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6" r:id="rId5"/>
    <p:sldId id="257" r:id="rId6"/>
    <p:sldId id="311" r:id="rId7"/>
    <p:sldId id="290" r:id="rId8"/>
    <p:sldId id="292" r:id="rId9"/>
    <p:sldId id="262" r:id="rId10"/>
    <p:sldId id="291" r:id="rId11"/>
    <p:sldId id="288" r:id="rId12"/>
    <p:sldId id="274" r:id="rId13"/>
    <p:sldId id="302" r:id="rId14"/>
    <p:sldId id="304" r:id="rId15"/>
    <p:sldId id="282" r:id="rId16"/>
    <p:sldId id="299" r:id="rId17"/>
    <p:sldId id="284" r:id="rId18"/>
    <p:sldId id="285" r:id="rId19"/>
    <p:sldId id="301" r:id="rId20"/>
    <p:sldId id="286" r:id="rId21"/>
    <p:sldId id="283" r:id="rId22"/>
    <p:sldId id="267" r:id="rId23"/>
    <p:sldId id="293" r:id="rId24"/>
    <p:sldId id="271" r:id="rId25"/>
    <p:sldId id="276" r:id="rId26"/>
    <p:sldId id="297" r:id="rId27"/>
    <p:sldId id="275" r:id="rId28"/>
    <p:sldId id="272" r:id="rId29"/>
    <p:sldId id="294" r:id="rId30"/>
    <p:sldId id="296" r:id="rId31"/>
    <p:sldId id="298" r:id="rId32"/>
    <p:sldId id="303" r:id="rId33"/>
    <p:sldId id="308" r:id="rId34"/>
    <p:sldId id="309" r:id="rId35"/>
    <p:sldId id="307" r:id="rId36"/>
    <p:sldId id="305" r:id="rId37"/>
    <p:sldId id="306" r:id="rId38"/>
    <p:sldId id="310" r:id="rId39"/>
    <p:sldId id="25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pesh Raghwani" initials="DR" lastIdx="6" clrIdx="0">
    <p:extLst>
      <p:ext uri="{19B8F6BF-5375-455C-9EA6-DF929625EA0E}">
        <p15:presenceInfo xmlns:p15="http://schemas.microsoft.com/office/powerpoint/2012/main" userId="Dipesh Raghw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001"/>
    <a:srgbClr val="00A3BA"/>
    <a:srgbClr val="016873"/>
    <a:srgbClr val="880D53"/>
    <a:srgbClr val="7E8A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showGuides="1">
      <p:cViewPr varScale="1">
        <p:scale>
          <a:sx n="80" d="100"/>
          <a:sy n="80" d="100"/>
        </p:scale>
        <p:origin x="96" y="7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elen%20Reed\AppData\Local\Microsoft\Windows\INetCache\Content.Outlook\MXQSJMY2\Financial%20Summary%20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elen%20Reed\AppData\Local\Microsoft\Windows\INetCache\Content.Outlook\MXQSJMY2\Financial%20Summary%202018.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Project Spend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Sheet1!$F$13:$F$17</c:f>
              <c:strCache>
                <c:ptCount val="5"/>
                <c:pt idx="0">
                  <c:v>Phase 1 - Scoping and Service Design</c:v>
                </c:pt>
                <c:pt idx="1">
                  <c:v>Phase 2 - Pharmacist Training</c:v>
                </c:pt>
                <c:pt idx="2">
                  <c:v>Phase 3 - GP Implementation</c:v>
                </c:pt>
                <c:pt idx="3">
                  <c:v>Phase 4 - Continued support</c:v>
                </c:pt>
                <c:pt idx="4">
                  <c:v>Phase 5 - Evaluation</c:v>
                </c:pt>
              </c:strCache>
            </c:strRef>
          </c:cat>
          <c:val>
            <c:numRef>
              <c:f>Sheet1!$G$13:$G$17</c:f>
              <c:numCache>
                <c:formatCode>"£"#,##0.00_);[Red]\("£"#,##0.00\)</c:formatCode>
                <c:ptCount val="5"/>
                <c:pt idx="0">
                  <c:v>3537.95</c:v>
                </c:pt>
                <c:pt idx="1">
                  <c:v>2681.55</c:v>
                </c:pt>
                <c:pt idx="2">
                  <c:v>4537.8999999999996</c:v>
                </c:pt>
                <c:pt idx="3">
                  <c:v>4189.04</c:v>
                </c:pt>
                <c:pt idx="4">
                  <c:v>1556.25</c:v>
                </c:pt>
              </c:numCache>
            </c:numRef>
          </c:val>
          <c:extLst>
            <c:ext xmlns:c16="http://schemas.microsoft.com/office/drawing/2014/chart" uri="{C3380CC4-5D6E-409C-BE32-E72D297353CC}">
              <c16:uniqueId val="{00000000-7ABF-4297-9988-B013724D6A31}"/>
            </c:ext>
          </c:extLst>
        </c:ser>
        <c:dLbls>
          <c:showLegendKey val="0"/>
          <c:showVal val="0"/>
          <c:showCatName val="0"/>
          <c:showSerName val="0"/>
          <c:showPercent val="0"/>
          <c:showBubbleSize val="0"/>
        </c:dLbls>
        <c:gapWidth val="150"/>
        <c:axId val="405165400"/>
        <c:axId val="405165728"/>
      </c:barChart>
      <c:catAx>
        <c:axId val="40516540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165728"/>
        <c:crosses val="autoZero"/>
        <c:auto val="1"/>
        <c:lblAlgn val="ctr"/>
        <c:lblOffset val="100"/>
        <c:noMultiLvlLbl val="0"/>
      </c:catAx>
      <c:valAx>
        <c:axId val="4051657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_);[Red]\(&quot;£&quot;#,##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5165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Sheet1!$F$3:$F$9</c:f>
              <c:strCache>
                <c:ptCount val="7"/>
                <c:pt idx="0">
                  <c:v>Project Lead</c:v>
                </c:pt>
                <c:pt idx="1">
                  <c:v>Admin Support</c:v>
                </c:pt>
                <c:pt idx="2">
                  <c:v>Business Support Manager</c:v>
                </c:pt>
                <c:pt idx="3">
                  <c:v>Room Hire</c:v>
                </c:pt>
                <c:pt idx="4">
                  <c:v>Clinical Lead</c:v>
                </c:pt>
                <c:pt idx="5">
                  <c:v>Printing and mailing</c:v>
                </c:pt>
                <c:pt idx="6">
                  <c:v>Comms and Engagement Support</c:v>
                </c:pt>
              </c:strCache>
            </c:strRef>
          </c:cat>
          <c:val>
            <c:numRef>
              <c:f>Sheet1!$G$3:$G$9</c:f>
              <c:numCache>
                <c:formatCode>"£"#,##0.00_);[Red]\("£"#,##0.00\)</c:formatCode>
                <c:ptCount val="7"/>
                <c:pt idx="0">
                  <c:v>7115.6</c:v>
                </c:pt>
                <c:pt idx="1">
                  <c:v>4401</c:v>
                </c:pt>
                <c:pt idx="2">
                  <c:v>1200</c:v>
                </c:pt>
                <c:pt idx="3">
                  <c:v>590.79999999999995</c:v>
                </c:pt>
                <c:pt idx="4">
                  <c:v>2375</c:v>
                </c:pt>
                <c:pt idx="5">
                  <c:v>539.04</c:v>
                </c:pt>
                <c:pt idx="6">
                  <c:v>281.25</c:v>
                </c:pt>
              </c:numCache>
            </c:numRef>
          </c:val>
          <c:extLst>
            <c:ext xmlns:c16="http://schemas.microsoft.com/office/drawing/2014/chart" uri="{C3380CC4-5D6E-409C-BE32-E72D297353CC}">
              <c16:uniqueId val="{00000000-0317-4170-A673-6F091EA8034A}"/>
            </c:ext>
          </c:extLst>
        </c:ser>
        <c:dLbls>
          <c:dLblPos val="outEnd"/>
          <c:showLegendKey val="0"/>
          <c:showVal val="1"/>
          <c:showCatName val="0"/>
          <c:showSerName val="0"/>
          <c:showPercent val="0"/>
          <c:showBubbleSize val="0"/>
        </c:dLbls>
        <c:gapWidth val="150"/>
        <c:axId val="402546992"/>
        <c:axId val="402545680"/>
      </c:barChart>
      <c:valAx>
        <c:axId val="402545680"/>
        <c:scaling>
          <c:orientation val="minMax"/>
        </c:scaling>
        <c:delete val="1"/>
        <c:axPos val="b"/>
        <c:majorGridlines>
          <c:spPr>
            <a:ln w="9525" cap="flat" cmpd="sng" algn="ctr">
              <a:solidFill>
                <a:schemeClr val="tx1">
                  <a:lumMod val="15000"/>
                  <a:lumOff val="85000"/>
                </a:schemeClr>
              </a:solidFill>
              <a:round/>
            </a:ln>
            <a:effectLst/>
          </c:spPr>
        </c:majorGridlines>
        <c:numFmt formatCode="&quot;£&quot;#,##0.00_);[Red]\(&quot;£&quot;#,##0.00\)" sourceLinked="1"/>
        <c:majorTickMark val="out"/>
        <c:minorTickMark val="none"/>
        <c:tickLblPos val="nextTo"/>
        <c:crossAx val="402546992"/>
        <c:crosses val="autoZero"/>
        <c:crossBetween val="between"/>
      </c:valAx>
      <c:catAx>
        <c:axId val="40254699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2545680"/>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25211-562E-4813-8E66-294F15F80B29}" type="datetimeFigureOut">
              <a:rPr lang="en-GB" smtClean="0"/>
              <a:t>15/08/2018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25476-DA81-48E8-9CB2-3B9534EAE9F5}" type="slidenum">
              <a:rPr lang="en-GB" smtClean="0"/>
              <a:t>‹#›</a:t>
            </a:fld>
            <a:endParaRPr lang="en-GB"/>
          </a:p>
        </p:txBody>
      </p:sp>
    </p:spTree>
    <p:extLst>
      <p:ext uri="{BB962C8B-B14F-4D97-AF65-F5344CB8AC3E}">
        <p14:creationId xmlns:p14="http://schemas.microsoft.com/office/powerpoint/2010/main" val="206500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F8529-DA49-49CE-9127-BE015F959704}" type="datetimeFigureOut">
              <a:rPr lang="en-GB" smtClean="0"/>
              <a:t>15/08/2018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3432970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F8529-DA49-49CE-9127-BE015F959704}" type="datetimeFigureOut">
              <a:rPr lang="en-GB" smtClean="0"/>
              <a:t>15/08/2018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330912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F8529-DA49-49CE-9127-BE015F959704}" type="datetimeFigureOut">
              <a:rPr lang="en-GB" smtClean="0"/>
              <a:t>15/08/2018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370653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F8529-DA49-49CE-9127-BE015F959704}" type="datetimeFigureOut">
              <a:rPr lang="en-GB" smtClean="0"/>
              <a:t>15/08/2018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283161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F8529-DA49-49CE-9127-BE015F959704}" type="datetimeFigureOut">
              <a:rPr lang="en-GB" smtClean="0"/>
              <a:t>15/08/2018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66787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F8529-DA49-49CE-9127-BE015F959704}" type="datetimeFigureOut">
              <a:rPr lang="en-GB" smtClean="0"/>
              <a:t>15/08/2018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216655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F8529-DA49-49CE-9127-BE015F959704}" type="datetimeFigureOut">
              <a:rPr lang="en-GB" smtClean="0"/>
              <a:t>15/08/2018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363649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F8529-DA49-49CE-9127-BE015F959704}" type="datetimeFigureOut">
              <a:rPr lang="en-GB" smtClean="0"/>
              <a:t>15/08/2018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2753074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F8529-DA49-49CE-9127-BE015F959704}" type="datetimeFigureOut">
              <a:rPr lang="en-GB" smtClean="0"/>
              <a:t>15/08/2018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72838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F8529-DA49-49CE-9127-BE015F959704}" type="datetimeFigureOut">
              <a:rPr lang="en-GB" smtClean="0"/>
              <a:t>15/08/2018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420113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F8529-DA49-49CE-9127-BE015F959704}" type="datetimeFigureOut">
              <a:rPr lang="en-GB" smtClean="0"/>
              <a:t>15/08/2018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E859BD1-B5A2-4555-A6D1-7DD1ACE0A4D5}" type="slidenum">
              <a:rPr lang="en-GB" smtClean="0"/>
              <a:t>‹#›</a:t>
            </a:fld>
            <a:endParaRPr lang="en-GB"/>
          </a:p>
        </p:txBody>
      </p:sp>
    </p:spTree>
    <p:extLst>
      <p:ext uri="{BB962C8B-B14F-4D97-AF65-F5344CB8AC3E}">
        <p14:creationId xmlns:p14="http://schemas.microsoft.com/office/powerpoint/2010/main" val="3633249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F8529-DA49-49CE-9127-BE015F959704}" type="datetimeFigureOut">
              <a:rPr lang="en-GB" smtClean="0"/>
              <a:t>15/08/2018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59BD1-B5A2-4555-A6D1-7DD1ACE0A4D5}" type="slidenum">
              <a:rPr lang="en-GB" smtClean="0"/>
              <a:t>‹#›</a:t>
            </a:fld>
            <a:endParaRPr lang="en-GB"/>
          </a:p>
        </p:txBody>
      </p:sp>
    </p:spTree>
    <p:extLst>
      <p:ext uri="{BB962C8B-B14F-4D97-AF65-F5344CB8AC3E}">
        <p14:creationId xmlns:p14="http://schemas.microsoft.com/office/powerpoint/2010/main" val="1954821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683" y="423272"/>
            <a:ext cx="3456964" cy="1382135"/>
          </a:xfrm>
          <a:prstGeom prst="rect">
            <a:avLst/>
          </a:prstGeom>
        </p:spPr>
      </p:pic>
      <p:sp>
        <p:nvSpPr>
          <p:cNvPr id="6" name="TextBox 5"/>
          <p:cNvSpPr txBox="1"/>
          <p:nvPr/>
        </p:nvSpPr>
        <p:spPr>
          <a:xfrm>
            <a:off x="370958" y="2514494"/>
            <a:ext cx="6289902" cy="1969770"/>
          </a:xfrm>
          <a:prstGeom prst="rect">
            <a:avLst/>
          </a:prstGeom>
          <a:noFill/>
        </p:spPr>
        <p:txBody>
          <a:bodyPr wrap="square" rtlCol="0">
            <a:spAutoFit/>
          </a:bodyPr>
          <a:lstStyle/>
          <a:p>
            <a:r>
              <a:rPr lang="en-GB" sz="5400" b="1" dirty="0">
                <a:solidFill>
                  <a:srgbClr val="016873"/>
                </a:solidFill>
              </a:rPr>
              <a:t>Evaluation</a:t>
            </a:r>
            <a:endParaRPr lang="en-GB" sz="1500" b="1" dirty="0">
              <a:solidFill>
                <a:srgbClr val="016873"/>
              </a:solidFill>
            </a:endParaRPr>
          </a:p>
          <a:p>
            <a:endParaRPr lang="en-GB" sz="1200" b="1" i="1" dirty="0">
              <a:solidFill>
                <a:schemeClr val="accent6">
                  <a:lumMod val="50000"/>
                </a:schemeClr>
              </a:solidFill>
              <a:latin typeface="+mj-lt"/>
            </a:endParaRPr>
          </a:p>
          <a:p>
            <a:r>
              <a:rPr lang="en-GB" sz="2800" b="1" i="1" dirty="0">
                <a:solidFill>
                  <a:schemeClr val="tx1">
                    <a:lumMod val="65000"/>
                    <a:lumOff val="35000"/>
                  </a:schemeClr>
                </a:solidFill>
                <a:latin typeface="+mj-lt"/>
              </a:rPr>
              <a:t>EPs Repeat Dispensing Pilot </a:t>
            </a:r>
          </a:p>
          <a:p>
            <a:r>
              <a:rPr lang="en-GB" sz="2800" b="1" i="1" dirty="0">
                <a:solidFill>
                  <a:schemeClr val="tx1">
                    <a:lumMod val="65000"/>
                    <a:lumOff val="35000"/>
                  </a:schemeClr>
                </a:solidFill>
                <a:latin typeface="+mj-lt"/>
              </a:rPr>
              <a:t>North Manchester</a:t>
            </a:r>
            <a:endParaRPr lang="en-GB" sz="1500" b="1" dirty="0">
              <a:solidFill>
                <a:schemeClr val="tx1">
                  <a:lumMod val="65000"/>
                  <a:lumOff val="35000"/>
                </a:schemeClr>
              </a:solidFill>
              <a:latin typeface="+mj-lt"/>
            </a:endParaRPr>
          </a:p>
        </p:txBody>
      </p:sp>
      <p:sp>
        <p:nvSpPr>
          <p:cNvPr id="7" name="TextBox 6"/>
          <p:cNvSpPr txBox="1"/>
          <p:nvPr/>
        </p:nvSpPr>
        <p:spPr>
          <a:xfrm>
            <a:off x="370958" y="5497158"/>
            <a:ext cx="6072039" cy="400110"/>
          </a:xfrm>
          <a:prstGeom prst="rect">
            <a:avLst/>
          </a:prstGeom>
          <a:noFill/>
        </p:spPr>
        <p:txBody>
          <a:bodyPr wrap="square" rtlCol="0">
            <a:spAutoFit/>
          </a:bodyPr>
          <a:lstStyle/>
          <a:p>
            <a:r>
              <a:rPr lang="en-GB" sz="2000" dirty="0">
                <a:solidFill>
                  <a:schemeClr val="tx1">
                    <a:lumMod val="65000"/>
                    <a:lumOff val="35000"/>
                  </a:schemeClr>
                </a:solidFill>
              </a:rPr>
              <a:t>Greater Manchester LPC</a:t>
            </a:r>
          </a:p>
        </p:txBody>
      </p:sp>
      <p:sp>
        <p:nvSpPr>
          <p:cNvPr id="8" name="TextBox 7"/>
          <p:cNvSpPr txBox="1"/>
          <p:nvPr/>
        </p:nvSpPr>
        <p:spPr>
          <a:xfrm>
            <a:off x="-33509" y="6557918"/>
            <a:ext cx="9166339" cy="300082"/>
          </a:xfrm>
          <a:prstGeom prst="rect">
            <a:avLst/>
          </a:prstGeom>
          <a:solidFill>
            <a:srgbClr val="880D53"/>
          </a:solidFill>
        </p:spPr>
        <p:txBody>
          <a:bodyPr wrap="square" rtlCol="0">
            <a:spAutoFit/>
          </a:bodyPr>
          <a:lstStyle/>
          <a:p>
            <a:endParaRPr lang="en-GB" sz="1350" dirty="0"/>
          </a:p>
        </p:txBody>
      </p:sp>
    </p:spTree>
    <p:extLst>
      <p:ext uri="{BB962C8B-B14F-4D97-AF65-F5344CB8AC3E}">
        <p14:creationId xmlns:p14="http://schemas.microsoft.com/office/powerpoint/2010/main" val="91168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07886"/>
          </a:xfrm>
          <a:prstGeom prst="rect">
            <a:avLst/>
          </a:prstGeom>
          <a:noFill/>
        </p:spPr>
        <p:txBody>
          <a:bodyPr wrap="square" rtlCol="0">
            <a:spAutoFit/>
          </a:bodyPr>
          <a:lstStyle/>
          <a:p>
            <a:r>
              <a:rPr lang="en-GB" sz="4000" b="1" dirty="0">
                <a:solidFill>
                  <a:srgbClr val="016873"/>
                </a:solidFill>
              </a:rPr>
              <a:t>KPIs following implementation</a:t>
            </a:r>
            <a:endParaRPr lang="en-GB" sz="3200" b="1" dirty="0">
              <a:solidFill>
                <a:srgbClr val="016873"/>
              </a:solidFill>
            </a:endParaRPr>
          </a:p>
        </p:txBody>
      </p:sp>
      <p:sp>
        <p:nvSpPr>
          <p:cNvPr id="7" name="TextBox 6"/>
          <p:cNvSpPr txBox="1"/>
          <p:nvPr/>
        </p:nvSpPr>
        <p:spPr>
          <a:xfrm>
            <a:off x="393298" y="1232729"/>
            <a:ext cx="8517324" cy="5447645"/>
          </a:xfrm>
          <a:prstGeom prst="rect">
            <a:avLst/>
          </a:prstGeom>
          <a:noFill/>
        </p:spPr>
        <p:txBody>
          <a:bodyPr wrap="square" rtlCol="0">
            <a:spAutoFit/>
          </a:bodyPr>
          <a:lstStyle/>
          <a:p>
            <a:r>
              <a:rPr lang="en-GB" sz="2400" b="1" dirty="0">
                <a:solidFill>
                  <a:schemeClr val="tx1">
                    <a:lumMod val="65000"/>
                    <a:lumOff val="35000"/>
                  </a:schemeClr>
                </a:solidFill>
              </a:rPr>
              <a:t>75% of community pharmacies identify 10 suitable patients - </a:t>
            </a:r>
            <a:r>
              <a:rPr lang="en-GB" sz="2400" b="1" dirty="0">
                <a:solidFill>
                  <a:srgbClr val="B1E001"/>
                </a:solidFill>
              </a:rPr>
              <a:t>Achieved</a:t>
            </a:r>
          </a:p>
          <a:p>
            <a:pPr algn="just"/>
            <a:endParaRPr lang="en-GB" sz="2000" dirty="0">
              <a:solidFill>
                <a:srgbClr val="FF0000"/>
              </a:solidFill>
            </a:endParaRPr>
          </a:p>
          <a:p>
            <a:pPr algn="just"/>
            <a:r>
              <a:rPr lang="en-GB" sz="2000" dirty="0"/>
              <a:t>811 patients were nominated, this equates to 15 per pharmacy on average. </a:t>
            </a:r>
          </a:p>
          <a:p>
            <a:pPr algn="just"/>
            <a:endParaRPr lang="en-GB" sz="2000" dirty="0"/>
          </a:p>
          <a:p>
            <a:pPr algn="just"/>
            <a:r>
              <a:rPr lang="en-GB" sz="2000" dirty="0"/>
              <a:t>511 patients have been implemented, this equates to 9.8 per pharmacy on average. </a:t>
            </a:r>
          </a:p>
          <a:p>
            <a:pPr algn="just"/>
            <a:endParaRPr lang="en-GB" sz="2000" dirty="0"/>
          </a:p>
          <a:p>
            <a:pPr algn="just"/>
            <a:r>
              <a:rPr lang="en-GB" sz="2000" dirty="0"/>
              <a:t>It was difficult to capture the data as Pharmacies submitted patients direct to the GP, some practices reviewed the lists provided by community pharmacies prior to implementation and some were deemed unsuitable. The number of nominated and implemented patients has therefore been captured by GP practice rather than pharmacy. </a:t>
            </a:r>
          </a:p>
          <a:p>
            <a:pPr algn="just"/>
            <a:endParaRPr lang="en-GB" sz="2000" dirty="0"/>
          </a:p>
          <a:p>
            <a:pPr algn="just"/>
            <a:r>
              <a:rPr lang="en-GB" sz="2000" dirty="0"/>
              <a:t>Anecdotally the project leads reported that many pharmacies nominated patients  for </a:t>
            </a:r>
            <a:r>
              <a:rPr lang="en-GB" sz="2000" dirty="0" err="1"/>
              <a:t>eRD</a:t>
            </a:r>
            <a:r>
              <a:rPr lang="en-GB" sz="2000" dirty="0"/>
              <a:t> prior to or on the day of implementation, and were engaged with the service. </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165432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07886"/>
          </a:xfrm>
          <a:prstGeom prst="rect">
            <a:avLst/>
          </a:prstGeom>
          <a:noFill/>
        </p:spPr>
        <p:txBody>
          <a:bodyPr wrap="square" rtlCol="0">
            <a:spAutoFit/>
          </a:bodyPr>
          <a:lstStyle/>
          <a:p>
            <a:r>
              <a:rPr lang="en-GB" sz="4000" b="1" dirty="0">
                <a:solidFill>
                  <a:srgbClr val="016873"/>
                </a:solidFill>
              </a:rPr>
              <a:t>KPIs following implementation</a:t>
            </a:r>
            <a:endParaRPr lang="en-GB" sz="3200" b="1" dirty="0">
              <a:solidFill>
                <a:srgbClr val="016873"/>
              </a:solidFill>
            </a:endParaRPr>
          </a:p>
        </p:txBody>
      </p:sp>
      <p:sp>
        <p:nvSpPr>
          <p:cNvPr id="7" name="TextBox 6"/>
          <p:cNvSpPr txBox="1"/>
          <p:nvPr/>
        </p:nvSpPr>
        <p:spPr>
          <a:xfrm>
            <a:off x="393297" y="1607605"/>
            <a:ext cx="8379743" cy="3662541"/>
          </a:xfrm>
          <a:prstGeom prst="rect">
            <a:avLst/>
          </a:prstGeom>
          <a:noFill/>
        </p:spPr>
        <p:txBody>
          <a:bodyPr wrap="square" rtlCol="0">
            <a:spAutoFit/>
          </a:bodyPr>
          <a:lstStyle/>
          <a:p>
            <a:r>
              <a:rPr lang="en-GB" sz="2400" b="1" dirty="0">
                <a:solidFill>
                  <a:schemeClr val="tx1">
                    <a:lumMod val="65000"/>
                    <a:lumOff val="35000"/>
                  </a:schemeClr>
                </a:solidFill>
              </a:rPr>
              <a:t>5% of North Manchester patients on </a:t>
            </a:r>
            <a:r>
              <a:rPr lang="en-GB" sz="2400" b="1" dirty="0" err="1">
                <a:solidFill>
                  <a:schemeClr val="tx1">
                    <a:lumMod val="65000"/>
                    <a:lumOff val="35000"/>
                  </a:schemeClr>
                </a:solidFill>
              </a:rPr>
              <a:t>eRD</a:t>
            </a:r>
            <a:r>
              <a:rPr lang="en-GB" sz="2400" b="1" dirty="0">
                <a:solidFill>
                  <a:schemeClr val="tx1">
                    <a:lumMod val="65000"/>
                    <a:lumOff val="35000"/>
                  </a:schemeClr>
                </a:solidFill>
              </a:rPr>
              <a:t> – </a:t>
            </a:r>
            <a:r>
              <a:rPr lang="en-GB" sz="2400" b="1" dirty="0">
                <a:solidFill>
                  <a:srgbClr val="FFC000"/>
                </a:solidFill>
              </a:rPr>
              <a:t>in progress</a:t>
            </a:r>
          </a:p>
          <a:p>
            <a:endParaRPr lang="en-GB" sz="2400" b="1" dirty="0">
              <a:solidFill>
                <a:schemeClr val="tx1">
                  <a:lumMod val="65000"/>
                  <a:lumOff val="35000"/>
                </a:schemeClr>
              </a:solidFill>
            </a:endParaRPr>
          </a:p>
          <a:p>
            <a:pPr algn="just"/>
            <a:r>
              <a:rPr lang="en-GB" sz="2000" dirty="0">
                <a:solidFill>
                  <a:schemeClr val="tx1">
                    <a:lumMod val="65000"/>
                    <a:lumOff val="35000"/>
                  </a:schemeClr>
                </a:solidFill>
              </a:rPr>
              <a:t>According to data published by NHS Digital 3.5% of patients in Manchester CCG locality were on </a:t>
            </a:r>
            <a:r>
              <a:rPr lang="en-GB" sz="2000" dirty="0" err="1">
                <a:solidFill>
                  <a:schemeClr val="tx1">
                    <a:lumMod val="65000"/>
                    <a:lumOff val="35000"/>
                  </a:schemeClr>
                </a:solidFill>
              </a:rPr>
              <a:t>eRD</a:t>
            </a:r>
            <a:r>
              <a:rPr lang="en-GB" sz="2000" dirty="0">
                <a:solidFill>
                  <a:schemeClr val="tx1">
                    <a:lumMod val="65000"/>
                    <a:lumOff val="35000"/>
                  </a:schemeClr>
                </a:solidFill>
              </a:rPr>
              <a:t> in March 2018. </a:t>
            </a:r>
          </a:p>
          <a:p>
            <a:pPr algn="just"/>
            <a:endParaRPr lang="en-GB" sz="2000" dirty="0">
              <a:solidFill>
                <a:schemeClr val="tx1">
                  <a:lumMod val="65000"/>
                  <a:lumOff val="35000"/>
                </a:schemeClr>
              </a:solidFill>
            </a:endParaRPr>
          </a:p>
          <a:p>
            <a:pPr algn="just"/>
            <a:r>
              <a:rPr lang="en-GB" sz="2000" dirty="0">
                <a:solidFill>
                  <a:schemeClr val="tx1">
                    <a:lumMod val="65000"/>
                    <a:lumOff val="35000"/>
                  </a:schemeClr>
                </a:solidFill>
              </a:rPr>
              <a:t>It has not been possible to break this down to North Manchester due to the merger of the CGGs and the way the data is presented, we do not have access to data that can be split. </a:t>
            </a:r>
          </a:p>
          <a:p>
            <a:endParaRPr lang="en-GB" sz="2400" b="1" dirty="0">
              <a:solidFill>
                <a:schemeClr val="tx1">
                  <a:lumMod val="65000"/>
                  <a:lumOff val="35000"/>
                </a:schemeClr>
              </a:solidFill>
            </a:endParaRPr>
          </a:p>
          <a:p>
            <a:endParaRPr lang="en-GB" sz="2000" dirty="0">
              <a:solidFill>
                <a:schemeClr val="tx1">
                  <a:lumMod val="65000"/>
                  <a:lumOff val="35000"/>
                </a:schemeClr>
              </a:solidFill>
            </a:endParaRPr>
          </a:p>
          <a:p>
            <a:endParaRPr lang="en-GB" sz="2000" dirty="0">
              <a:solidFill>
                <a:schemeClr val="tx1">
                  <a:lumMod val="65000"/>
                  <a:lumOff val="35000"/>
                </a:schemeClr>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191444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Feedback from Patients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0" name="TextBox 9">
            <a:extLst>
              <a:ext uri="{FF2B5EF4-FFF2-40B4-BE49-F238E27FC236}">
                <a16:creationId xmlns:a16="http://schemas.microsoft.com/office/drawing/2014/main" id="{579B0168-AEE1-409A-9312-358D8CADD0B1}"/>
              </a:ext>
            </a:extLst>
          </p:cNvPr>
          <p:cNvSpPr txBox="1"/>
          <p:nvPr/>
        </p:nvSpPr>
        <p:spPr>
          <a:xfrm>
            <a:off x="530878" y="1294284"/>
            <a:ext cx="8379743" cy="4154984"/>
          </a:xfrm>
          <a:prstGeom prst="rect">
            <a:avLst/>
          </a:prstGeom>
          <a:noFill/>
        </p:spPr>
        <p:txBody>
          <a:bodyPr wrap="square" rtlCol="0">
            <a:spAutoFit/>
          </a:bodyPr>
          <a:lstStyle/>
          <a:p>
            <a:r>
              <a:rPr lang="en-GB" sz="2400" dirty="0">
                <a:solidFill>
                  <a:schemeClr val="tx1">
                    <a:lumMod val="65000"/>
                    <a:lumOff val="35000"/>
                  </a:schemeClr>
                </a:solidFill>
              </a:rPr>
              <a:t>Feedback was received from 113 patients.</a:t>
            </a:r>
          </a:p>
          <a:p>
            <a:endParaRPr lang="en-GB" sz="2400" dirty="0">
              <a:solidFill>
                <a:schemeClr val="tx1">
                  <a:lumMod val="65000"/>
                  <a:lumOff val="35000"/>
                </a:schemeClr>
              </a:solidFill>
            </a:endParaRPr>
          </a:p>
          <a:p>
            <a:r>
              <a:rPr lang="en-GB" sz="2400" dirty="0">
                <a:solidFill>
                  <a:schemeClr val="tx1">
                    <a:lumMod val="65000"/>
                    <a:lumOff val="35000"/>
                  </a:schemeClr>
                </a:solidFill>
              </a:rPr>
              <a:t>Demographics</a:t>
            </a:r>
          </a:p>
          <a:p>
            <a:endParaRPr lang="en-GB" sz="2400" dirty="0">
              <a:solidFill>
                <a:schemeClr val="tx1">
                  <a:lumMod val="65000"/>
                  <a:lumOff val="35000"/>
                </a:schemeClr>
              </a:solidFill>
            </a:endParaRPr>
          </a:p>
          <a:p>
            <a:r>
              <a:rPr lang="en-GB" dirty="0">
                <a:solidFill>
                  <a:schemeClr val="tx1">
                    <a:lumMod val="65000"/>
                    <a:lumOff val="35000"/>
                  </a:schemeClr>
                </a:solidFill>
              </a:rPr>
              <a:t>Male: </a:t>
            </a:r>
            <a:r>
              <a:rPr lang="en-GB" dirty="0">
                <a:solidFill>
                  <a:srgbClr val="880D53"/>
                </a:solidFill>
              </a:rPr>
              <a:t>42%</a:t>
            </a:r>
            <a:r>
              <a:rPr lang="en-GB" dirty="0">
                <a:solidFill>
                  <a:schemeClr val="tx1">
                    <a:lumMod val="65000"/>
                    <a:lumOff val="35000"/>
                  </a:schemeClr>
                </a:solidFill>
              </a:rPr>
              <a:t>  Female: </a:t>
            </a:r>
            <a:r>
              <a:rPr lang="en-GB" dirty="0">
                <a:solidFill>
                  <a:srgbClr val="880D53"/>
                </a:solidFill>
              </a:rPr>
              <a:t>58%</a:t>
            </a:r>
          </a:p>
          <a:p>
            <a:endParaRPr lang="en-GB" dirty="0">
              <a:solidFill>
                <a:schemeClr val="tx1">
                  <a:lumMod val="65000"/>
                  <a:lumOff val="35000"/>
                </a:schemeClr>
              </a:solidFill>
            </a:endParaRPr>
          </a:p>
          <a:p>
            <a:r>
              <a:rPr lang="en-GB" dirty="0">
                <a:solidFill>
                  <a:schemeClr val="tx1">
                    <a:lumMod val="65000"/>
                    <a:lumOff val="35000"/>
                  </a:schemeClr>
                </a:solidFill>
              </a:rPr>
              <a:t>Age. 25-44: </a:t>
            </a:r>
            <a:r>
              <a:rPr lang="en-GB" dirty="0">
                <a:solidFill>
                  <a:srgbClr val="880D53"/>
                </a:solidFill>
              </a:rPr>
              <a:t>2.78%</a:t>
            </a:r>
            <a:r>
              <a:rPr lang="en-GB" dirty="0">
                <a:solidFill>
                  <a:schemeClr val="tx1">
                    <a:lumMod val="65000"/>
                    <a:lumOff val="35000"/>
                  </a:schemeClr>
                </a:solidFill>
              </a:rPr>
              <a:t>  45-64: </a:t>
            </a:r>
            <a:r>
              <a:rPr lang="en-GB" dirty="0">
                <a:solidFill>
                  <a:srgbClr val="880D53"/>
                </a:solidFill>
              </a:rPr>
              <a:t>32.41%  </a:t>
            </a:r>
            <a:r>
              <a:rPr lang="en-GB" dirty="0">
                <a:solidFill>
                  <a:schemeClr val="tx1">
                    <a:lumMod val="65000"/>
                    <a:lumOff val="35000"/>
                  </a:schemeClr>
                </a:solidFill>
              </a:rPr>
              <a:t>65-74: </a:t>
            </a:r>
            <a:r>
              <a:rPr lang="en-GB" dirty="0">
                <a:solidFill>
                  <a:srgbClr val="880D53"/>
                </a:solidFill>
              </a:rPr>
              <a:t>30.56%</a:t>
            </a:r>
            <a:r>
              <a:rPr lang="en-GB" dirty="0">
                <a:solidFill>
                  <a:schemeClr val="tx1">
                    <a:lumMod val="65000"/>
                    <a:lumOff val="35000"/>
                  </a:schemeClr>
                </a:solidFill>
              </a:rPr>
              <a:t>  75 or older: </a:t>
            </a:r>
            <a:r>
              <a:rPr lang="en-GB" dirty="0">
                <a:solidFill>
                  <a:srgbClr val="880D53"/>
                </a:solidFill>
              </a:rPr>
              <a:t>32.41%</a:t>
            </a:r>
          </a:p>
          <a:p>
            <a:endParaRPr lang="en-GB" dirty="0">
              <a:solidFill>
                <a:schemeClr val="tx1">
                  <a:lumMod val="65000"/>
                  <a:lumOff val="35000"/>
                </a:schemeClr>
              </a:solidFill>
            </a:endParaRPr>
          </a:p>
          <a:p>
            <a:r>
              <a:rPr lang="en-GB" dirty="0">
                <a:solidFill>
                  <a:schemeClr val="tx1">
                    <a:lumMod val="65000"/>
                    <a:lumOff val="35000"/>
                  </a:schemeClr>
                </a:solidFill>
              </a:rPr>
              <a:t>Ethnicity. White: </a:t>
            </a:r>
            <a:r>
              <a:rPr lang="en-GB" dirty="0">
                <a:solidFill>
                  <a:srgbClr val="880D53"/>
                </a:solidFill>
              </a:rPr>
              <a:t>92.86%</a:t>
            </a:r>
            <a:r>
              <a:rPr lang="en-GB" dirty="0">
                <a:solidFill>
                  <a:schemeClr val="tx1">
                    <a:lumMod val="65000"/>
                    <a:lumOff val="35000"/>
                  </a:schemeClr>
                </a:solidFill>
              </a:rPr>
              <a:t> Asian: </a:t>
            </a:r>
            <a:r>
              <a:rPr lang="en-GB" dirty="0">
                <a:solidFill>
                  <a:srgbClr val="880D53"/>
                </a:solidFill>
              </a:rPr>
              <a:t>2.67%</a:t>
            </a:r>
            <a:r>
              <a:rPr lang="en-GB" dirty="0">
                <a:solidFill>
                  <a:schemeClr val="tx1">
                    <a:lumMod val="65000"/>
                    <a:lumOff val="35000"/>
                  </a:schemeClr>
                </a:solidFill>
              </a:rPr>
              <a:t> Black: </a:t>
            </a:r>
            <a:r>
              <a:rPr lang="en-GB" dirty="0">
                <a:solidFill>
                  <a:srgbClr val="880D53"/>
                </a:solidFill>
              </a:rPr>
              <a:t>2.68%</a:t>
            </a:r>
            <a:r>
              <a:rPr lang="en-GB" dirty="0">
                <a:solidFill>
                  <a:schemeClr val="tx1">
                    <a:lumMod val="65000"/>
                    <a:lumOff val="35000"/>
                  </a:schemeClr>
                </a:solidFill>
              </a:rPr>
              <a:t> </a:t>
            </a:r>
          </a:p>
          <a:p>
            <a:endParaRPr lang="en-GB" dirty="0">
              <a:solidFill>
                <a:schemeClr val="tx1">
                  <a:lumMod val="65000"/>
                  <a:lumOff val="35000"/>
                </a:schemeClr>
              </a:solidFill>
            </a:endParaRPr>
          </a:p>
          <a:p>
            <a:r>
              <a:rPr lang="en-GB" sz="2000" dirty="0">
                <a:solidFill>
                  <a:schemeClr val="tx1">
                    <a:lumMod val="65000"/>
                    <a:lumOff val="35000"/>
                  </a:schemeClr>
                </a:solidFill>
              </a:rPr>
              <a:t>Q. Had you heard of repeat dispensing prior to this service? 	</a:t>
            </a:r>
            <a:r>
              <a:rPr lang="en-GB" sz="2000" dirty="0">
                <a:solidFill>
                  <a:srgbClr val="880D53"/>
                </a:solidFill>
              </a:rPr>
              <a:t>Yes 61.47%</a:t>
            </a:r>
          </a:p>
          <a:p>
            <a:endParaRPr lang="en-GB" sz="2000" dirty="0">
              <a:solidFill>
                <a:schemeClr val="tx1">
                  <a:lumMod val="65000"/>
                  <a:lumOff val="35000"/>
                </a:schemeClr>
              </a:solidFill>
            </a:endParaRPr>
          </a:p>
          <a:p>
            <a:r>
              <a:rPr lang="en-GB" sz="2000" dirty="0">
                <a:solidFill>
                  <a:schemeClr val="tx1">
                    <a:lumMod val="65000"/>
                    <a:lumOff val="35000"/>
                  </a:schemeClr>
                </a:solidFill>
              </a:rPr>
              <a:t>											</a:t>
            </a:r>
            <a:endParaRPr lang="en-GB" dirty="0">
              <a:solidFill>
                <a:schemeClr val="tx1">
                  <a:lumMod val="65000"/>
                  <a:lumOff val="35000"/>
                </a:schemeClr>
              </a:solidFill>
            </a:endParaRPr>
          </a:p>
        </p:txBody>
      </p:sp>
    </p:spTree>
    <p:extLst>
      <p:ext uri="{BB962C8B-B14F-4D97-AF65-F5344CB8AC3E}">
        <p14:creationId xmlns:p14="http://schemas.microsoft.com/office/powerpoint/2010/main" val="97982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Feedback from Patients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0" name="TextBox 9">
            <a:extLst>
              <a:ext uri="{FF2B5EF4-FFF2-40B4-BE49-F238E27FC236}">
                <a16:creationId xmlns:a16="http://schemas.microsoft.com/office/drawing/2014/main" id="{579B0168-AEE1-409A-9312-358D8CADD0B1}"/>
              </a:ext>
            </a:extLst>
          </p:cNvPr>
          <p:cNvSpPr txBox="1"/>
          <p:nvPr/>
        </p:nvSpPr>
        <p:spPr>
          <a:xfrm>
            <a:off x="370956" y="2769981"/>
            <a:ext cx="8379743" cy="1015663"/>
          </a:xfrm>
          <a:prstGeom prst="rect">
            <a:avLst/>
          </a:prstGeom>
          <a:noFill/>
        </p:spPr>
        <p:txBody>
          <a:bodyPr wrap="square" rtlCol="0">
            <a:spAutoFit/>
          </a:bodyPr>
          <a:lstStyle/>
          <a:p>
            <a:r>
              <a:rPr lang="en-GB" sz="2000" b="1" dirty="0">
                <a:solidFill>
                  <a:srgbClr val="880D53"/>
                </a:solidFill>
              </a:rPr>
              <a:t>90% </a:t>
            </a:r>
            <a:r>
              <a:rPr lang="en-GB" sz="2000" dirty="0">
                <a:solidFill>
                  <a:schemeClr val="tx1">
                    <a:lumMod val="65000"/>
                    <a:lumOff val="35000"/>
                  </a:schemeClr>
                </a:solidFill>
              </a:rPr>
              <a:t>of patients said that they feel they can better manage their medication as a result of the service. 													</a:t>
            </a:r>
            <a:endParaRPr lang="en-GB" dirty="0">
              <a:solidFill>
                <a:schemeClr val="tx1">
                  <a:lumMod val="65000"/>
                  <a:lumOff val="35000"/>
                </a:schemeClr>
              </a:solidFill>
            </a:endParaRPr>
          </a:p>
        </p:txBody>
      </p:sp>
      <p:sp>
        <p:nvSpPr>
          <p:cNvPr id="3" name="Rectangle 2">
            <a:extLst>
              <a:ext uri="{FF2B5EF4-FFF2-40B4-BE49-F238E27FC236}">
                <a16:creationId xmlns:a16="http://schemas.microsoft.com/office/drawing/2014/main" id="{BEDFA8F7-5195-4D6D-9B15-CD2771080781}"/>
              </a:ext>
            </a:extLst>
          </p:cNvPr>
          <p:cNvSpPr/>
          <p:nvPr/>
        </p:nvSpPr>
        <p:spPr>
          <a:xfrm>
            <a:off x="393297" y="1171172"/>
            <a:ext cx="3117392" cy="369332"/>
          </a:xfrm>
          <a:prstGeom prst="rect">
            <a:avLst/>
          </a:prstGeom>
        </p:spPr>
        <p:txBody>
          <a:bodyPr wrap="none">
            <a:spAutoFit/>
          </a:bodyPr>
          <a:lstStyle/>
          <a:p>
            <a:r>
              <a:rPr lang="en-GB" b="1" dirty="0">
                <a:solidFill>
                  <a:srgbClr val="016873"/>
                </a:solidFill>
              </a:rPr>
              <a:t>KPIs following implementation</a:t>
            </a:r>
          </a:p>
        </p:txBody>
      </p:sp>
      <p:sp>
        <p:nvSpPr>
          <p:cNvPr id="4" name="Rectangle 3">
            <a:extLst>
              <a:ext uri="{FF2B5EF4-FFF2-40B4-BE49-F238E27FC236}">
                <a16:creationId xmlns:a16="http://schemas.microsoft.com/office/drawing/2014/main" id="{DE43E723-1DAE-45FF-A569-D402179B385C}"/>
              </a:ext>
            </a:extLst>
          </p:cNvPr>
          <p:cNvSpPr/>
          <p:nvPr/>
        </p:nvSpPr>
        <p:spPr>
          <a:xfrm>
            <a:off x="393296" y="1741759"/>
            <a:ext cx="8357405" cy="830997"/>
          </a:xfrm>
          <a:prstGeom prst="rect">
            <a:avLst/>
          </a:prstGeom>
        </p:spPr>
        <p:txBody>
          <a:bodyPr wrap="square">
            <a:spAutoFit/>
          </a:bodyPr>
          <a:lstStyle/>
          <a:p>
            <a:r>
              <a:rPr lang="en-GB" sz="2400" b="1" dirty="0">
                <a:solidFill>
                  <a:schemeClr val="tx1">
                    <a:lumMod val="65000"/>
                    <a:lumOff val="35000"/>
                  </a:schemeClr>
                </a:solidFill>
              </a:rPr>
              <a:t>75% patients feel they can manage their prescriptions better on </a:t>
            </a:r>
            <a:r>
              <a:rPr lang="en-GB" sz="2400" b="1" dirty="0" err="1">
                <a:solidFill>
                  <a:schemeClr val="tx1">
                    <a:lumMod val="65000"/>
                    <a:lumOff val="35000"/>
                  </a:schemeClr>
                </a:solidFill>
              </a:rPr>
              <a:t>eRD</a:t>
            </a:r>
            <a:r>
              <a:rPr lang="en-GB" sz="2400" b="1" dirty="0">
                <a:solidFill>
                  <a:schemeClr val="tx1">
                    <a:lumMod val="65000"/>
                    <a:lumOff val="35000"/>
                  </a:schemeClr>
                </a:solidFill>
              </a:rPr>
              <a:t> </a:t>
            </a:r>
            <a:r>
              <a:rPr lang="en-GB" sz="2400" b="1" dirty="0">
                <a:solidFill>
                  <a:srgbClr val="B1E001"/>
                </a:solidFill>
              </a:rPr>
              <a:t>- Exceeded</a:t>
            </a:r>
          </a:p>
        </p:txBody>
      </p:sp>
      <p:sp>
        <p:nvSpPr>
          <p:cNvPr id="7" name="Rectangle 6">
            <a:extLst>
              <a:ext uri="{FF2B5EF4-FFF2-40B4-BE49-F238E27FC236}">
                <a16:creationId xmlns:a16="http://schemas.microsoft.com/office/drawing/2014/main" id="{19F48783-2809-43D5-833B-FB022A12195F}"/>
              </a:ext>
            </a:extLst>
          </p:cNvPr>
          <p:cNvSpPr/>
          <p:nvPr/>
        </p:nvSpPr>
        <p:spPr>
          <a:xfrm>
            <a:off x="382124" y="5011091"/>
            <a:ext cx="8357405" cy="707886"/>
          </a:xfrm>
          <a:prstGeom prst="rect">
            <a:avLst/>
          </a:prstGeom>
        </p:spPr>
        <p:txBody>
          <a:bodyPr wrap="square">
            <a:spAutoFit/>
          </a:bodyPr>
          <a:lstStyle/>
          <a:p>
            <a:r>
              <a:rPr lang="en-GB" sz="2000" b="1" dirty="0">
                <a:solidFill>
                  <a:srgbClr val="880D53"/>
                </a:solidFill>
              </a:rPr>
              <a:t>93%</a:t>
            </a:r>
            <a:r>
              <a:rPr lang="en-GB" sz="2000" dirty="0">
                <a:solidFill>
                  <a:srgbClr val="880D53"/>
                </a:solidFill>
              </a:rPr>
              <a:t> </a:t>
            </a:r>
            <a:r>
              <a:rPr lang="en-GB" sz="2000" dirty="0">
                <a:solidFill>
                  <a:schemeClr val="tx1">
                    <a:lumMod val="65000"/>
                    <a:lumOff val="35000"/>
                  </a:schemeClr>
                </a:solidFill>
              </a:rPr>
              <a:t>of patients said that they feel their community pharmacy was the best place to manage their repeat medication. </a:t>
            </a:r>
          </a:p>
        </p:txBody>
      </p:sp>
      <p:sp>
        <p:nvSpPr>
          <p:cNvPr id="11" name="Rectangle 10">
            <a:extLst>
              <a:ext uri="{FF2B5EF4-FFF2-40B4-BE49-F238E27FC236}">
                <a16:creationId xmlns:a16="http://schemas.microsoft.com/office/drawing/2014/main" id="{5B0C002E-B5CD-43DA-9CB7-0059A7C97DB8}"/>
              </a:ext>
            </a:extLst>
          </p:cNvPr>
          <p:cNvSpPr/>
          <p:nvPr/>
        </p:nvSpPr>
        <p:spPr>
          <a:xfrm>
            <a:off x="370956" y="3982869"/>
            <a:ext cx="8357405" cy="830997"/>
          </a:xfrm>
          <a:prstGeom prst="rect">
            <a:avLst/>
          </a:prstGeom>
        </p:spPr>
        <p:txBody>
          <a:bodyPr wrap="square">
            <a:spAutoFit/>
          </a:bodyPr>
          <a:lstStyle/>
          <a:p>
            <a:r>
              <a:rPr lang="en-GB" sz="2400" b="1" dirty="0">
                <a:solidFill>
                  <a:schemeClr val="tx1">
                    <a:lumMod val="65000"/>
                    <a:lumOff val="35000"/>
                  </a:schemeClr>
                </a:solidFill>
              </a:rPr>
              <a:t>75% patients feel community pharmacy is best place to manage repeat medication. </a:t>
            </a:r>
            <a:r>
              <a:rPr lang="en-GB" sz="2400" b="1" dirty="0">
                <a:solidFill>
                  <a:srgbClr val="B1E001"/>
                </a:solidFill>
              </a:rPr>
              <a:t>- Exceeded</a:t>
            </a:r>
          </a:p>
        </p:txBody>
      </p:sp>
    </p:spTree>
    <p:extLst>
      <p:ext uri="{BB962C8B-B14F-4D97-AF65-F5344CB8AC3E}">
        <p14:creationId xmlns:p14="http://schemas.microsoft.com/office/powerpoint/2010/main" val="94585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Feedback from Patients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0" name="TextBox 9">
            <a:extLst>
              <a:ext uri="{FF2B5EF4-FFF2-40B4-BE49-F238E27FC236}">
                <a16:creationId xmlns:a16="http://schemas.microsoft.com/office/drawing/2014/main" id="{579B0168-AEE1-409A-9312-358D8CADD0B1}"/>
              </a:ext>
            </a:extLst>
          </p:cNvPr>
          <p:cNvSpPr txBox="1"/>
          <p:nvPr/>
        </p:nvSpPr>
        <p:spPr>
          <a:xfrm>
            <a:off x="393297" y="1767117"/>
            <a:ext cx="8379743" cy="4401205"/>
          </a:xfrm>
          <a:prstGeom prst="rect">
            <a:avLst/>
          </a:prstGeom>
          <a:noFill/>
        </p:spPr>
        <p:txBody>
          <a:bodyPr wrap="square" rtlCol="0">
            <a:spAutoFit/>
          </a:bodyPr>
          <a:lstStyle/>
          <a:p>
            <a:r>
              <a:rPr lang="en-GB" sz="2000" b="1" dirty="0">
                <a:solidFill>
                  <a:srgbClr val="880D53"/>
                </a:solidFill>
              </a:rPr>
              <a:t>94% </a:t>
            </a:r>
            <a:r>
              <a:rPr lang="en-GB" sz="2000" dirty="0">
                <a:solidFill>
                  <a:schemeClr val="tx1">
                    <a:lumMod val="65000"/>
                    <a:lumOff val="35000"/>
                  </a:schemeClr>
                </a:solidFill>
              </a:rPr>
              <a:t>said they are happy with the current process for ordering their repeat prescriptions.</a:t>
            </a:r>
          </a:p>
          <a:p>
            <a:r>
              <a:rPr lang="en-GB" sz="2000" dirty="0">
                <a:solidFill>
                  <a:schemeClr val="tx1">
                    <a:lumMod val="65000"/>
                    <a:lumOff val="35000"/>
                  </a:schemeClr>
                </a:solidFill>
              </a:rPr>
              <a:t>					</a:t>
            </a:r>
          </a:p>
          <a:p>
            <a:r>
              <a:rPr lang="en-GB" sz="2000" b="1" dirty="0">
                <a:solidFill>
                  <a:srgbClr val="880D53"/>
                </a:solidFill>
              </a:rPr>
              <a:t>95% </a:t>
            </a:r>
            <a:r>
              <a:rPr lang="en-GB" sz="2000" dirty="0">
                <a:solidFill>
                  <a:schemeClr val="tx1">
                    <a:lumMod val="65000"/>
                    <a:lumOff val="35000"/>
                  </a:schemeClr>
                </a:solidFill>
              </a:rPr>
              <a:t>said they feel this is a better way of ordering and looking after their medication. </a:t>
            </a:r>
          </a:p>
          <a:p>
            <a:endParaRPr lang="en-GB" sz="2000" dirty="0">
              <a:solidFill>
                <a:schemeClr val="tx1">
                  <a:lumMod val="65000"/>
                  <a:lumOff val="35000"/>
                </a:schemeClr>
              </a:solidFill>
            </a:endParaRPr>
          </a:p>
          <a:p>
            <a:r>
              <a:rPr lang="en-GB" sz="2000" b="1" dirty="0">
                <a:solidFill>
                  <a:srgbClr val="880D53"/>
                </a:solidFill>
              </a:rPr>
              <a:t>91% </a:t>
            </a:r>
            <a:r>
              <a:rPr lang="en-GB" sz="2000" dirty="0">
                <a:solidFill>
                  <a:schemeClr val="tx1">
                    <a:lumMod val="65000"/>
                    <a:lumOff val="35000"/>
                  </a:schemeClr>
                </a:solidFill>
              </a:rPr>
              <a:t>said that through this service, they have not received anything they did not order / need.</a:t>
            </a:r>
          </a:p>
          <a:p>
            <a:r>
              <a:rPr lang="en-GB" sz="2000" dirty="0">
                <a:solidFill>
                  <a:schemeClr val="tx1">
                    <a:lumMod val="65000"/>
                    <a:lumOff val="35000"/>
                  </a:schemeClr>
                </a:solidFill>
              </a:rPr>
              <a:t>				</a:t>
            </a:r>
          </a:p>
          <a:p>
            <a:r>
              <a:rPr lang="en-GB" sz="2000" b="1" dirty="0">
                <a:solidFill>
                  <a:srgbClr val="880D53"/>
                </a:solidFill>
              </a:rPr>
              <a:t>94% </a:t>
            </a:r>
            <a:r>
              <a:rPr lang="en-GB" sz="2000" dirty="0">
                <a:solidFill>
                  <a:schemeClr val="tx1">
                    <a:lumMod val="65000"/>
                    <a:lumOff val="35000"/>
                  </a:schemeClr>
                </a:solidFill>
              </a:rPr>
              <a:t>said that during the service they did not run out of any medication which resulted in a call to the out of hours service.</a:t>
            </a:r>
          </a:p>
          <a:p>
            <a:endParaRPr lang="en-GB" sz="2000" dirty="0">
              <a:solidFill>
                <a:srgbClr val="880D53"/>
              </a:solidFill>
            </a:endParaRPr>
          </a:p>
          <a:p>
            <a:r>
              <a:rPr lang="en-GB" sz="2000" b="1" dirty="0">
                <a:solidFill>
                  <a:srgbClr val="880D53"/>
                </a:solidFill>
              </a:rPr>
              <a:t>89% </a:t>
            </a:r>
            <a:r>
              <a:rPr lang="en-GB" sz="2000" dirty="0">
                <a:solidFill>
                  <a:schemeClr val="tx1">
                    <a:lumMod val="65000"/>
                    <a:lumOff val="35000"/>
                  </a:schemeClr>
                </a:solidFill>
              </a:rPr>
              <a:t>said that they felt the service gave them better control of their medication. </a:t>
            </a:r>
          </a:p>
        </p:txBody>
      </p:sp>
      <p:sp>
        <p:nvSpPr>
          <p:cNvPr id="3" name="Rectangle 2">
            <a:extLst>
              <a:ext uri="{FF2B5EF4-FFF2-40B4-BE49-F238E27FC236}">
                <a16:creationId xmlns:a16="http://schemas.microsoft.com/office/drawing/2014/main" id="{AD643D7C-B4FA-4E23-9083-43800CC6CA6B}"/>
              </a:ext>
            </a:extLst>
          </p:cNvPr>
          <p:cNvSpPr/>
          <p:nvPr/>
        </p:nvSpPr>
        <p:spPr>
          <a:xfrm>
            <a:off x="393297" y="1216900"/>
            <a:ext cx="1955600" cy="369332"/>
          </a:xfrm>
          <a:prstGeom prst="rect">
            <a:avLst/>
          </a:prstGeom>
        </p:spPr>
        <p:txBody>
          <a:bodyPr wrap="none">
            <a:spAutoFit/>
          </a:bodyPr>
          <a:lstStyle/>
          <a:p>
            <a:r>
              <a:rPr lang="en-GB" b="1" dirty="0">
                <a:solidFill>
                  <a:srgbClr val="016873"/>
                </a:solidFill>
              </a:rPr>
              <a:t>Positive Outcomes</a:t>
            </a:r>
          </a:p>
        </p:txBody>
      </p:sp>
    </p:spTree>
    <p:extLst>
      <p:ext uri="{BB962C8B-B14F-4D97-AF65-F5344CB8AC3E}">
        <p14:creationId xmlns:p14="http://schemas.microsoft.com/office/powerpoint/2010/main" val="90536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Feedback from Patients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0" name="TextBox 9">
            <a:extLst>
              <a:ext uri="{FF2B5EF4-FFF2-40B4-BE49-F238E27FC236}">
                <a16:creationId xmlns:a16="http://schemas.microsoft.com/office/drawing/2014/main" id="{579B0168-AEE1-409A-9312-358D8CADD0B1}"/>
              </a:ext>
            </a:extLst>
          </p:cNvPr>
          <p:cNvSpPr txBox="1"/>
          <p:nvPr/>
        </p:nvSpPr>
        <p:spPr>
          <a:xfrm>
            <a:off x="393297" y="1641934"/>
            <a:ext cx="8379743" cy="400110"/>
          </a:xfrm>
          <a:prstGeom prst="rect">
            <a:avLst/>
          </a:prstGeom>
          <a:noFill/>
        </p:spPr>
        <p:txBody>
          <a:bodyPr wrap="square" rtlCol="0">
            <a:spAutoFit/>
          </a:bodyPr>
          <a:lstStyle/>
          <a:p>
            <a:r>
              <a:rPr lang="en-GB" sz="2000" dirty="0">
                <a:solidFill>
                  <a:schemeClr val="tx1">
                    <a:lumMod val="65000"/>
                    <a:lumOff val="35000"/>
                  </a:schemeClr>
                </a:solidFill>
              </a:rPr>
              <a:t>Q. How would you improve the service?</a:t>
            </a:r>
          </a:p>
        </p:txBody>
      </p:sp>
      <p:sp>
        <p:nvSpPr>
          <p:cNvPr id="4" name="TextBox 3">
            <a:extLst>
              <a:ext uri="{FF2B5EF4-FFF2-40B4-BE49-F238E27FC236}">
                <a16:creationId xmlns:a16="http://schemas.microsoft.com/office/drawing/2014/main" id="{A5124F77-4781-4BB1-8A9B-B549722628CE}"/>
              </a:ext>
            </a:extLst>
          </p:cNvPr>
          <p:cNvSpPr txBox="1"/>
          <p:nvPr/>
        </p:nvSpPr>
        <p:spPr>
          <a:xfrm>
            <a:off x="393297" y="2101855"/>
            <a:ext cx="5296450" cy="2308324"/>
          </a:xfrm>
          <a:prstGeom prst="rect">
            <a:avLst/>
          </a:prstGeom>
          <a:noFill/>
          <a:ln>
            <a:noFill/>
          </a:ln>
        </p:spPr>
        <p:txBody>
          <a:bodyPr wrap="none" rtlCol="0">
            <a:spAutoFit/>
          </a:bodyPr>
          <a:lstStyle/>
          <a:p>
            <a:r>
              <a:rPr lang="en-GB" b="1" dirty="0">
                <a:solidFill>
                  <a:schemeClr val="tx1">
                    <a:lumMod val="65000"/>
                    <a:lumOff val="35000"/>
                  </a:schemeClr>
                </a:solidFill>
              </a:rPr>
              <a:t>37 open responses</a:t>
            </a:r>
          </a:p>
          <a:p>
            <a:endParaRPr lang="en-GB" dirty="0"/>
          </a:p>
          <a:p>
            <a:r>
              <a:rPr lang="en-GB" dirty="0">
                <a:solidFill>
                  <a:schemeClr val="tx1">
                    <a:lumMod val="65000"/>
                    <a:lumOff val="35000"/>
                  </a:schemeClr>
                </a:solidFill>
              </a:rPr>
              <a:t>Positive response/no improvement needed: 16</a:t>
            </a:r>
          </a:p>
          <a:p>
            <a:r>
              <a:rPr lang="en-GB" dirty="0">
                <a:solidFill>
                  <a:schemeClr val="tx1">
                    <a:lumMod val="65000"/>
                    <a:lumOff val="35000"/>
                  </a:schemeClr>
                </a:solidFill>
              </a:rPr>
              <a:t>Receive medication quicker/on time: 6</a:t>
            </a:r>
          </a:p>
          <a:p>
            <a:r>
              <a:rPr lang="en-GB" dirty="0">
                <a:solidFill>
                  <a:schemeClr val="tx1">
                    <a:lumMod val="65000"/>
                    <a:lumOff val="35000"/>
                  </a:schemeClr>
                </a:solidFill>
              </a:rPr>
              <a:t>Improve communication between GP and Pharmacy: 5</a:t>
            </a:r>
          </a:p>
          <a:p>
            <a:r>
              <a:rPr lang="en-GB" dirty="0">
                <a:solidFill>
                  <a:schemeClr val="tx1">
                    <a:lumMod val="65000"/>
                    <a:lumOff val="35000"/>
                  </a:schemeClr>
                </a:solidFill>
              </a:rPr>
              <a:t>Improve patient information: 3</a:t>
            </a:r>
          </a:p>
          <a:p>
            <a:r>
              <a:rPr lang="en-GB" dirty="0">
                <a:solidFill>
                  <a:schemeClr val="tx1">
                    <a:lumMod val="65000"/>
                    <a:lumOff val="35000"/>
                  </a:schemeClr>
                </a:solidFill>
              </a:rPr>
              <a:t>Other (general): 8</a:t>
            </a:r>
          </a:p>
          <a:p>
            <a:endParaRPr lang="en-GB" dirty="0"/>
          </a:p>
        </p:txBody>
      </p:sp>
      <p:pic>
        <p:nvPicPr>
          <p:cNvPr id="7" name="Picture 6">
            <a:extLst>
              <a:ext uri="{FF2B5EF4-FFF2-40B4-BE49-F238E27FC236}">
                <a16:creationId xmlns:a16="http://schemas.microsoft.com/office/drawing/2014/main" id="{D7E2A5C4-A53D-430A-9445-AE595795F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9918" y="3494682"/>
            <a:ext cx="4940703" cy="3063236"/>
          </a:xfrm>
          <a:prstGeom prst="rect">
            <a:avLst/>
          </a:prstGeom>
        </p:spPr>
      </p:pic>
      <p:sp>
        <p:nvSpPr>
          <p:cNvPr id="9" name="Rectangle 8">
            <a:extLst>
              <a:ext uri="{FF2B5EF4-FFF2-40B4-BE49-F238E27FC236}">
                <a16:creationId xmlns:a16="http://schemas.microsoft.com/office/drawing/2014/main" id="{B1B4B27E-7EA3-4196-A193-4C0060CDCEC3}"/>
              </a:ext>
            </a:extLst>
          </p:cNvPr>
          <p:cNvSpPr/>
          <p:nvPr/>
        </p:nvSpPr>
        <p:spPr>
          <a:xfrm>
            <a:off x="393297" y="1212791"/>
            <a:ext cx="1518364" cy="369332"/>
          </a:xfrm>
          <a:prstGeom prst="rect">
            <a:avLst/>
          </a:prstGeom>
        </p:spPr>
        <p:txBody>
          <a:bodyPr wrap="none">
            <a:spAutoFit/>
          </a:bodyPr>
          <a:lstStyle/>
          <a:p>
            <a:r>
              <a:rPr lang="en-GB" b="1" dirty="0">
                <a:solidFill>
                  <a:srgbClr val="016873"/>
                </a:solidFill>
              </a:rPr>
              <a:t>Opportunities</a:t>
            </a:r>
          </a:p>
        </p:txBody>
      </p:sp>
      <p:sp>
        <p:nvSpPr>
          <p:cNvPr id="11" name="TextBox 10">
            <a:extLst>
              <a:ext uri="{FF2B5EF4-FFF2-40B4-BE49-F238E27FC236}">
                <a16:creationId xmlns:a16="http://schemas.microsoft.com/office/drawing/2014/main" id="{56BFC456-A227-4909-BC51-66EC7E1845B7}"/>
              </a:ext>
            </a:extLst>
          </p:cNvPr>
          <p:cNvSpPr txBox="1"/>
          <p:nvPr/>
        </p:nvSpPr>
        <p:spPr>
          <a:xfrm>
            <a:off x="652488" y="4826245"/>
            <a:ext cx="2518346" cy="400110"/>
          </a:xfrm>
          <a:prstGeom prst="rect">
            <a:avLst/>
          </a:prstGeom>
          <a:noFill/>
        </p:spPr>
        <p:txBody>
          <a:bodyPr wrap="square" rtlCol="0">
            <a:spAutoFit/>
          </a:bodyPr>
          <a:lstStyle/>
          <a:p>
            <a:pPr algn="ctr"/>
            <a:r>
              <a:rPr lang="en-GB" sz="2000" i="1" dirty="0">
                <a:solidFill>
                  <a:srgbClr val="00A3BA"/>
                </a:solidFill>
              </a:rPr>
              <a:t>“None, it’s excellent”</a:t>
            </a:r>
          </a:p>
        </p:txBody>
      </p:sp>
      <p:sp>
        <p:nvSpPr>
          <p:cNvPr id="12" name="TextBox 11">
            <a:extLst>
              <a:ext uri="{FF2B5EF4-FFF2-40B4-BE49-F238E27FC236}">
                <a16:creationId xmlns:a16="http://schemas.microsoft.com/office/drawing/2014/main" id="{23CAB674-4F67-41C2-85AD-2E783CF8C505}"/>
              </a:ext>
            </a:extLst>
          </p:cNvPr>
          <p:cNvSpPr txBox="1"/>
          <p:nvPr/>
        </p:nvSpPr>
        <p:spPr>
          <a:xfrm>
            <a:off x="5920695" y="2112696"/>
            <a:ext cx="2518346" cy="707886"/>
          </a:xfrm>
          <a:prstGeom prst="rect">
            <a:avLst/>
          </a:prstGeom>
          <a:noFill/>
        </p:spPr>
        <p:txBody>
          <a:bodyPr wrap="square" rtlCol="0">
            <a:spAutoFit/>
          </a:bodyPr>
          <a:lstStyle/>
          <a:p>
            <a:pPr algn="ctr"/>
            <a:r>
              <a:rPr lang="en-GB" sz="2000" i="1" dirty="0">
                <a:solidFill>
                  <a:srgbClr val="B1E001"/>
                </a:solidFill>
              </a:rPr>
              <a:t>“Happy with the service”</a:t>
            </a:r>
          </a:p>
        </p:txBody>
      </p:sp>
    </p:spTree>
    <p:extLst>
      <p:ext uri="{BB962C8B-B14F-4D97-AF65-F5344CB8AC3E}">
        <p14:creationId xmlns:p14="http://schemas.microsoft.com/office/powerpoint/2010/main" val="38846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Feedback from Patients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0" name="TextBox 9">
            <a:extLst>
              <a:ext uri="{FF2B5EF4-FFF2-40B4-BE49-F238E27FC236}">
                <a16:creationId xmlns:a16="http://schemas.microsoft.com/office/drawing/2014/main" id="{579B0168-AEE1-409A-9312-358D8CADD0B1}"/>
              </a:ext>
            </a:extLst>
          </p:cNvPr>
          <p:cNvSpPr txBox="1"/>
          <p:nvPr/>
        </p:nvSpPr>
        <p:spPr>
          <a:xfrm>
            <a:off x="393297" y="1564445"/>
            <a:ext cx="8379743" cy="400110"/>
          </a:xfrm>
          <a:prstGeom prst="rect">
            <a:avLst/>
          </a:prstGeom>
          <a:noFill/>
        </p:spPr>
        <p:txBody>
          <a:bodyPr wrap="square" rtlCol="0">
            <a:spAutoFit/>
          </a:bodyPr>
          <a:lstStyle/>
          <a:p>
            <a:r>
              <a:rPr lang="en-GB" sz="2000" dirty="0">
                <a:solidFill>
                  <a:schemeClr val="tx1">
                    <a:lumMod val="65000"/>
                    <a:lumOff val="35000"/>
                  </a:schemeClr>
                </a:solidFill>
              </a:rPr>
              <a:t>Q. Please add any general comments:</a:t>
            </a:r>
          </a:p>
        </p:txBody>
      </p:sp>
      <p:sp>
        <p:nvSpPr>
          <p:cNvPr id="4" name="TextBox 3">
            <a:extLst>
              <a:ext uri="{FF2B5EF4-FFF2-40B4-BE49-F238E27FC236}">
                <a16:creationId xmlns:a16="http://schemas.microsoft.com/office/drawing/2014/main" id="{A5124F77-4781-4BB1-8A9B-B549722628CE}"/>
              </a:ext>
            </a:extLst>
          </p:cNvPr>
          <p:cNvSpPr txBox="1"/>
          <p:nvPr/>
        </p:nvSpPr>
        <p:spPr>
          <a:xfrm>
            <a:off x="393297" y="2003934"/>
            <a:ext cx="5296450" cy="2585323"/>
          </a:xfrm>
          <a:prstGeom prst="rect">
            <a:avLst/>
          </a:prstGeom>
          <a:noFill/>
          <a:ln>
            <a:noFill/>
          </a:ln>
        </p:spPr>
        <p:txBody>
          <a:bodyPr wrap="none" rtlCol="0">
            <a:spAutoFit/>
          </a:bodyPr>
          <a:lstStyle/>
          <a:p>
            <a:r>
              <a:rPr lang="en-GB" b="1" dirty="0">
                <a:solidFill>
                  <a:schemeClr val="tx1">
                    <a:lumMod val="65000"/>
                    <a:lumOff val="35000"/>
                  </a:schemeClr>
                </a:solidFill>
              </a:rPr>
              <a:t>46 open responses</a:t>
            </a:r>
          </a:p>
          <a:p>
            <a:endParaRPr lang="en-GB" dirty="0"/>
          </a:p>
          <a:p>
            <a:r>
              <a:rPr lang="en-GB" dirty="0">
                <a:solidFill>
                  <a:schemeClr val="tx1">
                    <a:lumMod val="65000"/>
                    <a:lumOff val="35000"/>
                  </a:schemeClr>
                </a:solidFill>
              </a:rPr>
              <a:t>Positive response: 28</a:t>
            </a:r>
          </a:p>
          <a:p>
            <a:r>
              <a:rPr lang="en-GB" dirty="0">
                <a:solidFill>
                  <a:schemeClr val="tx1">
                    <a:lumMod val="65000"/>
                    <a:lumOff val="35000"/>
                  </a:schemeClr>
                </a:solidFill>
              </a:rPr>
              <a:t>Issues experienced: 7</a:t>
            </a:r>
          </a:p>
          <a:p>
            <a:r>
              <a:rPr lang="en-GB" dirty="0">
                <a:solidFill>
                  <a:schemeClr val="tx1">
                    <a:lumMod val="65000"/>
                    <a:lumOff val="35000"/>
                  </a:schemeClr>
                </a:solidFill>
              </a:rPr>
              <a:t>Delays experienced: 3</a:t>
            </a:r>
          </a:p>
          <a:p>
            <a:r>
              <a:rPr lang="en-GB" dirty="0">
                <a:solidFill>
                  <a:schemeClr val="tx1">
                    <a:lumMod val="65000"/>
                    <a:lumOff val="35000"/>
                  </a:schemeClr>
                </a:solidFill>
              </a:rPr>
              <a:t>Improve communication between GP and Pharmacy: 1</a:t>
            </a:r>
          </a:p>
          <a:p>
            <a:r>
              <a:rPr lang="en-GB" dirty="0">
                <a:solidFill>
                  <a:schemeClr val="tx1">
                    <a:lumMod val="65000"/>
                    <a:lumOff val="35000"/>
                  </a:schemeClr>
                </a:solidFill>
              </a:rPr>
              <a:t>Improve patient information: 2</a:t>
            </a:r>
          </a:p>
          <a:p>
            <a:r>
              <a:rPr lang="en-GB" dirty="0">
                <a:solidFill>
                  <a:schemeClr val="tx1">
                    <a:lumMod val="65000"/>
                    <a:lumOff val="35000"/>
                  </a:schemeClr>
                </a:solidFill>
              </a:rPr>
              <a:t>Other (general): 5</a:t>
            </a:r>
          </a:p>
          <a:p>
            <a:endParaRPr lang="en-GB" dirty="0"/>
          </a:p>
        </p:txBody>
      </p:sp>
      <p:pic>
        <p:nvPicPr>
          <p:cNvPr id="15" name="Picture 14">
            <a:extLst>
              <a:ext uri="{FF2B5EF4-FFF2-40B4-BE49-F238E27FC236}">
                <a16:creationId xmlns:a16="http://schemas.microsoft.com/office/drawing/2014/main" id="{7C3ADB33-F3B0-4743-873A-68FE507236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121" y="3700418"/>
            <a:ext cx="4762500" cy="2857500"/>
          </a:xfrm>
          <a:prstGeom prst="rect">
            <a:avLst/>
          </a:prstGeom>
        </p:spPr>
      </p:pic>
      <p:sp>
        <p:nvSpPr>
          <p:cNvPr id="9" name="Rectangle 8">
            <a:extLst>
              <a:ext uri="{FF2B5EF4-FFF2-40B4-BE49-F238E27FC236}">
                <a16:creationId xmlns:a16="http://schemas.microsoft.com/office/drawing/2014/main" id="{1D167956-1454-4449-8A26-D8569599784D}"/>
              </a:ext>
            </a:extLst>
          </p:cNvPr>
          <p:cNvSpPr/>
          <p:nvPr/>
        </p:nvSpPr>
        <p:spPr>
          <a:xfrm>
            <a:off x="393297" y="1159142"/>
            <a:ext cx="1518364" cy="369332"/>
          </a:xfrm>
          <a:prstGeom prst="rect">
            <a:avLst/>
          </a:prstGeom>
        </p:spPr>
        <p:txBody>
          <a:bodyPr wrap="none">
            <a:spAutoFit/>
          </a:bodyPr>
          <a:lstStyle/>
          <a:p>
            <a:r>
              <a:rPr lang="en-GB" b="1" dirty="0">
                <a:solidFill>
                  <a:srgbClr val="016873"/>
                </a:solidFill>
              </a:rPr>
              <a:t>Opportunities</a:t>
            </a:r>
          </a:p>
        </p:txBody>
      </p:sp>
      <p:sp>
        <p:nvSpPr>
          <p:cNvPr id="11" name="TextBox 10">
            <a:extLst>
              <a:ext uri="{FF2B5EF4-FFF2-40B4-BE49-F238E27FC236}">
                <a16:creationId xmlns:a16="http://schemas.microsoft.com/office/drawing/2014/main" id="{41E21B27-E362-4FAD-ADF4-70B82A48166C}"/>
              </a:ext>
            </a:extLst>
          </p:cNvPr>
          <p:cNvSpPr txBox="1"/>
          <p:nvPr/>
        </p:nvSpPr>
        <p:spPr>
          <a:xfrm>
            <a:off x="6041011" y="1964555"/>
            <a:ext cx="2518346" cy="1015663"/>
          </a:xfrm>
          <a:prstGeom prst="rect">
            <a:avLst/>
          </a:prstGeom>
          <a:noFill/>
        </p:spPr>
        <p:txBody>
          <a:bodyPr wrap="square" rtlCol="0">
            <a:spAutoFit/>
          </a:bodyPr>
          <a:lstStyle/>
          <a:p>
            <a:pPr algn="ctr"/>
            <a:r>
              <a:rPr lang="en-GB" sz="2000" i="1" dirty="0">
                <a:solidFill>
                  <a:srgbClr val="00A3BA"/>
                </a:solidFill>
              </a:rPr>
              <a:t>“Excellent service that is ‘patient focused’ Thank You”</a:t>
            </a:r>
          </a:p>
        </p:txBody>
      </p:sp>
      <p:sp>
        <p:nvSpPr>
          <p:cNvPr id="12" name="TextBox 11">
            <a:extLst>
              <a:ext uri="{FF2B5EF4-FFF2-40B4-BE49-F238E27FC236}">
                <a16:creationId xmlns:a16="http://schemas.microsoft.com/office/drawing/2014/main" id="{5D78D65B-1818-4216-95E9-4F6D51094A0B}"/>
              </a:ext>
            </a:extLst>
          </p:cNvPr>
          <p:cNvSpPr txBox="1"/>
          <p:nvPr/>
        </p:nvSpPr>
        <p:spPr>
          <a:xfrm>
            <a:off x="626363" y="4775225"/>
            <a:ext cx="2895396" cy="1015663"/>
          </a:xfrm>
          <a:prstGeom prst="rect">
            <a:avLst/>
          </a:prstGeom>
          <a:noFill/>
        </p:spPr>
        <p:txBody>
          <a:bodyPr wrap="square" rtlCol="0">
            <a:spAutoFit/>
          </a:bodyPr>
          <a:lstStyle/>
          <a:p>
            <a:pPr algn="ctr"/>
            <a:r>
              <a:rPr lang="en-GB" sz="2000" i="1" dirty="0">
                <a:solidFill>
                  <a:srgbClr val="B1E001"/>
                </a:solidFill>
              </a:rPr>
              <a:t>“I am pleased with the way the service is conducted”</a:t>
            </a:r>
          </a:p>
        </p:txBody>
      </p:sp>
    </p:spTree>
    <p:extLst>
      <p:ext uri="{BB962C8B-B14F-4D97-AF65-F5344CB8AC3E}">
        <p14:creationId xmlns:p14="http://schemas.microsoft.com/office/powerpoint/2010/main" val="282430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Feedback from Patients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4" name="TextBox 3">
            <a:extLst>
              <a:ext uri="{FF2B5EF4-FFF2-40B4-BE49-F238E27FC236}">
                <a16:creationId xmlns:a16="http://schemas.microsoft.com/office/drawing/2014/main" id="{A5124F77-4781-4BB1-8A9B-B549722628CE}"/>
              </a:ext>
            </a:extLst>
          </p:cNvPr>
          <p:cNvSpPr txBox="1"/>
          <p:nvPr/>
        </p:nvSpPr>
        <p:spPr>
          <a:xfrm>
            <a:off x="393297" y="1644101"/>
            <a:ext cx="8397009" cy="4555093"/>
          </a:xfrm>
          <a:prstGeom prst="rect">
            <a:avLst/>
          </a:prstGeom>
          <a:noFill/>
          <a:ln>
            <a:noFill/>
          </a:ln>
        </p:spPr>
        <p:txBody>
          <a:bodyPr wrap="square" rtlCol="0">
            <a:spAutoFit/>
          </a:bodyPr>
          <a:lstStyle/>
          <a:p>
            <a:r>
              <a:rPr lang="en-GB" sz="2400" b="1" dirty="0">
                <a:solidFill>
                  <a:schemeClr val="tx1">
                    <a:lumMod val="65000"/>
                    <a:lumOff val="35000"/>
                  </a:schemeClr>
                </a:solidFill>
              </a:rPr>
              <a:t>Reduce Delays</a:t>
            </a:r>
          </a:p>
          <a:p>
            <a:endParaRPr lang="en-GB" sz="2000" b="1" dirty="0">
              <a:solidFill>
                <a:srgbClr val="880D53"/>
              </a:solidFill>
            </a:endParaRPr>
          </a:p>
          <a:p>
            <a:r>
              <a:rPr lang="en-GB" sz="2000" b="1" dirty="0">
                <a:solidFill>
                  <a:srgbClr val="880D53"/>
                </a:solidFill>
              </a:rPr>
              <a:t>68%</a:t>
            </a:r>
            <a:r>
              <a:rPr lang="en-GB" sz="2000" dirty="0">
                <a:solidFill>
                  <a:srgbClr val="880D53"/>
                </a:solidFill>
              </a:rPr>
              <a:t> of patients </a:t>
            </a:r>
            <a:r>
              <a:rPr lang="en-GB" sz="2000" dirty="0">
                <a:solidFill>
                  <a:schemeClr val="tx1">
                    <a:lumMod val="65000"/>
                    <a:lumOff val="35000"/>
                  </a:schemeClr>
                </a:solidFill>
              </a:rPr>
              <a:t>said they feel they received their medication with undue delays compared to before joining the service.</a:t>
            </a:r>
          </a:p>
          <a:p>
            <a:endParaRPr lang="en-GB" sz="2000" dirty="0">
              <a:solidFill>
                <a:schemeClr val="tx1">
                  <a:lumMod val="65000"/>
                  <a:lumOff val="35000"/>
                </a:schemeClr>
              </a:solidFill>
            </a:endParaRPr>
          </a:p>
          <a:p>
            <a:r>
              <a:rPr lang="en-GB" sz="2000" dirty="0">
                <a:solidFill>
                  <a:schemeClr val="tx1">
                    <a:lumMod val="65000"/>
                    <a:lumOff val="35000"/>
                  </a:schemeClr>
                </a:solidFill>
              </a:rPr>
              <a:t>16 respondents highlighted in the comments that they had experienced some issues with the service, 9 of which mentioned issues with delays or their medication not being ready on time. </a:t>
            </a:r>
          </a:p>
          <a:p>
            <a:endParaRPr lang="en-GB" b="1" dirty="0">
              <a:solidFill>
                <a:schemeClr val="tx1">
                  <a:lumMod val="65000"/>
                  <a:lumOff val="35000"/>
                </a:schemeClr>
              </a:solidFill>
            </a:endParaRPr>
          </a:p>
          <a:p>
            <a:r>
              <a:rPr lang="en-GB" b="1" dirty="0">
                <a:solidFill>
                  <a:schemeClr val="tx1">
                    <a:lumMod val="65000"/>
                    <a:lumOff val="35000"/>
                  </a:schemeClr>
                </a:solidFill>
              </a:rPr>
              <a:t>Patient:   </a:t>
            </a:r>
            <a:r>
              <a:rPr lang="en-GB" i="1" dirty="0">
                <a:solidFill>
                  <a:srgbClr val="00A3BA"/>
                </a:solidFill>
              </a:rPr>
              <a:t>Ensure repeat prescriptions are ready for me to collect every 28 days (in my case) without fail. No delays, no missing items. </a:t>
            </a:r>
          </a:p>
          <a:p>
            <a:endParaRPr lang="en-GB" i="1" dirty="0">
              <a:solidFill>
                <a:srgbClr val="00A3BA"/>
              </a:solidFill>
            </a:endParaRPr>
          </a:p>
          <a:p>
            <a:endParaRPr lang="en-GB" i="1" dirty="0">
              <a:solidFill>
                <a:srgbClr val="00A3BA"/>
              </a:solidFill>
            </a:endParaRPr>
          </a:p>
          <a:p>
            <a:endParaRPr lang="en-GB" dirty="0"/>
          </a:p>
          <a:p>
            <a:endParaRPr lang="en-GB" dirty="0"/>
          </a:p>
        </p:txBody>
      </p:sp>
      <p:sp>
        <p:nvSpPr>
          <p:cNvPr id="9" name="Rectangle 8">
            <a:extLst>
              <a:ext uri="{FF2B5EF4-FFF2-40B4-BE49-F238E27FC236}">
                <a16:creationId xmlns:a16="http://schemas.microsoft.com/office/drawing/2014/main" id="{1D167956-1454-4449-8A26-D8569599784D}"/>
              </a:ext>
            </a:extLst>
          </p:cNvPr>
          <p:cNvSpPr/>
          <p:nvPr/>
        </p:nvSpPr>
        <p:spPr>
          <a:xfrm>
            <a:off x="393297" y="1159142"/>
            <a:ext cx="1518364" cy="369332"/>
          </a:xfrm>
          <a:prstGeom prst="rect">
            <a:avLst/>
          </a:prstGeom>
        </p:spPr>
        <p:txBody>
          <a:bodyPr wrap="none">
            <a:spAutoFit/>
          </a:bodyPr>
          <a:lstStyle/>
          <a:p>
            <a:r>
              <a:rPr lang="en-GB" b="1" dirty="0">
                <a:solidFill>
                  <a:srgbClr val="016873"/>
                </a:solidFill>
              </a:rPr>
              <a:t>Opportunities</a:t>
            </a:r>
          </a:p>
        </p:txBody>
      </p:sp>
    </p:spTree>
    <p:extLst>
      <p:ext uri="{BB962C8B-B14F-4D97-AF65-F5344CB8AC3E}">
        <p14:creationId xmlns:p14="http://schemas.microsoft.com/office/powerpoint/2010/main" val="933500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Feedback from Patients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0" name="TextBox 9">
            <a:extLst>
              <a:ext uri="{FF2B5EF4-FFF2-40B4-BE49-F238E27FC236}">
                <a16:creationId xmlns:a16="http://schemas.microsoft.com/office/drawing/2014/main" id="{579B0168-AEE1-409A-9312-358D8CADD0B1}"/>
              </a:ext>
            </a:extLst>
          </p:cNvPr>
          <p:cNvSpPr txBox="1"/>
          <p:nvPr/>
        </p:nvSpPr>
        <p:spPr>
          <a:xfrm>
            <a:off x="393297" y="2207972"/>
            <a:ext cx="8379743" cy="4093428"/>
          </a:xfrm>
          <a:prstGeom prst="rect">
            <a:avLst/>
          </a:prstGeom>
          <a:noFill/>
        </p:spPr>
        <p:txBody>
          <a:bodyPr wrap="square" rtlCol="0">
            <a:spAutoFit/>
          </a:bodyPr>
          <a:lstStyle/>
          <a:p>
            <a:pPr algn="just"/>
            <a:r>
              <a:rPr lang="en-GB" sz="2000" b="1" dirty="0">
                <a:solidFill>
                  <a:srgbClr val="880D53"/>
                </a:solidFill>
              </a:rPr>
              <a:t>78% </a:t>
            </a:r>
            <a:r>
              <a:rPr lang="en-GB" sz="2000" dirty="0">
                <a:solidFill>
                  <a:schemeClr val="tx1">
                    <a:lumMod val="65000"/>
                    <a:lumOff val="35000"/>
                  </a:schemeClr>
                </a:solidFill>
              </a:rPr>
              <a:t>said that they received adequate information about the service. However</a:t>
            </a:r>
            <a:r>
              <a:rPr lang="en-GB" sz="2000" b="1" dirty="0">
                <a:solidFill>
                  <a:srgbClr val="880D53"/>
                </a:solidFill>
              </a:rPr>
              <a:t> 61% </a:t>
            </a:r>
            <a:r>
              <a:rPr lang="en-GB" sz="2000" dirty="0">
                <a:solidFill>
                  <a:schemeClr val="tx1">
                    <a:lumMod val="65000"/>
                    <a:lumOff val="35000"/>
                  </a:schemeClr>
                </a:solidFill>
              </a:rPr>
              <a:t>said that no one from the pharmacy team checked/contacted them about which medication they needed before dispensing.</a:t>
            </a:r>
          </a:p>
          <a:p>
            <a:endParaRPr lang="en-GB" sz="2000" dirty="0">
              <a:solidFill>
                <a:schemeClr val="tx1">
                  <a:lumMod val="65000"/>
                  <a:lumOff val="35000"/>
                </a:schemeClr>
              </a:solidFill>
            </a:endParaRPr>
          </a:p>
          <a:p>
            <a:r>
              <a:rPr lang="en-GB" sz="2000" dirty="0">
                <a:solidFill>
                  <a:schemeClr val="tx1">
                    <a:lumMod val="65000"/>
                    <a:lumOff val="35000"/>
                  </a:schemeClr>
                </a:solidFill>
              </a:rPr>
              <a:t>In the comments 6 patients recommended an improvement in communication from the pharmacy. </a:t>
            </a:r>
          </a:p>
          <a:p>
            <a:endParaRPr lang="en-GB" sz="2000" dirty="0">
              <a:solidFill>
                <a:srgbClr val="00A3BA"/>
              </a:solidFill>
            </a:endParaRPr>
          </a:p>
          <a:p>
            <a:r>
              <a:rPr lang="en-GB" sz="2000" dirty="0">
                <a:solidFill>
                  <a:schemeClr val="tx1">
                    <a:lumMod val="65000"/>
                    <a:lumOff val="35000"/>
                  </a:schemeClr>
                </a:solidFill>
              </a:rPr>
              <a:t>Patient: </a:t>
            </a:r>
            <a:r>
              <a:rPr lang="en-GB" sz="2000" dirty="0">
                <a:solidFill>
                  <a:srgbClr val="00A3BA"/>
                </a:solidFill>
              </a:rPr>
              <a:t>“</a:t>
            </a:r>
            <a:r>
              <a:rPr lang="en-GB" sz="2000" i="1" dirty="0">
                <a:solidFill>
                  <a:srgbClr val="00A3BA"/>
                </a:solidFill>
              </a:rPr>
              <a:t>Contact before regular delivery to just check supply to cut back on duplicate orders and prevent build up”</a:t>
            </a:r>
            <a:r>
              <a:rPr lang="en-GB" sz="2000" b="1" dirty="0">
                <a:solidFill>
                  <a:srgbClr val="880D53"/>
                </a:solidFill>
              </a:rPr>
              <a:t> </a:t>
            </a:r>
          </a:p>
          <a:p>
            <a:endParaRPr lang="en-GB" sz="2000" b="1" dirty="0">
              <a:solidFill>
                <a:srgbClr val="880D53"/>
              </a:solidFill>
            </a:endParaRPr>
          </a:p>
          <a:p>
            <a:r>
              <a:rPr lang="en-GB" sz="2000" b="1" dirty="0">
                <a:solidFill>
                  <a:srgbClr val="880D53"/>
                </a:solidFill>
              </a:rPr>
              <a:t>50%</a:t>
            </a:r>
            <a:r>
              <a:rPr lang="en-GB" sz="2000" dirty="0">
                <a:solidFill>
                  <a:schemeClr val="tx1">
                    <a:lumMod val="65000"/>
                    <a:lumOff val="35000"/>
                  </a:schemeClr>
                </a:solidFill>
              </a:rPr>
              <a:t> of patients said this service prevented a build-up of medication at their house. </a:t>
            </a:r>
          </a:p>
          <a:p>
            <a:endParaRPr lang="en-GB" sz="2000" dirty="0">
              <a:solidFill>
                <a:srgbClr val="00A3BA"/>
              </a:solidFill>
            </a:endParaRPr>
          </a:p>
        </p:txBody>
      </p:sp>
      <p:sp>
        <p:nvSpPr>
          <p:cNvPr id="3" name="Rectangle 2">
            <a:extLst>
              <a:ext uri="{FF2B5EF4-FFF2-40B4-BE49-F238E27FC236}">
                <a16:creationId xmlns:a16="http://schemas.microsoft.com/office/drawing/2014/main" id="{50894E12-9200-4F85-9054-E71CD97971EA}"/>
              </a:ext>
            </a:extLst>
          </p:cNvPr>
          <p:cNvSpPr/>
          <p:nvPr/>
        </p:nvSpPr>
        <p:spPr>
          <a:xfrm>
            <a:off x="393297" y="1212791"/>
            <a:ext cx="1518364" cy="369332"/>
          </a:xfrm>
          <a:prstGeom prst="rect">
            <a:avLst/>
          </a:prstGeom>
        </p:spPr>
        <p:txBody>
          <a:bodyPr wrap="none">
            <a:spAutoFit/>
          </a:bodyPr>
          <a:lstStyle/>
          <a:p>
            <a:r>
              <a:rPr lang="en-GB" b="1" dirty="0">
                <a:solidFill>
                  <a:srgbClr val="016873"/>
                </a:solidFill>
              </a:rPr>
              <a:t>Opportunities</a:t>
            </a:r>
          </a:p>
        </p:txBody>
      </p:sp>
      <p:sp>
        <p:nvSpPr>
          <p:cNvPr id="7" name="TextBox 6">
            <a:extLst>
              <a:ext uri="{FF2B5EF4-FFF2-40B4-BE49-F238E27FC236}">
                <a16:creationId xmlns:a16="http://schemas.microsoft.com/office/drawing/2014/main" id="{9FDB13D6-1616-4192-BBC8-714BDB05B677}"/>
              </a:ext>
            </a:extLst>
          </p:cNvPr>
          <p:cNvSpPr txBox="1"/>
          <p:nvPr/>
        </p:nvSpPr>
        <p:spPr>
          <a:xfrm>
            <a:off x="382127" y="1664215"/>
            <a:ext cx="8154874" cy="461665"/>
          </a:xfrm>
          <a:prstGeom prst="rect">
            <a:avLst/>
          </a:prstGeom>
          <a:noFill/>
        </p:spPr>
        <p:txBody>
          <a:bodyPr wrap="square" rtlCol="0">
            <a:spAutoFit/>
          </a:bodyPr>
          <a:lstStyle/>
          <a:p>
            <a:r>
              <a:rPr lang="en-GB" sz="2400" b="1" dirty="0">
                <a:solidFill>
                  <a:schemeClr val="tx1">
                    <a:lumMod val="65000"/>
                    <a:lumOff val="35000"/>
                  </a:schemeClr>
                </a:solidFill>
              </a:rPr>
              <a:t>Improved communication between pharmacy and patient</a:t>
            </a:r>
          </a:p>
        </p:txBody>
      </p:sp>
    </p:spTree>
    <p:extLst>
      <p:ext uri="{BB962C8B-B14F-4D97-AF65-F5344CB8AC3E}">
        <p14:creationId xmlns:p14="http://schemas.microsoft.com/office/powerpoint/2010/main" val="415040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1323439"/>
          </a:xfrm>
          <a:prstGeom prst="rect">
            <a:avLst/>
          </a:prstGeom>
          <a:noFill/>
        </p:spPr>
        <p:txBody>
          <a:bodyPr wrap="square" rtlCol="0">
            <a:spAutoFit/>
          </a:bodyPr>
          <a:lstStyle/>
          <a:p>
            <a:r>
              <a:rPr lang="en-GB" sz="4000" b="1" dirty="0">
                <a:solidFill>
                  <a:srgbClr val="016873"/>
                </a:solidFill>
              </a:rPr>
              <a:t>Feedback from Pharmacies</a:t>
            </a:r>
          </a:p>
          <a:p>
            <a:r>
              <a:rPr lang="en-GB" sz="4000" b="1" dirty="0">
                <a:solidFill>
                  <a:srgbClr val="016873"/>
                </a:solidFill>
              </a:rPr>
              <a:t>and GP Practices</a:t>
            </a:r>
          </a:p>
        </p:txBody>
      </p:sp>
      <p:sp>
        <p:nvSpPr>
          <p:cNvPr id="8" name="TextBox 7"/>
          <p:cNvSpPr txBox="1"/>
          <p:nvPr/>
        </p:nvSpPr>
        <p:spPr>
          <a:xfrm>
            <a:off x="-1" y="6521823"/>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3" name="TextBox 12">
            <a:extLst>
              <a:ext uri="{FF2B5EF4-FFF2-40B4-BE49-F238E27FC236}">
                <a16:creationId xmlns:a16="http://schemas.microsoft.com/office/drawing/2014/main" id="{4C25C19C-FEF6-4025-9DE9-715746C3F7C5}"/>
              </a:ext>
            </a:extLst>
          </p:cNvPr>
          <p:cNvSpPr txBox="1"/>
          <p:nvPr/>
        </p:nvSpPr>
        <p:spPr>
          <a:xfrm>
            <a:off x="393297" y="1766789"/>
            <a:ext cx="8141506" cy="2585323"/>
          </a:xfrm>
          <a:prstGeom prst="rect">
            <a:avLst/>
          </a:prstGeom>
          <a:noFill/>
        </p:spPr>
        <p:txBody>
          <a:bodyPr wrap="square" rtlCol="0">
            <a:spAutoFit/>
          </a:bodyPr>
          <a:lstStyle/>
          <a:p>
            <a:endParaRPr lang="en-GB" b="1" dirty="0">
              <a:solidFill>
                <a:schemeClr val="tx1">
                  <a:lumMod val="65000"/>
                  <a:lumOff val="35000"/>
                </a:schemeClr>
              </a:solidFill>
            </a:endParaRPr>
          </a:p>
          <a:p>
            <a:r>
              <a:rPr lang="en-GB" sz="2400" dirty="0">
                <a:solidFill>
                  <a:schemeClr val="tx1">
                    <a:lumMod val="65000"/>
                    <a:lumOff val="35000"/>
                  </a:schemeClr>
                </a:solidFill>
              </a:rPr>
              <a:t>To assist the evaluation of the pilot GMLPC sent a questionnaire to all the GP practices and pharmacies involved. </a:t>
            </a:r>
          </a:p>
          <a:p>
            <a:endParaRPr lang="en-GB" sz="2400" dirty="0">
              <a:solidFill>
                <a:schemeClr val="tx1">
                  <a:lumMod val="65000"/>
                  <a:lumOff val="35000"/>
                </a:schemeClr>
              </a:solidFill>
            </a:endParaRPr>
          </a:p>
          <a:p>
            <a:r>
              <a:rPr lang="en-GB" sz="2400" dirty="0">
                <a:solidFill>
                  <a:schemeClr val="tx1">
                    <a:lumMod val="65000"/>
                    <a:lumOff val="35000"/>
                  </a:schemeClr>
                </a:solidFill>
              </a:rPr>
              <a:t>32 Responses were received from pharmacies and 32 responses were also received from GP practices, this allows for the answers provided to be evaluated comparatively.</a:t>
            </a:r>
          </a:p>
        </p:txBody>
      </p:sp>
    </p:spTree>
    <p:extLst>
      <p:ext uri="{BB962C8B-B14F-4D97-AF65-F5344CB8AC3E}">
        <p14:creationId xmlns:p14="http://schemas.microsoft.com/office/powerpoint/2010/main" val="39784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Introduction</a:t>
            </a:r>
            <a:endParaRPr lang="en-GB" sz="3600" b="1" dirty="0">
              <a:solidFill>
                <a:srgbClr val="016873"/>
              </a:solidFill>
            </a:endParaRPr>
          </a:p>
        </p:txBody>
      </p:sp>
      <p:sp>
        <p:nvSpPr>
          <p:cNvPr id="7" name="TextBox 6"/>
          <p:cNvSpPr txBox="1"/>
          <p:nvPr/>
        </p:nvSpPr>
        <p:spPr>
          <a:xfrm>
            <a:off x="393297" y="1767194"/>
            <a:ext cx="8379743" cy="3046988"/>
          </a:xfrm>
          <a:prstGeom prst="rect">
            <a:avLst/>
          </a:prstGeom>
          <a:noFill/>
        </p:spPr>
        <p:txBody>
          <a:bodyPr wrap="square" rtlCol="0">
            <a:spAutoFit/>
          </a:bodyPr>
          <a:lstStyle/>
          <a:p>
            <a:pPr algn="just"/>
            <a:r>
              <a:rPr lang="en-GB" sz="2000" dirty="0">
                <a:solidFill>
                  <a:schemeClr val="tx1">
                    <a:lumMod val="65000"/>
                    <a:lumOff val="35000"/>
                  </a:schemeClr>
                </a:solidFill>
              </a:rPr>
              <a:t>North Manchester Clinical Commissioning Group (CCG) and Greater Manchester Local Pharmaceutical Committee (GM LPC) have been working in collaboration to deliver a Repeat Dispensing Project across North Manchester. </a:t>
            </a:r>
          </a:p>
          <a:p>
            <a:pPr algn="just"/>
            <a:endParaRPr lang="en-GB" sz="2000" dirty="0">
              <a:solidFill>
                <a:schemeClr val="tx1">
                  <a:lumMod val="65000"/>
                  <a:lumOff val="35000"/>
                </a:schemeClr>
              </a:solidFill>
            </a:endParaRPr>
          </a:p>
          <a:p>
            <a:pPr algn="just"/>
            <a:r>
              <a:rPr lang="en-GB" sz="2000" dirty="0">
                <a:solidFill>
                  <a:schemeClr val="tx1">
                    <a:lumMod val="65000"/>
                    <a:lumOff val="35000"/>
                  </a:schemeClr>
                </a:solidFill>
              </a:rPr>
              <a:t>The project intended to support the wider health system through better use of the community pharmacy network using the Electronic Prescription Service as part of Repeat Dispensing. </a:t>
            </a:r>
          </a:p>
          <a:p>
            <a:pPr algn="just"/>
            <a:endParaRPr lang="en-GB" sz="2000" dirty="0">
              <a:solidFill>
                <a:schemeClr val="tx1">
                  <a:lumMod val="65000"/>
                  <a:lumOff val="35000"/>
                </a:schemeClr>
              </a:solidFill>
            </a:endParaRPr>
          </a:p>
          <a:p>
            <a:pPr algn="just"/>
            <a:endParaRPr lang="en-GB" sz="3200" dirty="0">
              <a:solidFill>
                <a:schemeClr val="tx1">
                  <a:lumMod val="65000"/>
                  <a:lumOff val="35000"/>
                </a:schemeClr>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126954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523220"/>
          </a:xfrm>
          <a:prstGeom prst="rect">
            <a:avLst/>
          </a:prstGeom>
          <a:noFill/>
        </p:spPr>
        <p:txBody>
          <a:bodyPr wrap="square" rtlCol="0">
            <a:spAutoFit/>
          </a:bodyPr>
          <a:lstStyle/>
          <a:p>
            <a:r>
              <a:rPr lang="en-GB" sz="2800" b="1" dirty="0">
                <a:solidFill>
                  <a:srgbClr val="016873"/>
                </a:solidFill>
              </a:rPr>
              <a:t>Feedback from Pharmacies and GP Practices</a:t>
            </a:r>
          </a:p>
        </p:txBody>
      </p:sp>
      <p:sp>
        <p:nvSpPr>
          <p:cNvPr id="8" name="TextBox 7"/>
          <p:cNvSpPr txBox="1"/>
          <p:nvPr/>
        </p:nvSpPr>
        <p:spPr>
          <a:xfrm>
            <a:off x="-1" y="6521823"/>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pic>
        <p:nvPicPr>
          <p:cNvPr id="9" name="Picture 8">
            <a:extLst>
              <a:ext uri="{FF2B5EF4-FFF2-40B4-BE49-F238E27FC236}">
                <a16:creationId xmlns:a16="http://schemas.microsoft.com/office/drawing/2014/main" id="{3EB729CB-0D7D-4DBB-ACA0-37FC9204A468}"/>
              </a:ext>
            </a:extLst>
          </p:cNvPr>
          <p:cNvPicPr>
            <a:picLocks noChangeAspect="1"/>
          </p:cNvPicPr>
          <p:nvPr/>
        </p:nvPicPr>
        <p:blipFill rotWithShape="1">
          <a:blip r:embed="rId3">
            <a:extLst>
              <a:ext uri="{28A0092B-C50C-407E-A947-70E740481C1C}">
                <a14:useLocalDpi xmlns:a14="http://schemas.microsoft.com/office/drawing/2010/main" val="0"/>
              </a:ext>
            </a:extLst>
          </a:blip>
          <a:srcRect l="17798" t="15888" r="26514"/>
          <a:stretch/>
        </p:blipFill>
        <p:spPr>
          <a:xfrm>
            <a:off x="294204" y="2200150"/>
            <a:ext cx="4159575" cy="2546192"/>
          </a:xfrm>
          <a:prstGeom prst="rect">
            <a:avLst/>
          </a:prstGeom>
        </p:spPr>
      </p:pic>
      <p:sp>
        <p:nvSpPr>
          <p:cNvPr id="12" name="TextBox 11">
            <a:extLst>
              <a:ext uri="{FF2B5EF4-FFF2-40B4-BE49-F238E27FC236}">
                <a16:creationId xmlns:a16="http://schemas.microsoft.com/office/drawing/2014/main" id="{4D89B923-4816-4148-9285-20C2B7C7A44F}"/>
              </a:ext>
            </a:extLst>
          </p:cNvPr>
          <p:cNvSpPr txBox="1"/>
          <p:nvPr/>
        </p:nvSpPr>
        <p:spPr>
          <a:xfrm>
            <a:off x="393297" y="4550928"/>
            <a:ext cx="8517324" cy="1754326"/>
          </a:xfrm>
          <a:prstGeom prst="rect">
            <a:avLst/>
          </a:prstGeom>
          <a:noFill/>
        </p:spPr>
        <p:txBody>
          <a:bodyPr wrap="square" rtlCol="0">
            <a:spAutoFit/>
          </a:bodyPr>
          <a:lstStyle/>
          <a:p>
            <a:endParaRPr lang="en-GB" b="1" dirty="0">
              <a:solidFill>
                <a:schemeClr val="tx1">
                  <a:lumMod val="65000"/>
                  <a:lumOff val="35000"/>
                </a:schemeClr>
              </a:solidFill>
            </a:endParaRPr>
          </a:p>
          <a:p>
            <a:r>
              <a:rPr lang="en-GB" b="1" dirty="0">
                <a:solidFill>
                  <a:srgbClr val="016873"/>
                </a:solidFill>
              </a:rPr>
              <a:t>Awareness prior to service</a:t>
            </a:r>
            <a:endParaRPr lang="en-GB" b="1" dirty="0">
              <a:solidFill>
                <a:srgbClr val="880D53"/>
              </a:solidFill>
            </a:endParaRPr>
          </a:p>
          <a:p>
            <a:pPr marL="285750" indent="-285750">
              <a:buFont typeface="Arial" panose="020B0604020202020204" pitchFamily="34" charset="0"/>
              <a:buChar char="•"/>
            </a:pPr>
            <a:r>
              <a:rPr lang="en-GB" b="1" dirty="0">
                <a:solidFill>
                  <a:srgbClr val="880D53"/>
                </a:solidFill>
              </a:rPr>
              <a:t>93.75% </a:t>
            </a:r>
            <a:r>
              <a:rPr lang="en-GB" dirty="0">
                <a:solidFill>
                  <a:schemeClr val="tx1">
                    <a:lumMod val="65000"/>
                    <a:lumOff val="35000"/>
                  </a:schemeClr>
                </a:solidFill>
              </a:rPr>
              <a:t>of pharmacies and </a:t>
            </a:r>
            <a:r>
              <a:rPr lang="en-GB" b="1" dirty="0">
                <a:solidFill>
                  <a:srgbClr val="880D53"/>
                </a:solidFill>
              </a:rPr>
              <a:t>68.75% </a:t>
            </a:r>
            <a:r>
              <a:rPr lang="en-GB" dirty="0">
                <a:solidFill>
                  <a:schemeClr val="tx1">
                    <a:lumMod val="65000"/>
                    <a:lumOff val="35000"/>
                  </a:schemeClr>
                </a:solidFill>
              </a:rPr>
              <a:t>of GP practices were aware of repeat dispensing prior to the service starting.</a:t>
            </a:r>
          </a:p>
          <a:p>
            <a:pPr marL="285750" indent="-285750">
              <a:buFont typeface="Arial" panose="020B0604020202020204" pitchFamily="34" charset="0"/>
              <a:buChar char="•"/>
            </a:pPr>
            <a:r>
              <a:rPr lang="en-GB" b="1" dirty="0">
                <a:solidFill>
                  <a:srgbClr val="880D53"/>
                </a:solidFill>
              </a:rPr>
              <a:t>84.38% </a:t>
            </a:r>
            <a:r>
              <a:rPr lang="en-GB" dirty="0">
                <a:solidFill>
                  <a:schemeClr val="tx1">
                    <a:lumMod val="65000"/>
                    <a:lumOff val="35000"/>
                  </a:schemeClr>
                </a:solidFill>
              </a:rPr>
              <a:t>of pharmacies and </a:t>
            </a:r>
            <a:r>
              <a:rPr lang="en-GB" b="1" dirty="0">
                <a:solidFill>
                  <a:srgbClr val="880D53"/>
                </a:solidFill>
              </a:rPr>
              <a:t>67.74% </a:t>
            </a:r>
            <a:r>
              <a:rPr lang="en-GB" dirty="0">
                <a:solidFill>
                  <a:schemeClr val="tx1">
                    <a:lumMod val="65000"/>
                    <a:lumOff val="35000"/>
                  </a:schemeClr>
                </a:solidFill>
              </a:rPr>
              <a:t>of GP practices were aware of electronic repeat dispensing prior to the service.</a:t>
            </a:r>
            <a:endParaRPr lang="en-GB" b="1" dirty="0">
              <a:solidFill>
                <a:schemeClr val="tx1">
                  <a:lumMod val="65000"/>
                  <a:lumOff val="35000"/>
                </a:schemeClr>
              </a:solidFill>
            </a:endParaRPr>
          </a:p>
        </p:txBody>
      </p:sp>
      <p:pic>
        <p:nvPicPr>
          <p:cNvPr id="10" name="Picture 9">
            <a:extLst>
              <a:ext uri="{FF2B5EF4-FFF2-40B4-BE49-F238E27FC236}">
                <a16:creationId xmlns:a16="http://schemas.microsoft.com/office/drawing/2014/main" id="{A005BEA5-65F0-43EF-97FF-8BD6B7502DF3}"/>
              </a:ext>
            </a:extLst>
          </p:cNvPr>
          <p:cNvPicPr>
            <a:picLocks noChangeAspect="1"/>
          </p:cNvPicPr>
          <p:nvPr/>
        </p:nvPicPr>
        <p:blipFill rotWithShape="1">
          <a:blip r:embed="rId4">
            <a:extLst>
              <a:ext uri="{28A0092B-C50C-407E-A947-70E740481C1C}">
                <a14:useLocalDpi xmlns:a14="http://schemas.microsoft.com/office/drawing/2010/main" val="0"/>
              </a:ext>
            </a:extLst>
          </a:blip>
          <a:srcRect l="19342" t="14301" r="27237"/>
          <a:stretch/>
        </p:blipFill>
        <p:spPr>
          <a:xfrm>
            <a:off x="4680749" y="1916775"/>
            <a:ext cx="4244267" cy="2759409"/>
          </a:xfrm>
          <a:prstGeom prst="rect">
            <a:avLst/>
          </a:prstGeom>
        </p:spPr>
      </p:pic>
      <p:sp>
        <p:nvSpPr>
          <p:cNvPr id="3" name="Rectangle 2">
            <a:extLst>
              <a:ext uri="{FF2B5EF4-FFF2-40B4-BE49-F238E27FC236}">
                <a16:creationId xmlns:a16="http://schemas.microsoft.com/office/drawing/2014/main" id="{150107D3-9952-431E-9D01-D1692FF220FD}"/>
              </a:ext>
            </a:extLst>
          </p:cNvPr>
          <p:cNvSpPr/>
          <p:nvPr/>
        </p:nvSpPr>
        <p:spPr>
          <a:xfrm>
            <a:off x="407692" y="1263837"/>
            <a:ext cx="8531719" cy="369332"/>
          </a:xfrm>
          <a:prstGeom prst="rect">
            <a:avLst/>
          </a:prstGeom>
        </p:spPr>
        <p:txBody>
          <a:bodyPr wrap="square">
            <a:spAutoFit/>
          </a:bodyPr>
          <a:lstStyle/>
          <a:p>
            <a:r>
              <a:rPr lang="en-GB" b="1" dirty="0">
                <a:solidFill>
                  <a:schemeClr val="tx1">
                    <a:lumMod val="65000"/>
                    <a:lumOff val="35000"/>
                  </a:schemeClr>
                </a:solidFill>
              </a:rPr>
              <a:t>Q. What is your role?</a:t>
            </a:r>
          </a:p>
        </p:txBody>
      </p:sp>
      <p:sp>
        <p:nvSpPr>
          <p:cNvPr id="11" name="TextBox 10">
            <a:extLst>
              <a:ext uri="{FF2B5EF4-FFF2-40B4-BE49-F238E27FC236}">
                <a16:creationId xmlns:a16="http://schemas.microsoft.com/office/drawing/2014/main" id="{240E70D8-53BF-4A85-B885-269BDAA63273}"/>
              </a:ext>
            </a:extLst>
          </p:cNvPr>
          <p:cNvSpPr txBox="1"/>
          <p:nvPr/>
        </p:nvSpPr>
        <p:spPr>
          <a:xfrm>
            <a:off x="1781569" y="1753456"/>
            <a:ext cx="1184846" cy="369332"/>
          </a:xfrm>
          <a:prstGeom prst="rect">
            <a:avLst/>
          </a:prstGeom>
          <a:noFill/>
        </p:spPr>
        <p:txBody>
          <a:bodyPr wrap="square" rtlCol="0">
            <a:spAutoFit/>
          </a:bodyPr>
          <a:lstStyle/>
          <a:p>
            <a:r>
              <a:rPr lang="en-GB" b="1" dirty="0">
                <a:solidFill>
                  <a:schemeClr val="tx1">
                    <a:lumMod val="65000"/>
                    <a:lumOff val="35000"/>
                  </a:schemeClr>
                </a:solidFill>
              </a:rPr>
              <a:t>Pharmacy</a:t>
            </a:r>
          </a:p>
        </p:txBody>
      </p:sp>
      <p:sp>
        <p:nvSpPr>
          <p:cNvPr id="14" name="TextBox 13">
            <a:extLst>
              <a:ext uri="{FF2B5EF4-FFF2-40B4-BE49-F238E27FC236}">
                <a16:creationId xmlns:a16="http://schemas.microsoft.com/office/drawing/2014/main" id="{C07868DD-1075-4A48-85D7-C0D3E1DF48D8}"/>
              </a:ext>
            </a:extLst>
          </p:cNvPr>
          <p:cNvSpPr txBox="1"/>
          <p:nvPr/>
        </p:nvSpPr>
        <p:spPr>
          <a:xfrm>
            <a:off x="6220247" y="1769172"/>
            <a:ext cx="1411438" cy="369332"/>
          </a:xfrm>
          <a:prstGeom prst="rect">
            <a:avLst/>
          </a:prstGeom>
          <a:noFill/>
        </p:spPr>
        <p:txBody>
          <a:bodyPr wrap="square" rtlCol="0">
            <a:spAutoFit/>
          </a:bodyPr>
          <a:lstStyle/>
          <a:p>
            <a:r>
              <a:rPr lang="en-GB" b="1" dirty="0">
                <a:solidFill>
                  <a:schemeClr val="tx1">
                    <a:lumMod val="65000"/>
                    <a:lumOff val="35000"/>
                  </a:schemeClr>
                </a:solidFill>
              </a:rPr>
              <a:t>GP Practice</a:t>
            </a:r>
          </a:p>
        </p:txBody>
      </p:sp>
    </p:spTree>
    <p:extLst>
      <p:ext uri="{BB962C8B-B14F-4D97-AF65-F5344CB8AC3E}">
        <p14:creationId xmlns:p14="http://schemas.microsoft.com/office/powerpoint/2010/main" val="3178252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pic>
        <p:nvPicPr>
          <p:cNvPr id="4" name="Picture 3">
            <a:extLst>
              <a:ext uri="{FF2B5EF4-FFF2-40B4-BE49-F238E27FC236}">
                <a16:creationId xmlns:a16="http://schemas.microsoft.com/office/drawing/2014/main" id="{E2C5ABA4-22FD-4125-9311-7BD7C67474F2}"/>
              </a:ext>
            </a:extLst>
          </p:cNvPr>
          <p:cNvPicPr>
            <a:picLocks noChangeAspect="1"/>
          </p:cNvPicPr>
          <p:nvPr/>
        </p:nvPicPr>
        <p:blipFill rotWithShape="1">
          <a:blip r:embed="rId3">
            <a:extLst>
              <a:ext uri="{28A0092B-C50C-407E-A947-70E740481C1C}">
                <a14:useLocalDpi xmlns:a14="http://schemas.microsoft.com/office/drawing/2010/main" val="0"/>
              </a:ext>
            </a:extLst>
          </a:blip>
          <a:srcRect l="20001" t="23925" r="26447" b="1528"/>
          <a:stretch/>
        </p:blipFill>
        <p:spPr>
          <a:xfrm>
            <a:off x="0" y="2295618"/>
            <a:ext cx="4896854" cy="2762556"/>
          </a:xfrm>
          <a:prstGeom prst="rect">
            <a:avLst/>
          </a:prstGeom>
        </p:spPr>
      </p:pic>
      <p:sp>
        <p:nvSpPr>
          <p:cNvPr id="12" name="TextBox 11">
            <a:extLst>
              <a:ext uri="{FF2B5EF4-FFF2-40B4-BE49-F238E27FC236}">
                <a16:creationId xmlns:a16="http://schemas.microsoft.com/office/drawing/2014/main" id="{3D15D9AB-1631-49C5-9F02-4D4F80268933}"/>
              </a:ext>
            </a:extLst>
          </p:cNvPr>
          <p:cNvSpPr txBox="1"/>
          <p:nvPr/>
        </p:nvSpPr>
        <p:spPr>
          <a:xfrm>
            <a:off x="393297" y="5097817"/>
            <a:ext cx="8517324" cy="1200329"/>
          </a:xfrm>
          <a:prstGeom prst="rect">
            <a:avLst/>
          </a:prstGeom>
          <a:noFill/>
        </p:spPr>
        <p:txBody>
          <a:bodyPr wrap="square" rtlCol="0">
            <a:spAutoFit/>
          </a:bodyPr>
          <a:lstStyle/>
          <a:p>
            <a:r>
              <a:rPr lang="en-GB" b="1" dirty="0">
                <a:solidFill>
                  <a:srgbClr val="016873"/>
                </a:solidFill>
              </a:rPr>
              <a:t>Benefits of repeat dispensing</a:t>
            </a:r>
            <a:endParaRPr lang="en-GB" b="1" dirty="0">
              <a:solidFill>
                <a:schemeClr val="tx1">
                  <a:lumMod val="65000"/>
                  <a:lumOff val="35000"/>
                </a:schemeClr>
              </a:solidFill>
            </a:endParaRPr>
          </a:p>
          <a:p>
            <a:r>
              <a:rPr lang="en-GB" b="1" dirty="0">
                <a:solidFill>
                  <a:srgbClr val="880D53"/>
                </a:solidFill>
              </a:rPr>
              <a:t>96.88% </a:t>
            </a:r>
            <a:r>
              <a:rPr lang="en-GB" dirty="0">
                <a:solidFill>
                  <a:schemeClr val="tx1">
                    <a:lumMod val="65000"/>
                    <a:lumOff val="35000"/>
                  </a:schemeClr>
                </a:solidFill>
              </a:rPr>
              <a:t>of pharmacies said that the majority of their team are aware of the benefits of repeat dispensing and </a:t>
            </a:r>
            <a:r>
              <a:rPr lang="en-GB" b="1" dirty="0">
                <a:solidFill>
                  <a:srgbClr val="880D53"/>
                </a:solidFill>
              </a:rPr>
              <a:t>80.00% </a:t>
            </a:r>
            <a:r>
              <a:rPr lang="en-GB" dirty="0">
                <a:solidFill>
                  <a:schemeClr val="tx1">
                    <a:lumMod val="65000"/>
                    <a:lumOff val="35000"/>
                  </a:schemeClr>
                </a:solidFill>
              </a:rPr>
              <a:t>of GP practices said that the majority of their prescribers are aware of the benefits of repeat dispensing. </a:t>
            </a:r>
          </a:p>
        </p:txBody>
      </p:sp>
      <p:sp>
        <p:nvSpPr>
          <p:cNvPr id="7" name="TextBox 6">
            <a:extLst>
              <a:ext uri="{FF2B5EF4-FFF2-40B4-BE49-F238E27FC236}">
                <a16:creationId xmlns:a16="http://schemas.microsoft.com/office/drawing/2014/main" id="{71AB886E-3640-42FA-B781-6F5A29848FDF}"/>
              </a:ext>
            </a:extLst>
          </p:cNvPr>
          <p:cNvSpPr txBox="1"/>
          <p:nvPr/>
        </p:nvSpPr>
        <p:spPr>
          <a:xfrm>
            <a:off x="1856004" y="1981066"/>
            <a:ext cx="1184846" cy="369332"/>
          </a:xfrm>
          <a:prstGeom prst="rect">
            <a:avLst/>
          </a:prstGeom>
          <a:noFill/>
        </p:spPr>
        <p:txBody>
          <a:bodyPr wrap="square" rtlCol="0">
            <a:spAutoFit/>
          </a:bodyPr>
          <a:lstStyle/>
          <a:p>
            <a:r>
              <a:rPr lang="en-GB" b="1" dirty="0">
                <a:solidFill>
                  <a:schemeClr val="tx1">
                    <a:lumMod val="65000"/>
                    <a:lumOff val="35000"/>
                  </a:schemeClr>
                </a:solidFill>
              </a:rPr>
              <a:t>Pharmacy</a:t>
            </a:r>
          </a:p>
        </p:txBody>
      </p:sp>
      <p:sp>
        <p:nvSpPr>
          <p:cNvPr id="9" name="TextBox 8">
            <a:extLst>
              <a:ext uri="{FF2B5EF4-FFF2-40B4-BE49-F238E27FC236}">
                <a16:creationId xmlns:a16="http://schemas.microsoft.com/office/drawing/2014/main" id="{6BC7829C-2084-4173-BA15-CA632E5B27CE}"/>
              </a:ext>
            </a:extLst>
          </p:cNvPr>
          <p:cNvSpPr txBox="1"/>
          <p:nvPr/>
        </p:nvSpPr>
        <p:spPr>
          <a:xfrm>
            <a:off x="6316499" y="1978196"/>
            <a:ext cx="1411438" cy="369332"/>
          </a:xfrm>
          <a:prstGeom prst="rect">
            <a:avLst/>
          </a:prstGeom>
          <a:noFill/>
        </p:spPr>
        <p:txBody>
          <a:bodyPr wrap="square" rtlCol="0">
            <a:spAutoFit/>
          </a:bodyPr>
          <a:lstStyle/>
          <a:p>
            <a:r>
              <a:rPr lang="en-GB" b="1" dirty="0">
                <a:solidFill>
                  <a:schemeClr val="tx1">
                    <a:lumMod val="65000"/>
                    <a:lumOff val="35000"/>
                  </a:schemeClr>
                </a:solidFill>
              </a:rPr>
              <a:t>GP Practice</a:t>
            </a:r>
          </a:p>
        </p:txBody>
      </p:sp>
      <p:sp>
        <p:nvSpPr>
          <p:cNvPr id="10" name="TextBox 9">
            <a:extLst>
              <a:ext uri="{FF2B5EF4-FFF2-40B4-BE49-F238E27FC236}">
                <a16:creationId xmlns:a16="http://schemas.microsoft.com/office/drawing/2014/main" id="{D8DD6F25-26A2-42C6-8162-A9EB146D42C7}"/>
              </a:ext>
            </a:extLst>
          </p:cNvPr>
          <p:cNvSpPr txBox="1"/>
          <p:nvPr/>
        </p:nvSpPr>
        <p:spPr>
          <a:xfrm>
            <a:off x="393297" y="1219534"/>
            <a:ext cx="8154874" cy="646331"/>
          </a:xfrm>
          <a:prstGeom prst="rect">
            <a:avLst/>
          </a:prstGeom>
          <a:noFill/>
        </p:spPr>
        <p:txBody>
          <a:bodyPr wrap="square" rtlCol="0">
            <a:spAutoFit/>
          </a:bodyPr>
          <a:lstStyle/>
          <a:p>
            <a:r>
              <a:rPr lang="en-GB" b="1" dirty="0">
                <a:solidFill>
                  <a:schemeClr val="tx1">
                    <a:lumMod val="65000"/>
                    <a:lumOff val="35000"/>
                  </a:schemeClr>
                </a:solidFill>
              </a:rPr>
              <a:t>Q. Did your pharmacy/GP practice use repeat dispensing as part of your prescription management?</a:t>
            </a:r>
          </a:p>
        </p:txBody>
      </p:sp>
      <p:pic>
        <p:nvPicPr>
          <p:cNvPr id="11" name="Picture 10">
            <a:extLst>
              <a:ext uri="{FF2B5EF4-FFF2-40B4-BE49-F238E27FC236}">
                <a16:creationId xmlns:a16="http://schemas.microsoft.com/office/drawing/2014/main" id="{C91C05A2-C8FF-4AEE-9114-CF26C009D820}"/>
              </a:ext>
            </a:extLst>
          </p:cNvPr>
          <p:cNvPicPr>
            <a:picLocks noChangeAspect="1"/>
          </p:cNvPicPr>
          <p:nvPr/>
        </p:nvPicPr>
        <p:blipFill rotWithShape="1">
          <a:blip r:embed="rId4">
            <a:extLst>
              <a:ext uri="{28A0092B-C50C-407E-A947-70E740481C1C}">
                <a14:useLocalDpi xmlns:a14="http://schemas.microsoft.com/office/drawing/2010/main" val="0"/>
              </a:ext>
            </a:extLst>
          </a:blip>
          <a:srcRect l="25263" t="25138" r="30527"/>
          <a:stretch/>
        </p:blipFill>
        <p:spPr>
          <a:xfrm>
            <a:off x="5000913" y="2347528"/>
            <a:ext cx="4042611" cy="2774262"/>
          </a:xfrm>
          <a:prstGeom prst="rect">
            <a:avLst/>
          </a:prstGeom>
        </p:spPr>
      </p:pic>
      <p:sp>
        <p:nvSpPr>
          <p:cNvPr id="13" name="TextBox 12">
            <a:extLst>
              <a:ext uri="{FF2B5EF4-FFF2-40B4-BE49-F238E27FC236}">
                <a16:creationId xmlns:a16="http://schemas.microsoft.com/office/drawing/2014/main" id="{70C86C6A-E505-46DB-90FE-4092343B764B}"/>
              </a:ext>
            </a:extLst>
          </p:cNvPr>
          <p:cNvSpPr txBox="1"/>
          <p:nvPr/>
        </p:nvSpPr>
        <p:spPr>
          <a:xfrm>
            <a:off x="393297" y="443350"/>
            <a:ext cx="8357405" cy="523220"/>
          </a:xfrm>
          <a:prstGeom prst="rect">
            <a:avLst/>
          </a:prstGeom>
          <a:noFill/>
        </p:spPr>
        <p:txBody>
          <a:bodyPr wrap="square" rtlCol="0">
            <a:spAutoFit/>
          </a:bodyPr>
          <a:lstStyle/>
          <a:p>
            <a:r>
              <a:rPr lang="en-GB" sz="2800" b="1" dirty="0">
                <a:solidFill>
                  <a:srgbClr val="016873"/>
                </a:solidFill>
              </a:rPr>
              <a:t>Feedback from Pharmacies and GP Practices</a:t>
            </a:r>
          </a:p>
        </p:txBody>
      </p:sp>
    </p:spTree>
    <p:extLst>
      <p:ext uri="{BB962C8B-B14F-4D97-AF65-F5344CB8AC3E}">
        <p14:creationId xmlns:p14="http://schemas.microsoft.com/office/powerpoint/2010/main" val="901172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1" name="TextBox 10">
            <a:extLst>
              <a:ext uri="{FF2B5EF4-FFF2-40B4-BE49-F238E27FC236}">
                <a16:creationId xmlns:a16="http://schemas.microsoft.com/office/drawing/2014/main" id="{C054F5A8-1C97-4066-888D-43135EACBBCB}"/>
              </a:ext>
            </a:extLst>
          </p:cNvPr>
          <p:cNvSpPr txBox="1"/>
          <p:nvPr/>
        </p:nvSpPr>
        <p:spPr>
          <a:xfrm>
            <a:off x="307968" y="2890036"/>
            <a:ext cx="8357405" cy="830997"/>
          </a:xfrm>
          <a:prstGeom prst="rect">
            <a:avLst/>
          </a:prstGeom>
          <a:noFill/>
        </p:spPr>
        <p:txBody>
          <a:bodyPr wrap="square" rtlCol="0">
            <a:spAutoFit/>
          </a:bodyPr>
          <a:lstStyle/>
          <a:p>
            <a:pPr algn="just"/>
            <a:r>
              <a:rPr lang="en-GB" sz="2400" b="1" dirty="0">
                <a:solidFill>
                  <a:srgbClr val="880D53"/>
                </a:solidFill>
              </a:rPr>
              <a:t>90.63% </a:t>
            </a:r>
            <a:r>
              <a:rPr lang="en-GB" sz="2400" dirty="0">
                <a:solidFill>
                  <a:schemeClr val="tx1">
                    <a:lumMod val="65000"/>
                    <a:lumOff val="35000"/>
                  </a:schemeClr>
                </a:solidFill>
              </a:rPr>
              <a:t>of pharmacies said they have been able to continually identify patients suitable for electronic repeat dispensing. </a:t>
            </a:r>
          </a:p>
        </p:txBody>
      </p:sp>
      <p:sp>
        <p:nvSpPr>
          <p:cNvPr id="10" name="TextBox 9">
            <a:extLst>
              <a:ext uri="{FF2B5EF4-FFF2-40B4-BE49-F238E27FC236}">
                <a16:creationId xmlns:a16="http://schemas.microsoft.com/office/drawing/2014/main" id="{B9AA7FC3-2A52-47D0-8B92-DB489AAB3C1B}"/>
              </a:ext>
            </a:extLst>
          </p:cNvPr>
          <p:cNvSpPr txBox="1"/>
          <p:nvPr/>
        </p:nvSpPr>
        <p:spPr>
          <a:xfrm>
            <a:off x="307968" y="3865009"/>
            <a:ext cx="8379743" cy="1200329"/>
          </a:xfrm>
          <a:prstGeom prst="rect">
            <a:avLst/>
          </a:prstGeom>
          <a:noFill/>
        </p:spPr>
        <p:txBody>
          <a:bodyPr wrap="square" rtlCol="0">
            <a:spAutoFit/>
          </a:bodyPr>
          <a:lstStyle/>
          <a:p>
            <a:pPr algn="just"/>
            <a:r>
              <a:rPr lang="en-GB" sz="2400" b="1" dirty="0">
                <a:solidFill>
                  <a:srgbClr val="880D53"/>
                </a:solidFill>
              </a:rPr>
              <a:t>70.97% </a:t>
            </a:r>
            <a:r>
              <a:rPr lang="en-GB" sz="2400" dirty="0">
                <a:solidFill>
                  <a:schemeClr val="tx1">
                    <a:lumMod val="65000"/>
                    <a:lumOff val="35000"/>
                  </a:schemeClr>
                </a:solidFill>
              </a:rPr>
              <a:t>of GP practices said they felt the patients selected by community pharmacies are appropriate for electronic repeat dispensing.</a:t>
            </a:r>
          </a:p>
        </p:txBody>
      </p:sp>
      <p:sp>
        <p:nvSpPr>
          <p:cNvPr id="14" name="Rectangle 13">
            <a:extLst>
              <a:ext uri="{FF2B5EF4-FFF2-40B4-BE49-F238E27FC236}">
                <a16:creationId xmlns:a16="http://schemas.microsoft.com/office/drawing/2014/main" id="{01192D80-F0E4-4C60-8105-9CCD544D12C5}"/>
              </a:ext>
            </a:extLst>
          </p:cNvPr>
          <p:cNvSpPr/>
          <p:nvPr/>
        </p:nvSpPr>
        <p:spPr>
          <a:xfrm>
            <a:off x="300790" y="504904"/>
            <a:ext cx="6721431" cy="523220"/>
          </a:xfrm>
          <a:prstGeom prst="rect">
            <a:avLst/>
          </a:prstGeom>
        </p:spPr>
        <p:txBody>
          <a:bodyPr wrap="square">
            <a:spAutoFit/>
          </a:bodyPr>
          <a:lstStyle/>
          <a:p>
            <a:r>
              <a:rPr lang="en-GB" sz="2800" b="1" dirty="0">
                <a:solidFill>
                  <a:srgbClr val="016873"/>
                </a:solidFill>
              </a:rPr>
              <a:t>Feedback from Pharmacies and GP Practices</a:t>
            </a:r>
          </a:p>
        </p:txBody>
      </p:sp>
      <p:sp>
        <p:nvSpPr>
          <p:cNvPr id="15" name="TextBox 14">
            <a:extLst>
              <a:ext uri="{FF2B5EF4-FFF2-40B4-BE49-F238E27FC236}">
                <a16:creationId xmlns:a16="http://schemas.microsoft.com/office/drawing/2014/main" id="{87DEF052-41A6-4D61-8293-D2D367A4B28F}"/>
              </a:ext>
            </a:extLst>
          </p:cNvPr>
          <p:cNvSpPr txBox="1"/>
          <p:nvPr/>
        </p:nvSpPr>
        <p:spPr>
          <a:xfrm>
            <a:off x="409233" y="1774414"/>
            <a:ext cx="8154874" cy="830997"/>
          </a:xfrm>
          <a:prstGeom prst="rect">
            <a:avLst/>
          </a:prstGeom>
          <a:noFill/>
        </p:spPr>
        <p:txBody>
          <a:bodyPr wrap="square" rtlCol="0">
            <a:spAutoFit/>
          </a:bodyPr>
          <a:lstStyle/>
          <a:p>
            <a:r>
              <a:rPr lang="en-GB" sz="2400" b="1" dirty="0">
                <a:solidFill>
                  <a:schemeClr val="tx1">
                    <a:lumMod val="65000"/>
                    <a:lumOff val="35000"/>
                  </a:schemeClr>
                </a:solidFill>
              </a:rPr>
              <a:t>100% of community pharmacies actively identifying suitable patients - </a:t>
            </a:r>
            <a:r>
              <a:rPr lang="en-GB" sz="2400" b="1" dirty="0">
                <a:solidFill>
                  <a:srgbClr val="FFC000"/>
                </a:solidFill>
              </a:rPr>
              <a:t>Ongoing</a:t>
            </a:r>
          </a:p>
        </p:txBody>
      </p:sp>
      <p:sp>
        <p:nvSpPr>
          <p:cNvPr id="4" name="Rectangle 3">
            <a:extLst>
              <a:ext uri="{FF2B5EF4-FFF2-40B4-BE49-F238E27FC236}">
                <a16:creationId xmlns:a16="http://schemas.microsoft.com/office/drawing/2014/main" id="{125E59DC-8F9F-48FA-BBCD-8F2E80876987}"/>
              </a:ext>
            </a:extLst>
          </p:cNvPr>
          <p:cNvSpPr/>
          <p:nvPr/>
        </p:nvSpPr>
        <p:spPr>
          <a:xfrm>
            <a:off x="300790" y="1028124"/>
            <a:ext cx="4104393" cy="461665"/>
          </a:xfrm>
          <a:prstGeom prst="rect">
            <a:avLst/>
          </a:prstGeom>
        </p:spPr>
        <p:txBody>
          <a:bodyPr wrap="none">
            <a:spAutoFit/>
          </a:bodyPr>
          <a:lstStyle/>
          <a:p>
            <a:r>
              <a:rPr lang="en-GB" sz="2400" b="1" dirty="0">
                <a:solidFill>
                  <a:srgbClr val="016873"/>
                </a:solidFill>
              </a:rPr>
              <a:t>KPIs following implementation</a:t>
            </a:r>
          </a:p>
        </p:txBody>
      </p:sp>
    </p:spTree>
    <p:extLst>
      <p:ext uri="{BB962C8B-B14F-4D97-AF65-F5344CB8AC3E}">
        <p14:creationId xmlns:p14="http://schemas.microsoft.com/office/powerpoint/2010/main" val="272574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4" name="Rectangle 13">
            <a:extLst>
              <a:ext uri="{FF2B5EF4-FFF2-40B4-BE49-F238E27FC236}">
                <a16:creationId xmlns:a16="http://schemas.microsoft.com/office/drawing/2014/main" id="{01192D80-F0E4-4C60-8105-9CCD544D12C5}"/>
              </a:ext>
            </a:extLst>
          </p:cNvPr>
          <p:cNvSpPr/>
          <p:nvPr/>
        </p:nvSpPr>
        <p:spPr>
          <a:xfrm>
            <a:off x="300790" y="504904"/>
            <a:ext cx="6721431" cy="523220"/>
          </a:xfrm>
          <a:prstGeom prst="rect">
            <a:avLst/>
          </a:prstGeom>
        </p:spPr>
        <p:txBody>
          <a:bodyPr wrap="square">
            <a:spAutoFit/>
          </a:bodyPr>
          <a:lstStyle/>
          <a:p>
            <a:r>
              <a:rPr lang="en-GB" sz="2800" b="1" dirty="0">
                <a:solidFill>
                  <a:srgbClr val="016873"/>
                </a:solidFill>
              </a:rPr>
              <a:t>Feedback from Pharmacies and GP Practices</a:t>
            </a:r>
          </a:p>
        </p:txBody>
      </p:sp>
      <p:sp>
        <p:nvSpPr>
          <p:cNvPr id="15" name="TextBox 14">
            <a:extLst>
              <a:ext uri="{FF2B5EF4-FFF2-40B4-BE49-F238E27FC236}">
                <a16:creationId xmlns:a16="http://schemas.microsoft.com/office/drawing/2014/main" id="{87DEF052-41A6-4D61-8293-D2D367A4B28F}"/>
              </a:ext>
            </a:extLst>
          </p:cNvPr>
          <p:cNvSpPr txBox="1"/>
          <p:nvPr/>
        </p:nvSpPr>
        <p:spPr>
          <a:xfrm>
            <a:off x="327746" y="1627744"/>
            <a:ext cx="8154874" cy="830997"/>
          </a:xfrm>
          <a:prstGeom prst="rect">
            <a:avLst/>
          </a:prstGeom>
          <a:noFill/>
        </p:spPr>
        <p:txBody>
          <a:bodyPr wrap="square" rtlCol="0">
            <a:spAutoFit/>
          </a:bodyPr>
          <a:lstStyle/>
          <a:p>
            <a:r>
              <a:rPr lang="en-GB" sz="2400" b="1" dirty="0">
                <a:solidFill>
                  <a:schemeClr val="tx1">
                    <a:lumMod val="65000"/>
                    <a:lumOff val="35000"/>
                  </a:schemeClr>
                </a:solidFill>
              </a:rPr>
              <a:t>75% of GP practices demonstrate reduction in repeat prescription workload – </a:t>
            </a:r>
            <a:r>
              <a:rPr lang="en-GB" sz="2400" b="1" dirty="0">
                <a:solidFill>
                  <a:srgbClr val="FF0000"/>
                </a:solidFill>
              </a:rPr>
              <a:t>Data not available</a:t>
            </a:r>
            <a:endParaRPr lang="en-GB" sz="2400" b="1" dirty="0">
              <a:solidFill>
                <a:schemeClr val="tx1">
                  <a:lumMod val="65000"/>
                  <a:lumOff val="35000"/>
                </a:schemeClr>
              </a:solidFill>
            </a:endParaRPr>
          </a:p>
        </p:txBody>
      </p:sp>
      <p:sp>
        <p:nvSpPr>
          <p:cNvPr id="4" name="Rectangle 3">
            <a:extLst>
              <a:ext uri="{FF2B5EF4-FFF2-40B4-BE49-F238E27FC236}">
                <a16:creationId xmlns:a16="http://schemas.microsoft.com/office/drawing/2014/main" id="{125E59DC-8F9F-48FA-BBCD-8F2E80876987}"/>
              </a:ext>
            </a:extLst>
          </p:cNvPr>
          <p:cNvSpPr/>
          <p:nvPr/>
        </p:nvSpPr>
        <p:spPr>
          <a:xfrm>
            <a:off x="300790" y="1028124"/>
            <a:ext cx="4104393" cy="461665"/>
          </a:xfrm>
          <a:prstGeom prst="rect">
            <a:avLst/>
          </a:prstGeom>
        </p:spPr>
        <p:txBody>
          <a:bodyPr wrap="none">
            <a:spAutoFit/>
          </a:bodyPr>
          <a:lstStyle/>
          <a:p>
            <a:r>
              <a:rPr lang="en-GB" sz="2400" b="1" dirty="0">
                <a:solidFill>
                  <a:srgbClr val="016873"/>
                </a:solidFill>
              </a:rPr>
              <a:t>KPIs following implementation</a:t>
            </a:r>
          </a:p>
        </p:txBody>
      </p:sp>
      <p:sp>
        <p:nvSpPr>
          <p:cNvPr id="3" name="Rectangle 2">
            <a:extLst>
              <a:ext uri="{FF2B5EF4-FFF2-40B4-BE49-F238E27FC236}">
                <a16:creationId xmlns:a16="http://schemas.microsoft.com/office/drawing/2014/main" id="{D5283972-D1DB-4B0A-8087-A2F089FE5CC6}"/>
              </a:ext>
            </a:extLst>
          </p:cNvPr>
          <p:cNvSpPr/>
          <p:nvPr/>
        </p:nvSpPr>
        <p:spPr>
          <a:xfrm>
            <a:off x="327746" y="2592692"/>
            <a:ext cx="8154874" cy="4093428"/>
          </a:xfrm>
          <a:prstGeom prst="rect">
            <a:avLst/>
          </a:prstGeom>
        </p:spPr>
        <p:txBody>
          <a:bodyPr wrap="square">
            <a:spAutoFit/>
          </a:bodyPr>
          <a:lstStyle/>
          <a:p>
            <a:pPr algn="just"/>
            <a:r>
              <a:rPr lang="en-GB" sz="2000" dirty="0">
                <a:solidFill>
                  <a:schemeClr val="tx1">
                    <a:lumMod val="65000"/>
                    <a:lumOff val="35000"/>
                  </a:schemeClr>
                </a:solidFill>
              </a:rPr>
              <a:t>The questionnaire asked if electronic repeat dispensing had impacted on the prescription work flow and the time taken to process repeat prescriptions but did not ask if there had been a reduction, so this data is not available. This would need to be edited for future use to ensure it is captured. </a:t>
            </a:r>
          </a:p>
          <a:p>
            <a:pPr algn="just"/>
            <a:endParaRPr lang="en-GB" sz="2000" dirty="0">
              <a:solidFill>
                <a:schemeClr val="tx1">
                  <a:lumMod val="65000"/>
                  <a:lumOff val="35000"/>
                </a:schemeClr>
              </a:solidFill>
            </a:endParaRPr>
          </a:p>
          <a:p>
            <a:pPr algn="just"/>
            <a:r>
              <a:rPr lang="en-GB" sz="2000" b="1" dirty="0">
                <a:solidFill>
                  <a:srgbClr val="880D53"/>
                </a:solidFill>
              </a:rPr>
              <a:t>45.16%</a:t>
            </a:r>
            <a:r>
              <a:rPr lang="en-GB" sz="2000" dirty="0">
                <a:solidFill>
                  <a:schemeClr val="tx1">
                    <a:lumMod val="65000"/>
                    <a:lumOff val="35000"/>
                  </a:schemeClr>
                </a:solidFill>
              </a:rPr>
              <a:t> of GP practices said that electronic repeat dispensing had an impact on the prescription workflow and </a:t>
            </a:r>
            <a:r>
              <a:rPr lang="en-GB" sz="2000" b="1" dirty="0">
                <a:solidFill>
                  <a:srgbClr val="880D53"/>
                </a:solidFill>
              </a:rPr>
              <a:t>43.33% </a:t>
            </a:r>
            <a:r>
              <a:rPr lang="en-GB" sz="2000" dirty="0">
                <a:solidFill>
                  <a:schemeClr val="tx1">
                    <a:lumMod val="65000"/>
                    <a:lumOff val="35000"/>
                  </a:schemeClr>
                </a:solidFill>
              </a:rPr>
              <a:t>said that it had impacted on the time taken to process repeat prescription requests. </a:t>
            </a:r>
          </a:p>
          <a:p>
            <a:pPr algn="just"/>
            <a:endParaRPr lang="en-GB" sz="2000" dirty="0">
              <a:solidFill>
                <a:schemeClr val="tx1">
                  <a:lumMod val="65000"/>
                  <a:lumOff val="35000"/>
                </a:schemeClr>
              </a:solidFill>
            </a:endParaRPr>
          </a:p>
          <a:p>
            <a:pPr algn="just"/>
            <a:r>
              <a:rPr lang="en-GB" sz="2000" dirty="0">
                <a:solidFill>
                  <a:schemeClr val="tx1">
                    <a:lumMod val="65000"/>
                    <a:lumOff val="35000"/>
                  </a:schemeClr>
                </a:solidFill>
              </a:rPr>
              <a:t>In comparison </a:t>
            </a:r>
            <a:r>
              <a:rPr lang="en-GB" sz="2000" b="1" dirty="0">
                <a:solidFill>
                  <a:srgbClr val="880D53"/>
                </a:solidFill>
              </a:rPr>
              <a:t>74.19% </a:t>
            </a:r>
            <a:r>
              <a:rPr lang="en-GB" sz="2000" dirty="0">
                <a:solidFill>
                  <a:schemeClr val="tx1">
                    <a:lumMod val="65000"/>
                    <a:lumOff val="35000"/>
                  </a:schemeClr>
                </a:solidFill>
              </a:rPr>
              <a:t>of pharmacies said that electronic repeat dispensing had impacted in the prescription workflow and </a:t>
            </a:r>
            <a:r>
              <a:rPr lang="en-GB" sz="2000" b="1" dirty="0">
                <a:solidFill>
                  <a:srgbClr val="880D53"/>
                </a:solidFill>
              </a:rPr>
              <a:t>77.42% </a:t>
            </a:r>
            <a:r>
              <a:rPr lang="en-GB" sz="2000" dirty="0">
                <a:solidFill>
                  <a:schemeClr val="tx1">
                    <a:lumMod val="65000"/>
                    <a:lumOff val="35000"/>
                  </a:schemeClr>
                </a:solidFill>
              </a:rPr>
              <a:t>said that it had impacted on the time taken to process repeat prescription requests. </a:t>
            </a:r>
            <a:endParaRPr lang="en-GB" sz="2000" b="1" dirty="0">
              <a:solidFill>
                <a:schemeClr val="tx1">
                  <a:lumMod val="65000"/>
                  <a:lumOff val="35000"/>
                </a:schemeClr>
              </a:solidFill>
            </a:endParaRPr>
          </a:p>
          <a:p>
            <a:pPr algn="just"/>
            <a:endParaRPr lang="en-GB" sz="2000" dirty="0">
              <a:solidFill>
                <a:schemeClr val="tx1">
                  <a:lumMod val="65000"/>
                  <a:lumOff val="35000"/>
                </a:schemeClr>
              </a:solidFill>
            </a:endParaRPr>
          </a:p>
        </p:txBody>
      </p:sp>
    </p:spTree>
    <p:extLst>
      <p:ext uri="{BB962C8B-B14F-4D97-AF65-F5344CB8AC3E}">
        <p14:creationId xmlns:p14="http://schemas.microsoft.com/office/powerpoint/2010/main" val="56958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11" name="TextBox 10">
            <a:extLst>
              <a:ext uri="{FF2B5EF4-FFF2-40B4-BE49-F238E27FC236}">
                <a16:creationId xmlns:a16="http://schemas.microsoft.com/office/drawing/2014/main" id="{C054F5A8-1C97-4066-888D-43135EACBBCB}"/>
              </a:ext>
            </a:extLst>
          </p:cNvPr>
          <p:cNvSpPr txBox="1"/>
          <p:nvPr/>
        </p:nvSpPr>
        <p:spPr>
          <a:xfrm>
            <a:off x="393297" y="1650109"/>
            <a:ext cx="8357405" cy="5262979"/>
          </a:xfrm>
          <a:prstGeom prst="rect">
            <a:avLst/>
          </a:prstGeom>
          <a:noFill/>
        </p:spPr>
        <p:txBody>
          <a:bodyPr wrap="square" rtlCol="0">
            <a:spAutoFit/>
          </a:bodyPr>
          <a:lstStyle/>
          <a:p>
            <a:pPr algn="just"/>
            <a:r>
              <a:rPr lang="en-GB" sz="2400" b="1" dirty="0">
                <a:solidFill>
                  <a:srgbClr val="880D53"/>
                </a:solidFill>
              </a:rPr>
              <a:t>67.74%</a:t>
            </a:r>
            <a:r>
              <a:rPr lang="en-GB" sz="2400" dirty="0">
                <a:solidFill>
                  <a:schemeClr val="tx1">
                    <a:lumMod val="65000"/>
                    <a:lumOff val="35000"/>
                  </a:schemeClr>
                </a:solidFill>
              </a:rPr>
              <a:t> of pharmacists said they feel this service has improved their stock control for these patients.</a:t>
            </a:r>
          </a:p>
          <a:p>
            <a:pPr algn="just"/>
            <a:endParaRPr lang="en-GB" sz="2400" dirty="0">
              <a:solidFill>
                <a:schemeClr val="tx1">
                  <a:lumMod val="65000"/>
                  <a:lumOff val="35000"/>
                </a:schemeClr>
              </a:solidFill>
            </a:endParaRPr>
          </a:p>
          <a:p>
            <a:pPr algn="just"/>
            <a:r>
              <a:rPr lang="en-GB" sz="2400" b="1" dirty="0">
                <a:solidFill>
                  <a:srgbClr val="880D53"/>
                </a:solidFill>
              </a:rPr>
              <a:t>87.10% </a:t>
            </a:r>
            <a:r>
              <a:rPr lang="en-GB" sz="2400" dirty="0">
                <a:solidFill>
                  <a:schemeClr val="tx1">
                    <a:lumMod val="65000"/>
                    <a:lumOff val="35000"/>
                  </a:schemeClr>
                </a:solidFill>
              </a:rPr>
              <a:t>of pharmacists said they feel they could better manage requests for early prescriptions, for example if the patient is going away on holiday. </a:t>
            </a:r>
          </a:p>
          <a:p>
            <a:endParaRPr lang="en-GB" sz="2400" dirty="0">
              <a:solidFill>
                <a:schemeClr val="tx1">
                  <a:lumMod val="65000"/>
                  <a:lumOff val="35000"/>
                </a:schemeClr>
              </a:solidFill>
            </a:endParaRPr>
          </a:p>
          <a:p>
            <a:pPr algn="just"/>
            <a:r>
              <a:rPr lang="en-GB" sz="2400" b="1" dirty="0">
                <a:solidFill>
                  <a:srgbClr val="880D53"/>
                </a:solidFill>
              </a:rPr>
              <a:t>70% </a:t>
            </a:r>
            <a:r>
              <a:rPr lang="en-GB" sz="2400" dirty="0">
                <a:solidFill>
                  <a:schemeClr val="tx1">
                    <a:lumMod val="65000"/>
                    <a:lumOff val="35000"/>
                  </a:schemeClr>
                </a:solidFill>
              </a:rPr>
              <a:t>of pharmacists said this service enabled them to better highlight medication related issues for the patient. </a:t>
            </a:r>
          </a:p>
          <a:p>
            <a:pPr algn="just"/>
            <a:endParaRPr lang="en-GB" sz="2400" dirty="0">
              <a:solidFill>
                <a:schemeClr val="tx1">
                  <a:lumMod val="65000"/>
                  <a:lumOff val="35000"/>
                </a:schemeClr>
              </a:solidFill>
            </a:endParaRPr>
          </a:p>
          <a:p>
            <a:pPr algn="just"/>
            <a:r>
              <a:rPr lang="en-GB" sz="2400" b="1" dirty="0">
                <a:solidFill>
                  <a:srgbClr val="880D53"/>
                </a:solidFill>
              </a:rPr>
              <a:t>87.5% </a:t>
            </a:r>
            <a:r>
              <a:rPr lang="en-GB" sz="2400" dirty="0">
                <a:solidFill>
                  <a:schemeClr val="tx1">
                    <a:lumMod val="65000"/>
                    <a:lumOff val="35000"/>
                  </a:schemeClr>
                </a:solidFill>
              </a:rPr>
              <a:t>of pharmacies and </a:t>
            </a:r>
            <a:r>
              <a:rPr lang="en-GB" sz="2400" b="1" dirty="0">
                <a:solidFill>
                  <a:srgbClr val="880D53"/>
                </a:solidFill>
              </a:rPr>
              <a:t>80.65% </a:t>
            </a:r>
            <a:r>
              <a:rPr lang="en-GB" sz="2400" dirty="0">
                <a:solidFill>
                  <a:schemeClr val="tx1">
                    <a:lumMod val="65000"/>
                    <a:lumOff val="35000"/>
                  </a:schemeClr>
                </a:solidFill>
              </a:rPr>
              <a:t>of GP practices said that the majority of their team/prescribers are aware that unused/not needed items can be cancelled at any time by the practice. </a:t>
            </a:r>
          </a:p>
          <a:p>
            <a:endParaRPr lang="en-GB" sz="2400" dirty="0">
              <a:solidFill>
                <a:schemeClr val="tx1">
                  <a:lumMod val="65000"/>
                  <a:lumOff val="35000"/>
                </a:schemeClr>
              </a:solidFill>
            </a:endParaRPr>
          </a:p>
        </p:txBody>
      </p:sp>
      <p:sp>
        <p:nvSpPr>
          <p:cNvPr id="7" name="Rectangle 6">
            <a:extLst>
              <a:ext uri="{FF2B5EF4-FFF2-40B4-BE49-F238E27FC236}">
                <a16:creationId xmlns:a16="http://schemas.microsoft.com/office/drawing/2014/main" id="{1C388FF5-EC06-44C2-9EE5-804ACA4BB70F}"/>
              </a:ext>
            </a:extLst>
          </p:cNvPr>
          <p:cNvSpPr/>
          <p:nvPr/>
        </p:nvSpPr>
        <p:spPr>
          <a:xfrm>
            <a:off x="393297" y="981177"/>
            <a:ext cx="1955600" cy="369332"/>
          </a:xfrm>
          <a:prstGeom prst="rect">
            <a:avLst/>
          </a:prstGeom>
        </p:spPr>
        <p:txBody>
          <a:bodyPr wrap="none">
            <a:spAutoFit/>
          </a:bodyPr>
          <a:lstStyle/>
          <a:p>
            <a:r>
              <a:rPr lang="en-GB" b="1" dirty="0">
                <a:solidFill>
                  <a:srgbClr val="016873"/>
                </a:solidFill>
              </a:rPr>
              <a:t>Positive Outcomes</a:t>
            </a:r>
          </a:p>
        </p:txBody>
      </p:sp>
      <p:sp>
        <p:nvSpPr>
          <p:cNvPr id="9" name="Rectangle 8">
            <a:extLst>
              <a:ext uri="{FF2B5EF4-FFF2-40B4-BE49-F238E27FC236}">
                <a16:creationId xmlns:a16="http://schemas.microsoft.com/office/drawing/2014/main" id="{1F3AC94A-F6F9-459C-A509-204913D851A1}"/>
              </a:ext>
            </a:extLst>
          </p:cNvPr>
          <p:cNvSpPr/>
          <p:nvPr/>
        </p:nvSpPr>
        <p:spPr>
          <a:xfrm>
            <a:off x="393297" y="502240"/>
            <a:ext cx="6721431" cy="523220"/>
          </a:xfrm>
          <a:prstGeom prst="rect">
            <a:avLst/>
          </a:prstGeom>
        </p:spPr>
        <p:txBody>
          <a:bodyPr wrap="square">
            <a:spAutoFit/>
          </a:bodyPr>
          <a:lstStyle/>
          <a:p>
            <a:r>
              <a:rPr lang="en-GB" sz="2800" b="1" dirty="0">
                <a:solidFill>
                  <a:srgbClr val="016873"/>
                </a:solidFill>
              </a:rPr>
              <a:t>Feedback from Pharmacies and GP Practices</a:t>
            </a:r>
          </a:p>
        </p:txBody>
      </p:sp>
    </p:spTree>
    <p:extLst>
      <p:ext uri="{BB962C8B-B14F-4D97-AF65-F5344CB8AC3E}">
        <p14:creationId xmlns:p14="http://schemas.microsoft.com/office/powerpoint/2010/main" val="21880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9464" y="2037246"/>
            <a:ext cx="8379743" cy="4278094"/>
          </a:xfrm>
          <a:prstGeom prst="rect">
            <a:avLst/>
          </a:prstGeom>
          <a:noFill/>
        </p:spPr>
        <p:txBody>
          <a:bodyPr wrap="square" rtlCol="0">
            <a:spAutoFit/>
          </a:bodyPr>
          <a:lstStyle/>
          <a:p>
            <a:r>
              <a:rPr lang="en-GB" sz="2400" b="1" dirty="0">
                <a:solidFill>
                  <a:srgbClr val="880D53"/>
                </a:solidFill>
              </a:rPr>
              <a:t>100% </a:t>
            </a:r>
            <a:r>
              <a:rPr lang="en-GB" sz="2400" dirty="0">
                <a:solidFill>
                  <a:schemeClr val="tx1">
                    <a:lumMod val="65000"/>
                    <a:lumOff val="35000"/>
                  </a:schemeClr>
                </a:solidFill>
              </a:rPr>
              <a:t>of pharmacies said they are aware of the EPS tracker and that they know how to use it, of these</a:t>
            </a:r>
            <a:r>
              <a:rPr lang="en-GB" sz="2400" b="1" dirty="0">
                <a:solidFill>
                  <a:srgbClr val="880D53"/>
                </a:solidFill>
              </a:rPr>
              <a:t> 96.88%</a:t>
            </a:r>
            <a:r>
              <a:rPr lang="en-GB" sz="2400" dirty="0">
                <a:solidFill>
                  <a:schemeClr val="tx1">
                    <a:lumMod val="65000"/>
                    <a:lumOff val="35000"/>
                  </a:schemeClr>
                </a:solidFill>
              </a:rPr>
              <a:t> said that they feel confident using it and </a:t>
            </a:r>
            <a:r>
              <a:rPr lang="en-GB" sz="2400" b="1" dirty="0">
                <a:solidFill>
                  <a:srgbClr val="880D53"/>
                </a:solidFill>
              </a:rPr>
              <a:t>87.5%</a:t>
            </a:r>
            <a:r>
              <a:rPr lang="en-GB" sz="2400" dirty="0">
                <a:solidFill>
                  <a:schemeClr val="tx1">
                    <a:lumMod val="65000"/>
                    <a:lumOff val="35000"/>
                  </a:schemeClr>
                </a:solidFill>
              </a:rPr>
              <a:t> said that they use it regularly.</a:t>
            </a:r>
          </a:p>
          <a:p>
            <a:endParaRPr lang="en-GB" sz="2400" dirty="0">
              <a:solidFill>
                <a:schemeClr val="tx1">
                  <a:lumMod val="65000"/>
                  <a:lumOff val="35000"/>
                </a:schemeClr>
              </a:solidFill>
            </a:endParaRPr>
          </a:p>
          <a:p>
            <a:r>
              <a:rPr lang="en-GB" sz="2400" dirty="0">
                <a:solidFill>
                  <a:schemeClr val="tx1">
                    <a:lumMod val="65000"/>
                    <a:lumOff val="35000"/>
                  </a:schemeClr>
                </a:solidFill>
              </a:rPr>
              <a:t>In comparison </a:t>
            </a:r>
            <a:r>
              <a:rPr lang="en-GB" sz="2400" b="1" dirty="0">
                <a:solidFill>
                  <a:srgbClr val="880D53"/>
                </a:solidFill>
              </a:rPr>
              <a:t>62.50% </a:t>
            </a:r>
            <a:r>
              <a:rPr lang="en-GB" sz="2400" dirty="0">
                <a:solidFill>
                  <a:schemeClr val="tx1">
                    <a:lumMod val="65000"/>
                    <a:lumOff val="35000"/>
                  </a:schemeClr>
                </a:solidFill>
              </a:rPr>
              <a:t>of GP practices said that they are aware of the EPS tracker and </a:t>
            </a:r>
            <a:r>
              <a:rPr lang="en-GB" sz="2400" b="1" dirty="0">
                <a:solidFill>
                  <a:srgbClr val="880D53"/>
                </a:solidFill>
              </a:rPr>
              <a:t>54.84% </a:t>
            </a:r>
            <a:r>
              <a:rPr lang="en-GB" sz="2400" dirty="0">
                <a:solidFill>
                  <a:schemeClr val="tx1">
                    <a:lumMod val="65000"/>
                    <a:lumOff val="35000"/>
                  </a:schemeClr>
                </a:solidFill>
              </a:rPr>
              <a:t>said they know how to use it. </a:t>
            </a:r>
          </a:p>
          <a:p>
            <a:endParaRPr lang="en-GB" sz="2400" dirty="0">
              <a:solidFill>
                <a:schemeClr val="tx1">
                  <a:lumMod val="65000"/>
                  <a:lumOff val="35000"/>
                </a:schemeClr>
              </a:solidFill>
            </a:endParaRPr>
          </a:p>
          <a:p>
            <a:r>
              <a:rPr lang="en-GB" sz="2400" dirty="0">
                <a:solidFill>
                  <a:schemeClr val="tx1">
                    <a:lumMod val="65000"/>
                    <a:lumOff val="35000"/>
                  </a:schemeClr>
                </a:solidFill>
              </a:rPr>
              <a:t>This suggests that there is an opportunity to develop awareness and understanding at GP practices of the EPS tracker. </a:t>
            </a:r>
          </a:p>
          <a:p>
            <a:endParaRPr lang="en-GB" sz="2400" dirty="0">
              <a:solidFill>
                <a:schemeClr val="tx1">
                  <a:lumMod val="65000"/>
                  <a:lumOff val="35000"/>
                </a:schemeClr>
              </a:solidFill>
            </a:endParaRPr>
          </a:p>
          <a:p>
            <a:endParaRPr lang="en-GB" sz="3200" dirty="0">
              <a:solidFill>
                <a:schemeClr val="tx1">
                  <a:lumMod val="65000"/>
                  <a:lumOff val="35000"/>
                </a:schemeClr>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9" name="TextBox 8">
            <a:extLst>
              <a:ext uri="{FF2B5EF4-FFF2-40B4-BE49-F238E27FC236}">
                <a16:creationId xmlns:a16="http://schemas.microsoft.com/office/drawing/2014/main" id="{787DC625-0A83-4693-B9FC-F11120C81083}"/>
              </a:ext>
            </a:extLst>
          </p:cNvPr>
          <p:cNvSpPr txBox="1"/>
          <p:nvPr/>
        </p:nvSpPr>
        <p:spPr>
          <a:xfrm>
            <a:off x="300790" y="1494665"/>
            <a:ext cx="8154874" cy="461665"/>
          </a:xfrm>
          <a:prstGeom prst="rect">
            <a:avLst/>
          </a:prstGeom>
          <a:noFill/>
        </p:spPr>
        <p:txBody>
          <a:bodyPr wrap="square" rtlCol="0">
            <a:spAutoFit/>
          </a:bodyPr>
          <a:lstStyle/>
          <a:p>
            <a:r>
              <a:rPr lang="en-GB" sz="2400" b="1" dirty="0">
                <a:solidFill>
                  <a:schemeClr val="tx1">
                    <a:lumMod val="65000"/>
                    <a:lumOff val="35000"/>
                  </a:schemeClr>
                </a:solidFill>
              </a:rPr>
              <a:t>Awareness of the EPS tracker</a:t>
            </a:r>
          </a:p>
        </p:txBody>
      </p:sp>
      <p:sp>
        <p:nvSpPr>
          <p:cNvPr id="10" name="Rectangle 9">
            <a:extLst>
              <a:ext uri="{FF2B5EF4-FFF2-40B4-BE49-F238E27FC236}">
                <a16:creationId xmlns:a16="http://schemas.microsoft.com/office/drawing/2014/main" id="{AE3D5CC7-251D-440A-80E0-E9011990483B}"/>
              </a:ext>
            </a:extLst>
          </p:cNvPr>
          <p:cNvSpPr/>
          <p:nvPr/>
        </p:nvSpPr>
        <p:spPr>
          <a:xfrm>
            <a:off x="300790" y="522288"/>
            <a:ext cx="6721431" cy="523220"/>
          </a:xfrm>
          <a:prstGeom prst="rect">
            <a:avLst/>
          </a:prstGeom>
        </p:spPr>
        <p:txBody>
          <a:bodyPr wrap="square">
            <a:spAutoFit/>
          </a:bodyPr>
          <a:lstStyle/>
          <a:p>
            <a:r>
              <a:rPr lang="en-GB" sz="2800" b="1" dirty="0">
                <a:solidFill>
                  <a:srgbClr val="016873"/>
                </a:solidFill>
              </a:rPr>
              <a:t>Feedback from Pharmacies and GP Practices</a:t>
            </a:r>
          </a:p>
        </p:txBody>
      </p:sp>
      <p:sp>
        <p:nvSpPr>
          <p:cNvPr id="11" name="Rectangle 10">
            <a:extLst>
              <a:ext uri="{FF2B5EF4-FFF2-40B4-BE49-F238E27FC236}">
                <a16:creationId xmlns:a16="http://schemas.microsoft.com/office/drawing/2014/main" id="{BBFD7556-91DE-40FC-BA1D-94DDDED5246C}"/>
              </a:ext>
            </a:extLst>
          </p:cNvPr>
          <p:cNvSpPr/>
          <p:nvPr/>
        </p:nvSpPr>
        <p:spPr>
          <a:xfrm>
            <a:off x="300790" y="1044418"/>
            <a:ext cx="1518364" cy="369332"/>
          </a:xfrm>
          <a:prstGeom prst="rect">
            <a:avLst/>
          </a:prstGeom>
        </p:spPr>
        <p:txBody>
          <a:bodyPr wrap="none">
            <a:spAutoFit/>
          </a:bodyPr>
          <a:lstStyle/>
          <a:p>
            <a:r>
              <a:rPr lang="en-GB" b="1" dirty="0">
                <a:solidFill>
                  <a:srgbClr val="016873"/>
                </a:solidFill>
              </a:rPr>
              <a:t>Opportunities</a:t>
            </a:r>
          </a:p>
        </p:txBody>
      </p:sp>
    </p:spTree>
    <p:extLst>
      <p:ext uri="{BB962C8B-B14F-4D97-AF65-F5344CB8AC3E}">
        <p14:creationId xmlns:p14="http://schemas.microsoft.com/office/powerpoint/2010/main" val="386130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2128" y="2030992"/>
            <a:ext cx="8379743" cy="4154984"/>
          </a:xfrm>
          <a:prstGeom prst="rect">
            <a:avLst/>
          </a:prstGeom>
          <a:noFill/>
        </p:spPr>
        <p:txBody>
          <a:bodyPr wrap="square" rtlCol="0">
            <a:spAutoFit/>
          </a:bodyPr>
          <a:lstStyle/>
          <a:p>
            <a:pPr algn="just"/>
            <a:r>
              <a:rPr lang="en-GB" sz="2400" b="1" dirty="0">
                <a:solidFill>
                  <a:srgbClr val="880D53"/>
                </a:solidFill>
              </a:rPr>
              <a:t>83.87% </a:t>
            </a:r>
            <a:r>
              <a:rPr lang="en-GB" sz="2400" dirty="0">
                <a:solidFill>
                  <a:schemeClr val="tx1">
                    <a:lumMod val="65000"/>
                    <a:lumOff val="35000"/>
                  </a:schemeClr>
                </a:solidFill>
              </a:rPr>
              <a:t>of pharmacies said that the majority of their team are aware that not dispensed items are flagged up on the Patient Medication Record. </a:t>
            </a:r>
            <a:r>
              <a:rPr lang="en-GB" sz="2400" b="1" dirty="0">
                <a:solidFill>
                  <a:srgbClr val="880D53"/>
                </a:solidFill>
              </a:rPr>
              <a:t>65.52%</a:t>
            </a:r>
            <a:r>
              <a:rPr lang="en-GB" sz="2400" dirty="0">
                <a:solidFill>
                  <a:schemeClr val="tx1">
                    <a:lumMod val="65000"/>
                    <a:lumOff val="35000"/>
                  </a:schemeClr>
                </a:solidFill>
              </a:rPr>
              <a:t> said they feel their local practice(s) use this information as part of their medication reviews with patients. </a:t>
            </a:r>
          </a:p>
          <a:p>
            <a:pPr algn="just"/>
            <a:endParaRPr lang="en-GB" sz="2400" dirty="0">
              <a:solidFill>
                <a:schemeClr val="tx1">
                  <a:lumMod val="65000"/>
                  <a:lumOff val="35000"/>
                </a:schemeClr>
              </a:solidFill>
            </a:endParaRPr>
          </a:p>
          <a:p>
            <a:pPr algn="just"/>
            <a:r>
              <a:rPr lang="en-GB" sz="2400" dirty="0">
                <a:solidFill>
                  <a:schemeClr val="tx1">
                    <a:lumMod val="65000"/>
                    <a:lumOff val="35000"/>
                  </a:schemeClr>
                </a:solidFill>
              </a:rPr>
              <a:t>In comparison </a:t>
            </a:r>
            <a:r>
              <a:rPr lang="en-GB" sz="2400" b="1" dirty="0">
                <a:solidFill>
                  <a:srgbClr val="880D53"/>
                </a:solidFill>
              </a:rPr>
              <a:t>41.94% </a:t>
            </a:r>
            <a:r>
              <a:rPr lang="en-GB" sz="2400" dirty="0">
                <a:solidFill>
                  <a:schemeClr val="tx1">
                    <a:lumMod val="65000"/>
                    <a:lumOff val="35000"/>
                  </a:schemeClr>
                </a:solidFill>
              </a:rPr>
              <a:t>of GP practices said that the majority of their prescribers are aware that not dispensed items are flagged up on the Patient Medication Record. </a:t>
            </a:r>
            <a:r>
              <a:rPr lang="en-GB" sz="2400" b="1" dirty="0">
                <a:solidFill>
                  <a:srgbClr val="880D53"/>
                </a:solidFill>
              </a:rPr>
              <a:t>60.00%</a:t>
            </a:r>
            <a:r>
              <a:rPr lang="en-GB" sz="2400" dirty="0">
                <a:solidFill>
                  <a:schemeClr val="tx1">
                    <a:lumMod val="65000"/>
                    <a:lumOff val="35000"/>
                  </a:schemeClr>
                </a:solidFill>
              </a:rPr>
              <a:t> said their clinicians use this information as part of their medication reviews with patients. </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9" name="TextBox 8">
            <a:extLst>
              <a:ext uri="{FF2B5EF4-FFF2-40B4-BE49-F238E27FC236}">
                <a16:creationId xmlns:a16="http://schemas.microsoft.com/office/drawing/2014/main" id="{787DC625-0A83-4693-B9FC-F11120C81083}"/>
              </a:ext>
            </a:extLst>
          </p:cNvPr>
          <p:cNvSpPr txBox="1"/>
          <p:nvPr/>
        </p:nvSpPr>
        <p:spPr>
          <a:xfrm>
            <a:off x="300790" y="1373222"/>
            <a:ext cx="8154874" cy="461665"/>
          </a:xfrm>
          <a:prstGeom prst="rect">
            <a:avLst/>
          </a:prstGeom>
          <a:noFill/>
        </p:spPr>
        <p:txBody>
          <a:bodyPr wrap="square" rtlCol="0">
            <a:spAutoFit/>
          </a:bodyPr>
          <a:lstStyle/>
          <a:p>
            <a:r>
              <a:rPr lang="en-GB" sz="2400" b="1" dirty="0">
                <a:solidFill>
                  <a:schemeClr val="tx1">
                    <a:lumMod val="65000"/>
                    <a:lumOff val="35000"/>
                  </a:schemeClr>
                </a:solidFill>
              </a:rPr>
              <a:t>Making use of Information in MURs</a:t>
            </a:r>
          </a:p>
        </p:txBody>
      </p:sp>
      <p:sp>
        <p:nvSpPr>
          <p:cNvPr id="10" name="Rectangle 9">
            <a:extLst>
              <a:ext uri="{FF2B5EF4-FFF2-40B4-BE49-F238E27FC236}">
                <a16:creationId xmlns:a16="http://schemas.microsoft.com/office/drawing/2014/main" id="{AE3D5CC7-251D-440A-80E0-E9011990483B}"/>
              </a:ext>
            </a:extLst>
          </p:cNvPr>
          <p:cNvSpPr/>
          <p:nvPr/>
        </p:nvSpPr>
        <p:spPr>
          <a:xfrm>
            <a:off x="300790" y="522288"/>
            <a:ext cx="6721431" cy="523220"/>
          </a:xfrm>
          <a:prstGeom prst="rect">
            <a:avLst/>
          </a:prstGeom>
        </p:spPr>
        <p:txBody>
          <a:bodyPr wrap="square">
            <a:spAutoFit/>
          </a:bodyPr>
          <a:lstStyle/>
          <a:p>
            <a:r>
              <a:rPr lang="en-GB" sz="2800" b="1" dirty="0">
                <a:solidFill>
                  <a:srgbClr val="016873"/>
                </a:solidFill>
              </a:rPr>
              <a:t>Feedback from Pharmacies and GP Practices</a:t>
            </a:r>
          </a:p>
        </p:txBody>
      </p:sp>
      <p:sp>
        <p:nvSpPr>
          <p:cNvPr id="11" name="Rectangle 10">
            <a:extLst>
              <a:ext uri="{FF2B5EF4-FFF2-40B4-BE49-F238E27FC236}">
                <a16:creationId xmlns:a16="http://schemas.microsoft.com/office/drawing/2014/main" id="{98FC29C3-CD47-495E-84A5-10C68B559564}"/>
              </a:ext>
            </a:extLst>
          </p:cNvPr>
          <p:cNvSpPr/>
          <p:nvPr/>
        </p:nvSpPr>
        <p:spPr>
          <a:xfrm>
            <a:off x="300790" y="986506"/>
            <a:ext cx="1518364" cy="369332"/>
          </a:xfrm>
          <a:prstGeom prst="rect">
            <a:avLst/>
          </a:prstGeom>
        </p:spPr>
        <p:txBody>
          <a:bodyPr wrap="none">
            <a:spAutoFit/>
          </a:bodyPr>
          <a:lstStyle/>
          <a:p>
            <a:r>
              <a:rPr lang="en-GB" b="1" dirty="0">
                <a:solidFill>
                  <a:srgbClr val="016873"/>
                </a:solidFill>
              </a:rPr>
              <a:t>Opportunities</a:t>
            </a:r>
          </a:p>
        </p:txBody>
      </p:sp>
    </p:spTree>
    <p:extLst>
      <p:ext uri="{BB962C8B-B14F-4D97-AF65-F5344CB8AC3E}">
        <p14:creationId xmlns:p14="http://schemas.microsoft.com/office/powerpoint/2010/main" val="279673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504904"/>
            <a:ext cx="8357405" cy="523220"/>
          </a:xfrm>
          <a:prstGeom prst="rect">
            <a:avLst/>
          </a:prstGeom>
          <a:noFill/>
        </p:spPr>
        <p:txBody>
          <a:bodyPr wrap="square" rtlCol="0">
            <a:spAutoFit/>
          </a:bodyPr>
          <a:lstStyle/>
          <a:p>
            <a:r>
              <a:rPr lang="en-GB" sz="2800" b="1" dirty="0">
                <a:solidFill>
                  <a:srgbClr val="016873"/>
                </a:solidFill>
              </a:rPr>
              <a:t>Feedback from Pharmacies and GP Practices</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3" name="Rectangle 2">
            <a:extLst>
              <a:ext uri="{FF2B5EF4-FFF2-40B4-BE49-F238E27FC236}">
                <a16:creationId xmlns:a16="http://schemas.microsoft.com/office/drawing/2014/main" id="{DAD08FF1-9BEF-4359-B5AD-3F05898CD304}"/>
              </a:ext>
            </a:extLst>
          </p:cNvPr>
          <p:cNvSpPr/>
          <p:nvPr/>
        </p:nvSpPr>
        <p:spPr>
          <a:xfrm>
            <a:off x="393297" y="1028124"/>
            <a:ext cx="2595711" cy="461665"/>
          </a:xfrm>
          <a:prstGeom prst="rect">
            <a:avLst/>
          </a:prstGeom>
        </p:spPr>
        <p:txBody>
          <a:bodyPr wrap="none">
            <a:spAutoFit/>
          </a:bodyPr>
          <a:lstStyle/>
          <a:p>
            <a:r>
              <a:rPr lang="en-GB" sz="2400" b="1" dirty="0">
                <a:solidFill>
                  <a:schemeClr val="tx1">
                    <a:lumMod val="65000"/>
                    <a:lumOff val="35000"/>
                  </a:schemeClr>
                </a:solidFill>
              </a:rPr>
              <a:t>General comments</a:t>
            </a:r>
          </a:p>
        </p:txBody>
      </p:sp>
      <p:sp>
        <p:nvSpPr>
          <p:cNvPr id="9" name="TextBox 8">
            <a:extLst>
              <a:ext uri="{FF2B5EF4-FFF2-40B4-BE49-F238E27FC236}">
                <a16:creationId xmlns:a16="http://schemas.microsoft.com/office/drawing/2014/main" id="{3A41BEC4-4749-4068-8F83-0D95C319A060}"/>
              </a:ext>
            </a:extLst>
          </p:cNvPr>
          <p:cNvSpPr txBox="1"/>
          <p:nvPr/>
        </p:nvSpPr>
        <p:spPr>
          <a:xfrm>
            <a:off x="393297" y="1701102"/>
            <a:ext cx="5447587" cy="400110"/>
          </a:xfrm>
          <a:prstGeom prst="rect">
            <a:avLst/>
          </a:prstGeom>
          <a:noFill/>
        </p:spPr>
        <p:txBody>
          <a:bodyPr wrap="square" rtlCol="0">
            <a:spAutoFit/>
          </a:bodyPr>
          <a:lstStyle/>
          <a:p>
            <a:r>
              <a:rPr lang="en-GB" sz="2000" b="1" dirty="0">
                <a:solidFill>
                  <a:schemeClr val="tx1">
                    <a:lumMod val="65000"/>
                    <a:lumOff val="35000"/>
                  </a:schemeClr>
                </a:solidFill>
              </a:rPr>
              <a:t>Pharmacist:</a:t>
            </a:r>
            <a:endParaRPr lang="en-GB" sz="2000" i="1" dirty="0">
              <a:solidFill>
                <a:srgbClr val="00A3BA"/>
              </a:solidFill>
            </a:endParaRPr>
          </a:p>
        </p:txBody>
      </p:sp>
      <p:sp>
        <p:nvSpPr>
          <p:cNvPr id="13" name="TextBox 12">
            <a:extLst>
              <a:ext uri="{FF2B5EF4-FFF2-40B4-BE49-F238E27FC236}">
                <a16:creationId xmlns:a16="http://schemas.microsoft.com/office/drawing/2014/main" id="{72B1C282-7CA1-491E-98DD-599EEAFAB095}"/>
              </a:ext>
            </a:extLst>
          </p:cNvPr>
          <p:cNvSpPr txBox="1"/>
          <p:nvPr/>
        </p:nvSpPr>
        <p:spPr>
          <a:xfrm>
            <a:off x="2384971" y="2164152"/>
            <a:ext cx="6365731" cy="400110"/>
          </a:xfrm>
          <a:prstGeom prst="rect">
            <a:avLst/>
          </a:prstGeom>
          <a:noFill/>
        </p:spPr>
        <p:txBody>
          <a:bodyPr wrap="square" rtlCol="0">
            <a:spAutoFit/>
          </a:bodyPr>
          <a:lstStyle/>
          <a:p>
            <a:r>
              <a:rPr lang="en-GB" sz="2000" i="1" dirty="0">
                <a:solidFill>
                  <a:srgbClr val="016873"/>
                </a:solidFill>
              </a:rPr>
              <a:t>It’s a good service</a:t>
            </a:r>
          </a:p>
        </p:txBody>
      </p:sp>
      <p:sp>
        <p:nvSpPr>
          <p:cNvPr id="4" name="Rectangle 3">
            <a:extLst>
              <a:ext uri="{FF2B5EF4-FFF2-40B4-BE49-F238E27FC236}">
                <a16:creationId xmlns:a16="http://schemas.microsoft.com/office/drawing/2014/main" id="{F287771C-121A-43D6-9206-728B59B38C26}"/>
              </a:ext>
            </a:extLst>
          </p:cNvPr>
          <p:cNvSpPr/>
          <p:nvPr/>
        </p:nvSpPr>
        <p:spPr>
          <a:xfrm>
            <a:off x="2019442" y="1710980"/>
            <a:ext cx="5265036" cy="400110"/>
          </a:xfrm>
          <a:prstGeom prst="rect">
            <a:avLst/>
          </a:prstGeom>
        </p:spPr>
        <p:txBody>
          <a:bodyPr wrap="square">
            <a:spAutoFit/>
          </a:bodyPr>
          <a:lstStyle/>
          <a:p>
            <a:r>
              <a:rPr lang="en-GB" sz="2000" i="1" dirty="0">
                <a:solidFill>
                  <a:srgbClr val="00A3BA"/>
                </a:solidFill>
              </a:rPr>
              <a:t>Positive impact – particularly for </a:t>
            </a:r>
            <a:r>
              <a:rPr lang="en-GB" sz="2000" i="1" dirty="0" err="1">
                <a:solidFill>
                  <a:srgbClr val="00A3BA"/>
                </a:solidFill>
              </a:rPr>
              <a:t>dosette</a:t>
            </a:r>
            <a:r>
              <a:rPr lang="en-GB" sz="2000" i="1" dirty="0">
                <a:solidFill>
                  <a:srgbClr val="00A3BA"/>
                </a:solidFill>
              </a:rPr>
              <a:t> patients</a:t>
            </a:r>
            <a:endParaRPr lang="en-GB" sz="2000" dirty="0"/>
          </a:p>
        </p:txBody>
      </p:sp>
      <p:sp>
        <p:nvSpPr>
          <p:cNvPr id="10" name="TextBox 9">
            <a:extLst>
              <a:ext uri="{FF2B5EF4-FFF2-40B4-BE49-F238E27FC236}">
                <a16:creationId xmlns:a16="http://schemas.microsoft.com/office/drawing/2014/main" id="{A8A6F9FF-4EF7-4F74-86FA-CF6F051F1DB7}"/>
              </a:ext>
            </a:extLst>
          </p:cNvPr>
          <p:cNvSpPr txBox="1"/>
          <p:nvPr/>
        </p:nvSpPr>
        <p:spPr>
          <a:xfrm>
            <a:off x="393297" y="2779423"/>
            <a:ext cx="5447587" cy="400110"/>
          </a:xfrm>
          <a:prstGeom prst="rect">
            <a:avLst/>
          </a:prstGeom>
          <a:noFill/>
        </p:spPr>
        <p:txBody>
          <a:bodyPr wrap="square" rtlCol="0">
            <a:spAutoFit/>
          </a:bodyPr>
          <a:lstStyle/>
          <a:p>
            <a:r>
              <a:rPr lang="en-GB" sz="2000" b="1" dirty="0">
                <a:solidFill>
                  <a:schemeClr val="tx1">
                    <a:lumMod val="65000"/>
                    <a:lumOff val="35000"/>
                  </a:schemeClr>
                </a:solidFill>
              </a:rPr>
              <a:t>GP:</a:t>
            </a:r>
            <a:endParaRPr lang="en-GB" sz="2000" i="1" dirty="0">
              <a:solidFill>
                <a:srgbClr val="00A3BA"/>
              </a:solidFill>
            </a:endParaRPr>
          </a:p>
        </p:txBody>
      </p:sp>
      <p:sp>
        <p:nvSpPr>
          <p:cNvPr id="12" name="TextBox 11">
            <a:extLst>
              <a:ext uri="{FF2B5EF4-FFF2-40B4-BE49-F238E27FC236}">
                <a16:creationId xmlns:a16="http://schemas.microsoft.com/office/drawing/2014/main" id="{F3580223-503C-4E96-9BBE-A6AF1AC88D8B}"/>
              </a:ext>
            </a:extLst>
          </p:cNvPr>
          <p:cNvSpPr txBox="1"/>
          <p:nvPr/>
        </p:nvSpPr>
        <p:spPr>
          <a:xfrm>
            <a:off x="1063557" y="2959959"/>
            <a:ext cx="8080443" cy="369332"/>
          </a:xfrm>
          <a:prstGeom prst="rect">
            <a:avLst/>
          </a:prstGeom>
          <a:noFill/>
        </p:spPr>
        <p:txBody>
          <a:bodyPr wrap="square" rtlCol="0">
            <a:spAutoFit/>
          </a:bodyPr>
          <a:lstStyle/>
          <a:p>
            <a:r>
              <a:rPr lang="en-GB" i="1" dirty="0">
                <a:solidFill>
                  <a:srgbClr val="880D53"/>
                </a:solidFill>
              </a:rPr>
              <a:t>Only small amounts of patients on repeat dispensing not enough to have any impact. </a:t>
            </a:r>
          </a:p>
        </p:txBody>
      </p:sp>
      <p:sp>
        <p:nvSpPr>
          <p:cNvPr id="14" name="TextBox 13">
            <a:extLst>
              <a:ext uri="{FF2B5EF4-FFF2-40B4-BE49-F238E27FC236}">
                <a16:creationId xmlns:a16="http://schemas.microsoft.com/office/drawing/2014/main" id="{354896D1-7A9F-4012-B74B-14F82A34215A}"/>
              </a:ext>
            </a:extLst>
          </p:cNvPr>
          <p:cNvSpPr txBox="1"/>
          <p:nvPr/>
        </p:nvSpPr>
        <p:spPr>
          <a:xfrm>
            <a:off x="389796" y="3870207"/>
            <a:ext cx="8421783" cy="646331"/>
          </a:xfrm>
          <a:prstGeom prst="rect">
            <a:avLst/>
          </a:prstGeom>
          <a:noFill/>
        </p:spPr>
        <p:txBody>
          <a:bodyPr wrap="square" rtlCol="0">
            <a:spAutoFit/>
          </a:bodyPr>
          <a:lstStyle/>
          <a:p>
            <a:pPr algn="just"/>
            <a:r>
              <a:rPr lang="en-GB" i="1" dirty="0">
                <a:solidFill>
                  <a:srgbClr val="B1E001"/>
                </a:solidFill>
              </a:rPr>
              <a:t>Our practice hasn’t really embraced electronic repeat dispensing mainly due to lack of training and the length of time changing each item. </a:t>
            </a:r>
          </a:p>
        </p:txBody>
      </p:sp>
      <p:sp>
        <p:nvSpPr>
          <p:cNvPr id="15" name="TextBox 14">
            <a:extLst>
              <a:ext uri="{FF2B5EF4-FFF2-40B4-BE49-F238E27FC236}">
                <a16:creationId xmlns:a16="http://schemas.microsoft.com/office/drawing/2014/main" id="{CB80868D-4D94-4555-9A2D-4F1D1CCFF2AF}"/>
              </a:ext>
            </a:extLst>
          </p:cNvPr>
          <p:cNvSpPr txBox="1"/>
          <p:nvPr/>
        </p:nvSpPr>
        <p:spPr>
          <a:xfrm>
            <a:off x="746677" y="4645154"/>
            <a:ext cx="8080443" cy="369332"/>
          </a:xfrm>
          <a:prstGeom prst="rect">
            <a:avLst/>
          </a:prstGeom>
          <a:noFill/>
        </p:spPr>
        <p:txBody>
          <a:bodyPr wrap="square" rtlCol="0">
            <a:spAutoFit/>
          </a:bodyPr>
          <a:lstStyle/>
          <a:p>
            <a:r>
              <a:rPr lang="en-GB" i="1" dirty="0">
                <a:solidFill>
                  <a:srgbClr val="016873"/>
                </a:solidFill>
              </a:rPr>
              <a:t>Need more training. Struggling with updating repeat prescriptions. </a:t>
            </a:r>
          </a:p>
        </p:txBody>
      </p:sp>
      <p:sp>
        <p:nvSpPr>
          <p:cNvPr id="16" name="TextBox 15">
            <a:extLst>
              <a:ext uri="{FF2B5EF4-FFF2-40B4-BE49-F238E27FC236}">
                <a16:creationId xmlns:a16="http://schemas.microsoft.com/office/drawing/2014/main" id="{812FF843-66FC-486F-AC74-B722B29195FB}"/>
              </a:ext>
            </a:extLst>
          </p:cNvPr>
          <p:cNvSpPr txBox="1"/>
          <p:nvPr/>
        </p:nvSpPr>
        <p:spPr>
          <a:xfrm>
            <a:off x="1568901" y="3324815"/>
            <a:ext cx="901082" cy="400110"/>
          </a:xfrm>
          <a:prstGeom prst="rect">
            <a:avLst/>
          </a:prstGeom>
          <a:noFill/>
        </p:spPr>
        <p:txBody>
          <a:bodyPr wrap="square" rtlCol="0">
            <a:spAutoFit/>
          </a:bodyPr>
          <a:lstStyle/>
          <a:p>
            <a:r>
              <a:rPr lang="en-GB" sz="2000" i="1" dirty="0">
                <a:solidFill>
                  <a:srgbClr val="00A3BA"/>
                </a:solidFill>
              </a:rPr>
              <a:t>Good</a:t>
            </a:r>
          </a:p>
        </p:txBody>
      </p:sp>
    </p:spTree>
    <p:extLst>
      <p:ext uri="{BB962C8B-B14F-4D97-AF65-F5344CB8AC3E}">
        <p14:creationId xmlns:p14="http://schemas.microsoft.com/office/powerpoint/2010/main" val="2519175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9" name="TextBox 8">
            <a:extLst>
              <a:ext uri="{FF2B5EF4-FFF2-40B4-BE49-F238E27FC236}">
                <a16:creationId xmlns:a16="http://schemas.microsoft.com/office/drawing/2014/main" id="{787DC625-0A83-4693-B9FC-F11120C81083}"/>
              </a:ext>
            </a:extLst>
          </p:cNvPr>
          <p:cNvSpPr txBox="1"/>
          <p:nvPr/>
        </p:nvSpPr>
        <p:spPr>
          <a:xfrm>
            <a:off x="300790" y="1509726"/>
            <a:ext cx="8154874" cy="461665"/>
          </a:xfrm>
          <a:prstGeom prst="rect">
            <a:avLst/>
          </a:prstGeom>
          <a:noFill/>
        </p:spPr>
        <p:txBody>
          <a:bodyPr wrap="square" rtlCol="0">
            <a:spAutoFit/>
          </a:bodyPr>
          <a:lstStyle/>
          <a:p>
            <a:r>
              <a:rPr lang="en-GB" sz="2400" b="1" dirty="0">
                <a:solidFill>
                  <a:schemeClr val="tx1">
                    <a:lumMod val="65000"/>
                    <a:lumOff val="35000"/>
                  </a:schemeClr>
                </a:solidFill>
              </a:rPr>
              <a:t>Improved communication between GP and pharmacy</a:t>
            </a:r>
          </a:p>
        </p:txBody>
      </p:sp>
      <p:sp>
        <p:nvSpPr>
          <p:cNvPr id="10" name="Rectangle 9">
            <a:extLst>
              <a:ext uri="{FF2B5EF4-FFF2-40B4-BE49-F238E27FC236}">
                <a16:creationId xmlns:a16="http://schemas.microsoft.com/office/drawing/2014/main" id="{AE3D5CC7-251D-440A-80E0-E9011990483B}"/>
              </a:ext>
            </a:extLst>
          </p:cNvPr>
          <p:cNvSpPr/>
          <p:nvPr/>
        </p:nvSpPr>
        <p:spPr>
          <a:xfrm>
            <a:off x="300790" y="522288"/>
            <a:ext cx="6721431" cy="523220"/>
          </a:xfrm>
          <a:prstGeom prst="rect">
            <a:avLst/>
          </a:prstGeom>
        </p:spPr>
        <p:txBody>
          <a:bodyPr wrap="square">
            <a:spAutoFit/>
          </a:bodyPr>
          <a:lstStyle/>
          <a:p>
            <a:r>
              <a:rPr lang="en-GB" sz="2800" b="1" dirty="0">
                <a:solidFill>
                  <a:srgbClr val="016873"/>
                </a:solidFill>
              </a:rPr>
              <a:t>Feedback from Pharmacies and Patients</a:t>
            </a:r>
          </a:p>
        </p:txBody>
      </p:sp>
      <p:sp>
        <p:nvSpPr>
          <p:cNvPr id="11" name="Rectangle 10">
            <a:extLst>
              <a:ext uri="{FF2B5EF4-FFF2-40B4-BE49-F238E27FC236}">
                <a16:creationId xmlns:a16="http://schemas.microsoft.com/office/drawing/2014/main" id="{98FC29C3-CD47-495E-84A5-10C68B559564}"/>
              </a:ext>
            </a:extLst>
          </p:cNvPr>
          <p:cNvSpPr/>
          <p:nvPr/>
        </p:nvSpPr>
        <p:spPr>
          <a:xfrm>
            <a:off x="300790" y="986506"/>
            <a:ext cx="1518364" cy="369332"/>
          </a:xfrm>
          <a:prstGeom prst="rect">
            <a:avLst/>
          </a:prstGeom>
        </p:spPr>
        <p:txBody>
          <a:bodyPr wrap="none">
            <a:spAutoFit/>
          </a:bodyPr>
          <a:lstStyle/>
          <a:p>
            <a:r>
              <a:rPr lang="en-GB" b="1" dirty="0">
                <a:solidFill>
                  <a:srgbClr val="016873"/>
                </a:solidFill>
              </a:rPr>
              <a:t>Opportunities</a:t>
            </a:r>
          </a:p>
        </p:txBody>
      </p:sp>
      <p:sp>
        <p:nvSpPr>
          <p:cNvPr id="12" name="TextBox 11">
            <a:extLst>
              <a:ext uri="{FF2B5EF4-FFF2-40B4-BE49-F238E27FC236}">
                <a16:creationId xmlns:a16="http://schemas.microsoft.com/office/drawing/2014/main" id="{386815E6-2906-4AAE-A758-5F687EF165A8}"/>
              </a:ext>
            </a:extLst>
          </p:cNvPr>
          <p:cNvSpPr txBox="1"/>
          <p:nvPr/>
        </p:nvSpPr>
        <p:spPr>
          <a:xfrm>
            <a:off x="393297" y="2138442"/>
            <a:ext cx="8357405" cy="3847207"/>
          </a:xfrm>
          <a:prstGeom prst="rect">
            <a:avLst/>
          </a:prstGeom>
          <a:noFill/>
        </p:spPr>
        <p:txBody>
          <a:bodyPr wrap="square" rtlCol="0">
            <a:spAutoFit/>
          </a:bodyPr>
          <a:lstStyle/>
          <a:p>
            <a:pPr algn="just"/>
            <a:r>
              <a:rPr lang="en-GB" sz="2000" b="1" dirty="0">
                <a:solidFill>
                  <a:srgbClr val="880D53"/>
                </a:solidFill>
              </a:rPr>
              <a:t>Only 56.25% </a:t>
            </a:r>
            <a:r>
              <a:rPr lang="en-GB" sz="2000" dirty="0">
                <a:solidFill>
                  <a:schemeClr val="tx1">
                    <a:lumMod val="65000"/>
                    <a:lumOff val="35000"/>
                  </a:schemeClr>
                </a:solidFill>
              </a:rPr>
              <a:t>of pharmacies said they felt repeat electronic dispensing has reduced the number of phone calls made to local GP practices.</a:t>
            </a:r>
          </a:p>
          <a:p>
            <a:pPr algn="just"/>
            <a:endParaRPr lang="en-GB" sz="2000" dirty="0">
              <a:solidFill>
                <a:schemeClr val="tx1">
                  <a:lumMod val="65000"/>
                  <a:lumOff val="35000"/>
                </a:schemeClr>
              </a:solidFill>
            </a:endParaRPr>
          </a:p>
          <a:p>
            <a:pPr algn="just"/>
            <a:r>
              <a:rPr lang="en-GB" sz="2000" b="1" dirty="0">
                <a:solidFill>
                  <a:schemeClr val="tx1">
                    <a:lumMod val="65000"/>
                    <a:lumOff val="35000"/>
                  </a:schemeClr>
                </a:solidFill>
              </a:rPr>
              <a:t>Pharmacist: </a:t>
            </a:r>
            <a:r>
              <a:rPr lang="en-GB" sz="2000" b="1" dirty="0">
                <a:solidFill>
                  <a:srgbClr val="B1E001"/>
                </a:solidFill>
              </a:rPr>
              <a:t>“</a:t>
            </a:r>
            <a:r>
              <a:rPr lang="en-GB" sz="2000" i="1" dirty="0">
                <a:solidFill>
                  <a:srgbClr val="B1E001"/>
                </a:solidFill>
              </a:rPr>
              <a:t>Although EPS repeat dispensing has reduced Admin…it has increased queries for us…some items missing…having to phone surgery.”</a:t>
            </a:r>
          </a:p>
          <a:p>
            <a:pPr algn="just"/>
            <a:endParaRPr lang="en-GB" sz="2000" i="1" dirty="0">
              <a:solidFill>
                <a:srgbClr val="B1E001"/>
              </a:solidFill>
            </a:endParaRPr>
          </a:p>
          <a:p>
            <a:pPr algn="just"/>
            <a:r>
              <a:rPr lang="en-GB" sz="2000" dirty="0">
                <a:solidFill>
                  <a:schemeClr val="tx1">
                    <a:lumMod val="65000"/>
                    <a:lumOff val="35000"/>
                  </a:schemeClr>
                </a:solidFill>
              </a:rPr>
              <a:t>6 patients also added comments suggesting that communication between the pharmacy and GP could be improved.</a:t>
            </a:r>
          </a:p>
          <a:p>
            <a:pPr algn="just"/>
            <a:endParaRPr lang="en-GB" sz="2000" dirty="0">
              <a:solidFill>
                <a:schemeClr val="tx1">
                  <a:lumMod val="65000"/>
                  <a:lumOff val="35000"/>
                </a:schemeClr>
              </a:solidFill>
            </a:endParaRPr>
          </a:p>
          <a:p>
            <a:pPr algn="just"/>
            <a:r>
              <a:rPr lang="en-GB" sz="2000" b="1" dirty="0">
                <a:solidFill>
                  <a:schemeClr val="tx1">
                    <a:lumMod val="65000"/>
                    <a:lumOff val="35000"/>
                  </a:schemeClr>
                </a:solidFill>
              </a:rPr>
              <a:t>Patient: </a:t>
            </a:r>
            <a:r>
              <a:rPr lang="en-GB" sz="2000" b="1" dirty="0">
                <a:solidFill>
                  <a:srgbClr val="00A3BA"/>
                </a:solidFill>
              </a:rPr>
              <a:t>“</a:t>
            </a:r>
            <a:r>
              <a:rPr lang="en-GB" sz="2000" i="1" dirty="0">
                <a:solidFill>
                  <a:srgbClr val="00A3BA"/>
                </a:solidFill>
              </a:rPr>
              <a:t>Medical centre and pharmacy don’t seem to communicate in a manner that is beneficial to the patient”</a:t>
            </a:r>
            <a:endParaRPr lang="en-GB" sz="2000" b="1" dirty="0">
              <a:solidFill>
                <a:schemeClr val="tx1">
                  <a:lumMod val="65000"/>
                  <a:lumOff val="35000"/>
                </a:schemeClr>
              </a:solidFill>
            </a:endParaRPr>
          </a:p>
          <a:p>
            <a:endParaRPr lang="en-GB" sz="2400" dirty="0">
              <a:solidFill>
                <a:schemeClr val="tx1">
                  <a:lumMod val="65000"/>
                  <a:lumOff val="35000"/>
                </a:schemeClr>
              </a:solidFill>
            </a:endParaRPr>
          </a:p>
        </p:txBody>
      </p:sp>
    </p:spTree>
    <p:extLst>
      <p:ext uri="{BB962C8B-B14F-4D97-AF65-F5344CB8AC3E}">
        <p14:creationId xmlns:p14="http://schemas.microsoft.com/office/powerpoint/2010/main" val="148874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1138773"/>
          </a:xfrm>
          <a:prstGeom prst="rect">
            <a:avLst/>
          </a:prstGeom>
          <a:noFill/>
        </p:spPr>
        <p:txBody>
          <a:bodyPr wrap="square" rtlCol="0">
            <a:spAutoFit/>
          </a:bodyPr>
          <a:lstStyle/>
          <a:p>
            <a:r>
              <a:rPr lang="en-GB" sz="4000" b="1" dirty="0">
                <a:solidFill>
                  <a:srgbClr val="016873"/>
                </a:solidFill>
              </a:rPr>
              <a:t>KPIs following implementation</a:t>
            </a:r>
          </a:p>
          <a:p>
            <a:r>
              <a:rPr lang="en-GB" sz="2800" b="1" dirty="0">
                <a:solidFill>
                  <a:srgbClr val="016873"/>
                </a:solidFill>
              </a:rPr>
              <a:t>Conclusion</a:t>
            </a:r>
            <a:endParaRPr lang="en-GB" sz="2000" b="1" dirty="0">
              <a:solidFill>
                <a:srgbClr val="016873"/>
              </a:solidFill>
            </a:endParaRPr>
          </a:p>
        </p:txBody>
      </p:sp>
      <p:sp>
        <p:nvSpPr>
          <p:cNvPr id="7" name="TextBox 6"/>
          <p:cNvSpPr txBox="1"/>
          <p:nvPr/>
        </p:nvSpPr>
        <p:spPr>
          <a:xfrm>
            <a:off x="393297" y="1538594"/>
            <a:ext cx="8379743" cy="4462760"/>
          </a:xfrm>
          <a:prstGeom prst="rect">
            <a:avLst/>
          </a:prstGeom>
          <a:noFill/>
        </p:spPr>
        <p:txBody>
          <a:bodyPr wrap="square" rtlCol="0">
            <a:spAutoFit/>
          </a:bodyPr>
          <a:lstStyle/>
          <a:p>
            <a:pPr marL="457200" indent="-457200">
              <a:buFont typeface="+mj-lt"/>
              <a:buAutoNum type="arabicPeriod"/>
            </a:pPr>
            <a:r>
              <a:rPr lang="en-GB" sz="2400" dirty="0">
                <a:solidFill>
                  <a:srgbClr val="FFC000"/>
                </a:solidFill>
              </a:rPr>
              <a:t>100% of community pharmacies actively identifying suitable patients – In progress</a:t>
            </a:r>
          </a:p>
          <a:p>
            <a:pPr marL="457200" indent="-457200">
              <a:buFont typeface="+mj-lt"/>
              <a:buAutoNum type="arabicPeriod"/>
            </a:pPr>
            <a:r>
              <a:rPr lang="en-GB" sz="2400" dirty="0">
                <a:solidFill>
                  <a:srgbClr val="B1E001"/>
                </a:solidFill>
              </a:rPr>
              <a:t>75% of community pharmacies identify 10 suitable patients – Target achieved</a:t>
            </a:r>
          </a:p>
          <a:p>
            <a:pPr marL="457200" indent="-457200">
              <a:buFont typeface="+mj-lt"/>
              <a:buAutoNum type="arabicPeriod"/>
            </a:pPr>
            <a:r>
              <a:rPr lang="en-GB" sz="2400" dirty="0">
                <a:solidFill>
                  <a:srgbClr val="FFC000"/>
                </a:solidFill>
              </a:rPr>
              <a:t>5% of North Manchester patients on </a:t>
            </a:r>
            <a:r>
              <a:rPr lang="en-GB" sz="2400" dirty="0" err="1">
                <a:solidFill>
                  <a:srgbClr val="FFC000"/>
                </a:solidFill>
              </a:rPr>
              <a:t>eRD</a:t>
            </a:r>
            <a:r>
              <a:rPr lang="en-GB" sz="2400" dirty="0">
                <a:solidFill>
                  <a:srgbClr val="FFC000"/>
                </a:solidFill>
              </a:rPr>
              <a:t> – In progress</a:t>
            </a:r>
          </a:p>
          <a:p>
            <a:pPr marL="457200" indent="-457200">
              <a:buFont typeface="+mj-lt"/>
              <a:buAutoNum type="arabicPeriod"/>
            </a:pPr>
            <a:r>
              <a:rPr lang="en-GB" sz="2400" dirty="0">
                <a:solidFill>
                  <a:srgbClr val="FF0000"/>
                </a:solidFill>
              </a:rPr>
              <a:t>75% of GP practices demonstrate reduction in repeat prescription workload – Data not available</a:t>
            </a:r>
          </a:p>
          <a:p>
            <a:pPr marL="457200" indent="-457200">
              <a:buFont typeface="+mj-lt"/>
              <a:buAutoNum type="arabicPeriod"/>
            </a:pPr>
            <a:r>
              <a:rPr lang="en-GB" sz="2400" dirty="0">
                <a:solidFill>
                  <a:srgbClr val="B1E001"/>
                </a:solidFill>
              </a:rPr>
              <a:t>75% patients feel they can manage their prescriptions better on </a:t>
            </a:r>
            <a:r>
              <a:rPr lang="en-GB" sz="2400" dirty="0" err="1">
                <a:solidFill>
                  <a:srgbClr val="B1E001"/>
                </a:solidFill>
              </a:rPr>
              <a:t>eRD</a:t>
            </a:r>
            <a:r>
              <a:rPr lang="en-GB" sz="2400" dirty="0">
                <a:solidFill>
                  <a:srgbClr val="B1E001"/>
                </a:solidFill>
              </a:rPr>
              <a:t> – Target exceeded</a:t>
            </a:r>
          </a:p>
          <a:p>
            <a:pPr marL="457200" indent="-457200">
              <a:buFont typeface="+mj-lt"/>
              <a:buAutoNum type="arabicPeriod"/>
            </a:pPr>
            <a:r>
              <a:rPr lang="en-GB" sz="2400" dirty="0">
                <a:solidFill>
                  <a:srgbClr val="B1E001"/>
                </a:solidFill>
              </a:rPr>
              <a:t>75% patients feel community pharmacy is best place to manage repeat medication – Target exceeded</a:t>
            </a:r>
          </a:p>
          <a:p>
            <a:endParaRPr lang="en-GB" sz="2000" dirty="0">
              <a:solidFill>
                <a:schemeClr val="tx1">
                  <a:lumMod val="65000"/>
                  <a:lumOff val="35000"/>
                </a:schemeClr>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3431392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646331"/>
          </a:xfrm>
          <a:prstGeom prst="rect">
            <a:avLst/>
          </a:prstGeom>
          <a:noFill/>
        </p:spPr>
        <p:txBody>
          <a:bodyPr wrap="square" rtlCol="0">
            <a:spAutoFit/>
          </a:bodyPr>
          <a:lstStyle/>
          <a:p>
            <a:r>
              <a:rPr lang="en-GB" sz="3600" b="1" dirty="0">
                <a:solidFill>
                  <a:srgbClr val="016873"/>
                </a:solidFill>
              </a:rPr>
              <a:t>Current Issues</a:t>
            </a:r>
          </a:p>
        </p:txBody>
      </p:sp>
      <p:sp>
        <p:nvSpPr>
          <p:cNvPr id="7" name="TextBox 6"/>
          <p:cNvSpPr txBox="1"/>
          <p:nvPr/>
        </p:nvSpPr>
        <p:spPr>
          <a:xfrm>
            <a:off x="393297" y="1490468"/>
            <a:ext cx="8379743" cy="3231654"/>
          </a:xfrm>
          <a:prstGeom prst="rect">
            <a:avLst/>
          </a:prstGeom>
          <a:noFill/>
        </p:spPr>
        <p:txBody>
          <a:bodyPr wrap="square" rtlCol="0">
            <a:spAutoFit/>
          </a:bodyPr>
          <a:lstStyle/>
          <a:p>
            <a:pPr algn="just"/>
            <a:r>
              <a:rPr lang="en-GB" sz="2400" b="1" dirty="0">
                <a:solidFill>
                  <a:srgbClr val="016873"/>
                </a:solidFill>
              </a:rPr>
              <a:t>Current prescribing issues were identified that </a:t>
            </a:r>
            <a:r>
              <a:rPr lang="en-GB" sz="2400" b="1" dirty="0" err="1">
                <a:solidFill>
                  <a:srgbClr val="016873"/>
                </a:solidFill>
              </a:rPr>
              <a:t>eRD</a:t>
            </a:r>
            <a:r>
              <a:rPr lang="en-GB" sz="2400" b="1" dirty="0">
                <a:solidFill>
                  <a:srgbClr val="016873"/>
                </a:solidFill>
              </a:rPr>
              <a:t> may be able to positively impact and improve</a:t>
            </a:r>
          </a:p>
          <a:p>
            <a:pPr algn="just"/>
            <a:endParaRPr lang="en-GB" sz="2400" b="1" dirty="0">
              <a:solidFill>
                <a:srgbClr val="016873"/>
              </a:solidFill>
            </a:endParaRPr>
          </a:p>
          <a:p>
            <a:pPr marL="342900" indent="-342900" algn="just">
              <a:buFont typeface="Arial" panose="020B0604020202020204" pitchFamily="34" charset="0"/>
              <a:buChar char="•"/>
            </a:pPr>
            <a:r>
              <a:rPr lang="en-GB" sz="2000" dirty="0">
                <a:solidFill>
                  <a:schemeClr val="tx1">
                    <a:lumMod val="65000"/>
                    <a:lumOff val="35000"/>
                  </a:schemeClr>
                </a:solidFill>
              </a:rPr>
              <a:t>Workload and transaction costs for GP practices</a:t>
            </a:r>
          </a:p>
          <a:p>
            <a:pPr marL="342900" indent="-342900" algn="just">
              <a:buFont typeface="Arial" panose="020B0604020202020204" pitchFamily="34" charset="0"/>
              <a:buChar char="•"/>
            </a:pPr>
            <a:r>
              <a:rPr lang="en-GB" sz="2000" dirty="0">
                <a:solidFill>
                  <a:schemeClr val="tx1">
                    <a:lumMod val="65000"/>
                    <a:lumOff val="35000"/>
                  </a:schemeClr>
                </a:solidFill>
              </a:rPr>
              <a:t>Patient safety – potential risk patients will be without medication</a:t>
            </a:r>
          </a:p>
          <a:p>
            <a:pPr marL="342900" indent="-342900" algn="just">
              <a:buFont typeface="Arial" panose="020B0604020202020204" pitchFamily="34" charset="0"/>
              <a:buChar char="•"/>
            </a:pPr>
            <a:r>
              <a:rPr lang="en-GB" sz="2000" dirty="0">
                <a:solidFill>
                  <a:schemeClr val="tx1">
                    <a:lumMod val="65000"/>
                    <a:lumOff val="35000"/>
                  </a:schemeClr>
                </a:solidFill>
              </a:rPr>
              <a:t>Patient convenience</a:t>
            </a:r>
          </a:p>
          <a:p>
            <a:pPr marL="342900" indent="-342900" algn="just">
              <a:buFont typeface="Arial" panose="020B0604020202020204" pitchFamily="34" charset="0"/>
              <a:buChar char="•"/>
            </a:pPr>
            <a:r>
              <a:rPr lang="en-GB" sz="2000" dirty="0">
                <a:solidFill>
                  <a:schemeClr val="tx1">
                    <a:lumMod val="65000"/>
                    <a:lumOff val="35000"/>
                  </a:schemeClr>
                </a:solidFill>
              </a:rPr>
              <a:t>Professional working relationships and primary care collaboration</a:t>
            </a:r>
          </a:p>
          <a:p>
            <a:pPr marL="342900" indent="-342900" algn="just">
              <a:buFont typeface="Arial" panose="020B0604020202020204" pitchFamily="34" charset="0"/>
              <a:buChar char="•"/>
            </a:pPr>
            <a:r>
              <a:rPr lang="en-GB" sz="2000" dirty="0">
                <a:solidFill>
                  <a:schemeClr val="tx1">
                    <a:lumMod val="65000"/>
                    <a:lumOff val="35000"/>
                  </a:schemeClr>
                </a:solidFill>
              </a:rPr>
              <a:t>Medicines waste </a:t>
            </a:r>
          </a:p>
          <a:p>
            <a:pPr algn="just"/>
            <a:endParaRPr lang="en-GB" sz="3200" dirty="0">
              <a:solidFill>
                <a:schemeClr val="tx1">
                  <a:lumMod val="65000"/>
                  <a:lumOff val="35000"/>
                </a:schemeClr>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3822471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07886"/>
          </a:xfrm>
          <a:prstGeom prst="rect">
            <a:avLst/>
          </a:prstGeom>
          <a:noFill/>
        </p:spPr>
        <p:txBody>
          <a:bodyPr wrap="square" rtlCol="0">
            <a:spAutoFit/>
          </a:bodyPr>
          <a:lstStyle/>
          <a:p>
            <a:r>
              <a:rPr lang="en-GB" sz="4000" b="1" dirty="0">
                <a:solidFill>
                  <a:srgbClr val="016873"/>
                </a:solidFill>
              </a:rPr>
              <a:t>Financial Overview</a:t>
            </a:r>
            <a:endParaRPr lang="en-GB" sz="2000" b="1" dirty="0">
              <a:solidFill>
                <a:srgbClr val="016873"/>
              </a:solidFill>
            </a:endParaRPr>
          </a:p>
        </p:txBody>
      </p:sp>
      <p:sp>
        <p:nvSpPr>
          <p:cNvPr id="7" name="TextBox 6"/>
          <p:cNvSpPr txBox="1"/>
          <p:nvPr/>
        </p:nvSpPr>
        <p:spPr>
          <a:xfrm>
            <a:off x="393297" y="1450455"/>
            <a:ext cx="8379743" cy="1015663"/>
          </a:xfrm>
          <a:prstGeom prst="rect">
            <a:avLst/>
          </a:prstGeom>
          <a:noFill/>
        </p:spPr>
        <p:txBody>
          <a:bodyPr wrap="square" rtlCol="0">
            <a:spAutoFit/>
          </a:bodyPr>
          <a:lstStyle/>
          <a:p>
            <a:r>
              <a:rPr lang="en-GB" sz="2000" dirty="0">
                <a:solidFill>
                  <a:schemeClr val="tx1">
                    <a:lumMod val="65000"/>
                    <a:lumOff val="35000"/>
                  </a:schemeClr>
                </a:solidFill>
              </a:rPr>
              <a:t>The project has kept within it’s budget of £17958. </a:t>
            </a:r>
          </a:p>
          <a:p>
            <a:r>
              <a:rPr lang="en-GB" sz="2000" dirty="0">
                <a:solidFill>
                  <a:schemeClr val="tx1">
                    <a:lumMod val="65000"/>
                    <a:lumOff val="35000"/>
                  </a:schemeClr>
                </a:solidFill>
              </a:rPr>
              <a:t>The table below sets out the spending during the 5 different phases of the project. </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graphicFrame>
        <p:nvGraphicFramePr>
          <p:cNvPr id="9" name="Chart 8">
            <a:extLst>
              <a:ext uri="{FF2B5EF4-FFF2-40B4-BE49-F238E27FC236}">
                <a16:creationId xmlns:a16="http://schemas.microsoft.com/office/drawing/2014/main" id="{18A2D131-603F-4D8D-B98E-DD29DB8BFE81}"/>
              </a:ext>
            </a:extLst>
          </p:cNvPr>
          <p:cNvGraphicFramePr>
            <a:graphicFrameLocks/>
          </p:cNvGraphicFramePr>
          <p:nvPr>
            <p:extLst>
              <p:ext uri="{D42A27DB-BD31-4B8C-83A1-F6EECF244321}">
                <p14:modId xmlns:p14="http://schemas.microsoft.com/office/powerpoint/2010/main" val="248059769"/>
              </p:ext>
            </p:extLst>
          </p:nvPr>
        </p:nvGraphicFramePr>
        <p:xfrm>
          <a:off x="393297" y="2550694"/>
          <a:ext cx="8357405" cy="38380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9712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07886"/>
          </a:xfrm>
          <a:prstGeom prst="rect">
            <a:avLst/>
          </a:prstGeom>
          <a:noFill/>
        </p:spPr>
        <p:txBody>
          <a:bodyPr wrap="square" rtlCol="0">
            <a:spAutoFit/>
          </a:bodyPr>
          <a:lstStyle/>
          <a:p>
            <a:r>
              <a:rPr lang="en-GB" sz="4000" b="1" dirty="0">
                <a:solidFill>
                  <a:srgbClr val="016873"/>
                </a:solidFill>
              </a:rPr>
              <a:t>Financial Overview</a:t>
            </a:r>
            <a:endParaRPr lang="en-GB" sz="2000" b="1" dirty="0">
              <a:solidFill>
                <a:srgbClr val="016873"/>
              </a:solidFill>
            </a:endParaRPr>
          </a:p>
        </p:txBody>
      </p:sp>
      <p:sp>
        <p:nvSpPr>
          <p:cNvPr id="7" name="TextBox 6"/>
          <p:cNvSpPr txBox="1"/>
          <p:nvPr/>
        </p:nvSpPr>
        <p:spPr>
          <a:xfrm>
            <a:off x="393297" y="1450455"/>
            <a:ext cx="8379744" cy="707886"/>
          </a:xfrm>
          <a:prstGeom prst="rect">
            <a:avLst/>
          </a:prstGeom>
          <a:noFill/>
        </p:spPr>
        <p:txBody>
          <a:bodyPr wrap="square" rtlCol="0">
            <a:spAutoFit/>
          </a:bodyPr>
          <a:lstStyle/>
          <a:p>
            <a:r>
              <a:rPr lang="en-GB" sz="2000" dirty="0">
                <a:solidFill>
                  <a:schemeClr val="tx1">
                    <a:lumMod val="65000"/>
                    <a:lumOff val="35000"/>
                  </a:schemeClr>
                </a:solidFill>
              </a:rPr>
              <a:t>The table below displays how the budget has been spent throughout the project. </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graphicFrame>
        <p:nvGraphicFramePr>
          <p:cNvPr id="10" name="Chart 9">
            <a:extLst>
              <a:ext uri="{FF2B5EF4-FFF2-40B4-BE49-F238E27FC236}">
                <a16:creationId xmlns:a16="http://schemas.microsoft.com/office/drawing/2014/main" id="{B2B23ABF-6A51-4FD2-B45A-E247D8F5B1E4}"/>
              </a:ext>
            </a:extLst>
          </p:cNvPr>
          <p:cNvGraphicFramePr>
            <a:graphicFrameLocks/>
          </p:cNvGraphicFramePr>
          <p:nvPr>
            <p:extLst>
              <p:ext uri="{D42A27DB-BD31-4B8C-83A1-F6EECF244321}">
                <p14:modId xmlns:p14="http://schemas.microsoft.com/office/powerpoint/2010/main" val="273373792"/>
              </p:ext>
            </p:extLst>
          </p:nvPr>
        </p:nvGraphicFramePr>
        <p:xfrm>
          <a:off x="393296" y="2437624"/>
          <a:ext cx="8357405" cy="3987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5562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646331"/>
          </a:xfrm>
          <a:prstGeom prst="rect">
            <a:avLst/>
          </a:prstGeom>
          <a:noFill/>
        </p:spPr>
        <p:txBody>
          <a:bodyPr wrap="square" rtlCol="0">
            <a:spAutoFit/>
          </a:bodyPr>
          <a:lstStyle/>
          <a:p>
            <a:r>
              <a:rPr lang="en-GB" sz="3600" b="1" dirty="0">
                <a:solidFill>
                  <a:srgbClr val="016873"/>
                </a:solidFill>
              </a:rPr>
              <a:t>Conclusion</a:t>
            </a:r>
            <a:endParaRPr lang="en-GB" sz="28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3" name="Rectangle 2">
            <a:extLst>
              <a:ext uri="{FF2B5EF4-FFF2-40B4-BE49-F238E27FC236}">
                <a16:creationId xmlns:a16="http://schemas.microsoft.com/office/drawing/2014/main" id="{F6BBBA07-175F-4558-AD2B-9EF1CC29249A}"/>
              </a:ext>
            </a:extLst>
          </p:cNvPr>
          <p:cNvSpPr/>
          <p:nvPr/>
        </p:nvSpPr>
        <p:spPr>
          <a:xfrm>
            <a:off x="393297" y="2136339"/>
            <a:ext cx="8357405" cy="2554545"/>
          </a:xfrm>
          <a:prstGeom prst="rect">
            <a:avLst/>
          </a:prstGeom>
        </p:spPr>
        <p:txBody>
          <a:bodyPr wrap="square">
            <a:spAutoFit/>
          </a:bodyPr>
          <a:lstStyle/>
          <a:p>
            <a:pPr algn="just">
              <a:spcAft>
                <a:spcPts val="0"/>
              </a:spcAft>
            </a:pPr>
            <a:r>
              <a:rPr lang="en-GB" sz="2000" dirty="0">
                <a:solidFill>
                  <a:schemeClr val="tx1">
                    <a:lumMod val="65000"/>
                    <a:lumOff val="35000"/>
                  </a:schemeClr>
                </a:solidFill>
                <a:latin typeface="Calibri" panose="020F0502020204030204" pitchFamily="34" charset="0"/>
                <a:ea typeface="Calibri" panose="020F0502020204030204" pitchFamily="34" charset="0"/>
              </a:rPr>
              <a:t>The project has been successful and provided a platform for supporting further implementation. The project has shown improved communication and better patient perception for their repeat management. Some scoping work to understand barriers of implementation, impact on waste reduction and ensuring a seamless service between practices and pharmacies would be beneficial. This would support development of further training/ implementation support which could be beneficial to the pilot area and facilitate the project being rolled out to other areas</a:t>
            </a:r>
            <a:r>
              <a:rPr lang="en-GB" dirty="0">
                <a:solidFill>
                  <a:srgbClr val="000000"/>
                </a:solidFill>
                <a:latin typeface="Calibri" panose="020F0502020204030204" pitchFamily="34" charset="0"/>
                <a:ea typeface="Calibri" panose="020F0502020204030204" pitchFamily="34" charset="0"/>
              </a:rPr>
              <a:t>. </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70323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Pharmacies</a:t>
            </a:r>
            <a:endParaRPr lang="en-GB" sz="36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9" name="TextBox 8">
            <a:extLst>
              <a:ext uri="{FF2B5EF4-FFF2-40B4-BE49-F238E27FC236}">
                <a16:creationId xmlns:a16="http://schemas.microsoft.com/office/drawing/2014/main" id="{320D3856-0700-42CD-8223-514BAD892D8A}"/>
              </a:ext>
            </a:extLst>
          </p:cNvPr>
          <p:cNvSpPr txBox="1"/>
          <p:nvPr/>
        </p:nvSpPr>
        <p:spPr>
          <a:xfrm>
            <a:off x="530878" y="1294284"/>
            <a:ext cx="8379743" cy="954107"/>
          </a:xfrm>
          <a:prstGeom prst="rect">
            <a:avLst/>
          </a:prstGeom>
          <a:noFill/>
        </p:spPr>
        <p:txBody>
          <a:bodyPr wrap="square" rtlCol="0">
            <a:spAutoFit/>
          </a:bodyPr>
          <a:lstStyle/>
          <a:p>
            <a:endParaRPr lang="en-GB" sz="3200" dirty="0">
              <a:solidFill>
                <a:schemeClr val="tx1">
                  <a:lumMod val="65000"/>
                  <a:lumOff val="35000"/>
                </a:schemeClr>
              </a:solidFill>
            </a:endParaRPr>
          </a:p>
          <a:p>
            <a:endParaRPr lang="en-GB" sz="2400" dirty="0">
              <a:solidFill>
                <a:srgbClr val="FF0000"/>
              </a:solidFill>
            </a:endParaRPr>
          </a:p>
        </p:txBody>
      </p:sp>
      <p:graphicFrame>
        <p:nvGraphicFramePr>
          <p:cNvPr id="5" name="Table 4">
            <a:extLst>
              <a:ext uri="{FF2B5EF4-FFF2-40B4-BE49-F238E27FC236}">
                <a16:creationId xmlns:a16="http://schemas.microsoft.com/office/drawing/2014/main" id="{B6093EA7-C1A8-4C0F-8009-5526CB817F83}"/>
              </a:ext>
            </a:extLst>
          </p:cNvPr>
          <p:cNvGraphicFramePr>
            <a:graphicFrameLocks noGrp="1"/>
          </p:cNvGraphicFramePr>
          <p:nvPr>
            <p:extLst>
              <p:ext uri="{D42A27DB-BD31-4B8C-83A1-F6EECF244321}">
                <p14:modId xmlns:p14="http://schemas.microsoft.com/office/powerpoint/2010/main" val="2522490645"/>
              </p:ext>
            </p:extLst>
          </p:nvPr>
        </p:nvGraphicFramePr>
        <p:xfrm>
          <a:off x="393296" y="1170987"/>
          <a:ext cx="8357406" cy="5345318"/>
        </p:xfrm>
        <a:graphic>
          <a:graphicData uri="http://schemas.openxmlformats.org/drawingml/2006/table">
            <a:tbl>
              <a:tblPr>
                <a:tableStyleId>{5C22544A-7EE6-4342-B048-85BDC9FD1C3A}</a:tableStyleId>
              </a:tblPr>
              <a:tblGrid>
                <a:gridCol w="1234168">
                  <a:extLst>
                    <a:ext uri="{9D8B030D-6E8A-4147-A177-3AD203B41FA5}">
                      <a16:colId xmlns:a16="http://schemas.microsoft.com/office/drawing/2014/main" val="2136343517"/>
                    </a:ext>
                  </a:extLst>
                </a:gridCol>
                <a:gridCol w="2097248">
                  <a:extLst>
                    <a:ext uri="{9D8B030D-6E8A-4147-A177-3AD203B41FA5}">
                      <a16:colId xmlns:a16="http://schemas.microsoft.com/office/drawing/2014/main" val="1476823147"/>
                    </a:ext>
                  </a:extLst>
                </a:gridCol>
                <a:gridCol w="1921079">
                  <a:extLst>
                    <a:ext uri="{9D8B030D-6E8A-4147-A177-3AD203B41FA5}">
                      <a16:colId xmlns:a16="http://schemas.microsoft.com/office/drawing/2014/main" val="2983177898"/>
                    </a:ext>
                  </a:extLst>
                </a:gridCol>
                <a:gridCol w="1157681">
                  <a:extLst>
                    <a:ext uri="{9D8B030D-6E8A-4147-A177-3AD203B41FA5}">
                      <a16:colId xmlns:a16="http://schemas.microsoft.com/office/drawing/2014/main" val="2709832314"/>
                    </a:ext>
                  </a:extLst>
                </a:gridCol>
                <a:gridCol w="914400">
                  <a:extLst>
                    <a:ext uri="{9D8B030D-6E8A-4147-A177-3AD203B41FA5}">
                      <a16:colId xmlns:a16="http://schemas.microsoft.com/office/drawing/2014/main" val="3977938506"/>
                    </a:ext>
                  </a:extLst>
                </a:gridCol>
                <a:gridCol w="1032830">
                  <a:extLst>
                    <a:ext uri="{9D8B030D-6E8A-4147-A177-3AD203B41FA5}">
                      <a16:colId xmlns:a16="http://schemas.microsoft.com/office/drawing/2014/main" val="1216108174"/>
                    </a:ext>
                  </a:extLst>
                </a:gridCol>
              </a:tblGrid>
              <a:tr h="183956">
                <a:tc>
                  <a:txBody>
                    <a:bodyPr/>
                    <a:lstStyle/>
                    <a:p>
                      <a:pPr algn="l" fontAlgn="ctr"/>
                      <a:r>
                        <a:rPr lang="en-GB" sz="800" b="1" u="none" strike="noStrike" dirty="0">
                          <a:effectLst/>
                        </a:rPr>
                        <a:t>Trading Name</a:t>
                      </a:r>
                      <a:endParaRPr lang="en-GB" sz="800" b="1"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a:effectLst/>
                        </a:rPr>
                        <a:t>Address of Contractor 1</a:t>
                      </a:r>
                      <a:endParaRPr lang="en-GB" sz="800" b="1"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dirty="0">
                          <a:effectLst/>
                        </a:rPr>
                        <a:t>Address of Contractor 2</a:t>
                      </a:r>
                      <a:endParaRPr lang="en-GB" sz="800" b="1"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a:effectLst/>
                        </a:rPr>
                        <a:t>Address of Contractor 3</a:t>
                      </a:r>
                      <a:endParaRPr lang="en-GB" sz="800" b="1"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a:effectLst/>
                        </a:rPr>
                        <a:t>Postcode</a:t>
                      </a:r>
                      <a:endParaRPr lang="en-GB" sz="800" b="1"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dirty="0">
                          <a:effectLst/>
                        </a:rPr>
                        <a:t>Telephone number</a:t>
                      </a:r>
                      <a:endParaRPr lang="en-GB" sz="800" b="1"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593808084"/>
                  </a:ext>
                </a:extLst>
              </a:tr>
              <a:tr h="243943">
                <a:tc>
                  <a:txBody>
                    <a:bodyPr/>
                    <a:lstStyle/>
                    <a:p>
                      <a:pPr algn="l" fontAlgn="ctr"/>
                      <a:r>
                        <a:rPr lang="en-GB" sz="800" u="none" strike="noStrike">
                          <a:effectLst/>
                        </a:rPr>
                        <a:t>Asda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Asda Sport City, Alan Turing Way</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Bradford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M11 4BD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0161 230 3520</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325642778"/>
                  </a:ext>
                </a:extLst>
              </a:tr>
              <a:tr h="183956">
                <a:tc>
                  <a:txBody>
                    <a:bodyPr/>
                    <a:lstStyle/>
                    <a:p>
                      <a:pPr algn="l" fontAlgn="ctr"/>
                      <a:r>
                        <a:rPr lang="en-GB" sz="800" u="none" strike="noStrike">
                          <a:effectLst/>
                        </a:rPr>
                        <a:t>Asda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North City Shopping Centre</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err="1">
                          <a:effectLst/>
                        </a:rPr>
                        <a:t>Harpurhey</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4DJ</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8941 x 319</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52600338"/>
                  </a:ext>
                </a:extLst>
              </a:tr>
              <a:tr h="183956">
                <a:tc>
                  <a:txBody>
                    <a:bodyPr/>
                    <a:lstStyle/>
                    <a:p>
                      <a:pPr algn="l" fontAlgn="ctr"/>
                      <a:r>
                        <a:rPr lang="en-GB" sz="800" u="none" strike="noStrike">
                          <a:effectLst/>
                        </a:rPr>
                        <a:t>Blackley Village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Unit 5, 73 Old Market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Blackley</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8DX</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0161 795 2787</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712658802"/>
                  </a:ext>
                </a:extLst>
              </a:tr>
              <a:tr h="243943">
                <a:tc>
                  <a:txBody>
                    <a:bodyPr/>
                    <a:lstStyle/>
                    <a:p>
                      <a:pPr algn="l" fontAlgn="ctr"/>
                      <a:r>
                        <a:rPr lang="en-GB" sz="800" u="none" strike="noStrike">
                          <a:effectLst/>
                        </a:rPr>
                        <a:t>Boots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11-13 Piccadilly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City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 1LY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0161 834 8244</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673082377"/>
                  </a:ext>
                </a:extLst>
              </a:tr>
              <a:tr h="243943">
                <a:tc>
                  <a:txBody>
                    <a:bodyPr/>
                    <a:lstStyle/>
                    <a:p>
                      <a:pPr algn="l" fontAlgn="ctr"/>
                      <a:r>
                        <a:rPr lang="en-GB" sz="800" u="none" strike="noStrike">
                          <a:effectLst/>
                        </a:rPr>
                        <a:t>Boots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32 Market Street</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City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Manchester</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 1PL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0161 832 6533</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114172027"/>
                  </a:ext>
                </a:extLst>
              </a:tr>
              <a:tr h="183956">
                <a:tc>
                  <a:txBody>
                    <a:bodyPr/>
                    <a:lstStyle/>
                    <a:p>
                      <a:pPr algn="l" fontAlgn="ctr"/>
                      <a:r>
                        <a:rPr lang="en-GB" sz="800" u="none" strike="noStrike">
                          <a:effectLst/>
                        </a:rPr>
                        <a:t>Boots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Unit 5, Piccadilly Station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City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Manchester</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 2BN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0161 228 2059</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159301955"/>
                  </a:ext>
                </a:extLst>
              </a:tr>
              <a:tr h="127803">
                <a:tc>
                  <a:txBody>
                    <a:bodyPr/>
                    <a:lstStyle/>
                    <a:p>
                      <a:pPr algn="l" fontAlgn="ctr"/>
                      <a:r>
                        <a:rPr lang="en-GB" sz="800" u="none" strike="noStrike">
                          <a:effectLst/>
                        </a:rPr>
                        <a:t>Boots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3A The Circus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Portland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Manchester</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 4RL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0161 236 7254</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472143032"/>
                  </a:ext>
                </a:extLst>
              </a:tr>
              <a:tr h="243943">
                <a:tc>
                  <a:txBody>
                    <a:bodyPr/>
                    <a:lstStyle/>
                    <a:p>
                      <a:pPr algn="l" fontAlgn="ctr"/>
                      <a:r>
                        <a:rPr lang="en-GB" sz="800" u="none" strike="noStrike">
                          <a:effectLst/>
                        </a:rPr>
                        <a:t>Boots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Collegiate Medical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407 Cheetham Hill Road,  Cheetham</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Manchester</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0DA</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0161 205 3475</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767598539"/>
                  </a:ext>
                </a:extLst>
              </a:tr>
              <a:tr h="229326">
                <a:tc>
                  <a:txBody>
                    <a:bodyPr/>
                    <a:lstStyle/>
                    <a:p>
                      <a:pPr algn="l" fontAlgn="ctr"/>
                      <a:r>
                        <a:rPr lang="en-GB" sz="800" u="none" strike="noStrike" dirty="0">
                          <a:effectLst/>
                        </a:rPr>
                        <a:t>Boots</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103 Crumpsall Lane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Crumpsall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5SR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0161 721 4086</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4044485811"/>
                  </a:ext>
                </a:extLst>
              </a:tr>
              <a:tr h="265644">
                <a:tc>
                  <a:txBody>
                    <a:bodyPr/>
                    <a:lstStyle/>
                    <a:p>
                      <a:pPr algn="l" fontAlgn="ctr"/>
                      <a:r>
                        <a:rPr lang="en-GB" sz="800" u="none" strike="noStrike">
                          <a:effectLst/>
                        </a:rPr>
                        <a:t>Boots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 Fort Retail Park,                                   Cheetham Hill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8EP</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0161 832 6623</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730264807"/>
                  </a:ext>
                </a:extLst>
              </a:tr>
              <a:tr h="140370">
                <a:tc>
                  <a:txBody>
                    <a:bodyPr/>
                    <a:lstStyle/>
                    <a:p>
                      <a:pPr algn="l" fontAlgn="ctr"/>
                      <a:r>
                        <a:rPr lang="en-GB" sz="800" u="none" strike="noStrike" dirty="0">
                          <a:effectLst/>
                        </a:rPr>
                        <a:t>Boots</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65 Victoria Avenue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M9 0RD</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0161 740 2137</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605268225"/>
                  </a:ext>
                </a:extLst>
              </a:tr>
              <a:tr h="166822">
                <a:tc>
                  <a:txBody>
                    <a:bodyPr/>
                    <a:lstStyle/>
                    <a:p>
                      <a:pPr algn="l" fontAlgn="ctr"/>
                      <a:r>
                        <a:rPr lang="en-GB" sz="800" u="none" strike="noStrike">
                          <a:effectLst/>
                        </a:rPr>
                        <a:t>Cameolord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16 Oxford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City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M1 5AE</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0161 236 1445</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435696460"/>
                  </a:ext>
                </a:extLst>
              </a:tr>
              <a:tr h="252342">
                <a:tc>
                  <a:txBody>
                    <a:bodyPr/>
                    <a:lstStyle/>
                    <a:p>
                      <a:pPr algn="l" fontAlgn="ctr"/>
                      <a:r>
                        <a:rPr lang="en-GB" sz="800" u="none" strike="noStrike">
                          <a:effectLst/>
                        </a:rPr>
                        <a:t>Cheetham Hill                               Internet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460B Cheetham Hill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 Hill </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M8 9JW</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0161 795 2781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41381511"/>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861A Ashton New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Clayton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M11 4PA</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0161 370 9227</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379241980"/>
                  </a:ext>
                </a:extLst>
              </a:tr>
              <a:tr h="183956">
                <a:tc>
                  <a:txBody>
                    <a:bodyPr/>
                    <a:lstStyle/>
                    <a:p>
                      <a:pPr algn="l" fontAlgn="ctr"/>
                      <a:r>
                        <a:rPr lang="en-GB" sz="800" u="none" strike="noStrike" dirty="0">
                          <a:effectLst/>
                        </a:rPr>
                        <a:t>Cohens Chemist</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22 Swan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Ancoats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M4 5JQ</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0161 834 5410</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985015077"/>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Breightmet Health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Collyhurst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M40 7QH</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0161 205 1451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250854597"/>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407 Queens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Collyhurst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M40 8RL</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0161 205 5480</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953370850"/>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287 Cheetham Hill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 Hill </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M8 0SN</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0161 203 5060</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439998628"/>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244 Cheetham Hill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 Hill </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8UP</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0161 205 1678</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043340030"/>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102 Church Lane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Harpurhey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M9 4NH</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0161 205 1670</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431563471"/>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664 Rochdale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Harpurhey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M9 5TT</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0161 205 1864</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873827686"/>
                  </a:ext>
                </a:extLst>
              </a:tr>
              <a:tr h="183956">
                <a:tc>
                  <a:txBody>
                    <a:bodyPr/>
                    <a:lstStyle/>
                    <a:p>
                      <a:pPr algn="l" fontAlgn="ctr"/>
                      <a:r>
                        <a:rPr lang="en-GB" sz="800" u="none" strike="noStrike">
                          <a:effectLst/>
                        </a:rPr>
                        <a:t>Cohens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55 Victoria Avenue </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M9 6RA</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0161 740 1014</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833142844"/>
                  </a:ext>
                </a:extLst>
              </a:tr>
              <a:tr h="183956">
                <a:tc>
                  <a:txBody>
                    <a:bodyPr/>
                    <a:lstStyle/>
                    <a:p>
                      <a:pPr algn="l" fontAlgn="ctr"/>
                      <a:r>
                        <a:rPr lang="en-GB" sz="800" u="none" strike="noStrike">
                          <a:effectLst/>
                        </a:rPr>
                        <a:t>D &amp; K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380 Moston Lane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Moston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9LX</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0161 681 2296</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4126749982"/>
                  </a:ext>
                </a:extLst>
              </a:tr>
              <a:tr h="183956">
                <a:tc>
                  <a:txBody>
                    <a:bodyPr/>
                    <a:lstStyle/>
                    <a:p>
                      <a:pPr algn="l" fontAlgn="ctr"/>
                      <a:r>
                        <a:rPr lang="en-GB" sz="800" u="none" strike="noStrike">
                          <a:effectLst/>
                        </a:rPr>
                        <a:t>DocPharma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1st Floor, 84 North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8RA</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0161 819 5024</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4241728122"/>
                  </a:ext>
                </a:extLst>
              </a:tr>
              <a:tr h="243943">
                <a:tc>
                  <a:txBody>
                    <a:bodyPr/>
                    <a:lstStyle/>
                    <a:p>
                      <a:pPr algn="l" fontAlgn="ctr"/>
                      <a:r>
                        <a:rPr lang="en-GB" sz="800" u="none" strike="noStrike">
                          <a:effectLst/>
                        </a:rPr>
                        <a:t>Drugs 4U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1st Floor, 311a Moston Lane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Moston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9NL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0161 222 8287</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738541323"/>
                  </a:ext>
                </a:extLst>
              </a:tr>
              <a:tr h="183956">
                <a:tc>
                  <a:txBody>
                    <a:bodyPr/>
                    <a:lstStyle/>
                    <a:p>
                      <a:pPr algn="l" fontAlgn="ctr"/>
                      <a:r>
                        <a:rPr lang="en-GB" sz="800" u="none" strike="noStrike">
                          <a:effectLst/>
                        </a:rPr>
                        <a:t>Haven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6 Medway Walk</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Miles Platting</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7HS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0161 205 2174</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483761042"/>
                  </a:ext>
                </a:extLst>
              </a:tr>
            </a:tbl>
          </a:graphicData>
        </a:graphic>
      </p:graphicFrame>
    </p:spTree>
    <p:extLst>
      <p:ext uri="{BB962C8B-B14F-4D97-AF65-F5344CB8AC3E}">
        <p14:creationId xmlns:p14="http://schemas.microsoft.com/office/powerpoint/2010/main" val="1972804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Pharmacies</a:t>
            </a:r>
            <a:endParaRPr lang="en-GB" sz="36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9" name="TextBox 8">
            <a:extLst>
              <a:ext uri="{FF2B5EF4-FFF2-40B4-BE49-F238E27FC236}">
                <a16:creationId xmlns:a16="http://schemas.microsoft.com/office/drawing/2014/main" id="{320D3856-0700-42CD-8223-514BAD892D8A}"/>
              </a:ext>
            </a:extLst>
          </p:cNvPr>
          <p:cNvSpPr txBox="1"/>
          <p:nvPr/>
        </p:nvSpPr>
        <p:spPr>
          <a:xfrm>
            <a:off x="530878" y="1294284"/>
            <a:ext cx="8379743" cy="954107"/>
          </a:xfrm>
          <a:prstGeom prst="rect">
            <a:avLst/>
          </a:prstGeom>
          <a:noFill/>
        </p:spPr>
        <p:txBody>
          <a:bodyPr wrap="square" rtlCol="0">
            <a:spAutoFit/>
          </a:bodyPr>
          <a:lstStyle/>
          <a:p>
            <a:endParaRPr lang="en-GB" sz="3200" dirty="0">
              <a:solidFill>
                <a:schemeClr val="tx1">
                  <a:lumMod val="65000"/>
                  <a:lumOff val="35000"/>
                </a:schemeClr>
              </a:solidFill>
            </a:endParaRPr>
          </a:p>
          <a:p>
            <a:endParaRPr lang="en-GB" sz="2400" dirty="0">
              <a:solidFill>
                <a:srgbClr val="FF0000"/>
              </a:solidFill>
            </a:endParaRPr>
          </a:p>
        </p:txBody>
      </p:sp>
      <p:graphicFrame>
        <p:nvGraphicFramePr>
          <p:cNvPr id="3" name="Table 2">
            <a:extLst>
              <a:ext uri="{FF2B5EF4-FFF2-40B4-BE49-F238E27FC236}">
                <a16:creationId xmlns:a16="http://schemas.microsoft.com/office/drawing/2014/main" id="{B3E3B164-6AB1-44B7-981B-553F3E47CC66}"/>
              </a:ext>
            </a:extLst>
          </p:cNvPr>
          <p:cNvGraphicFramePr>
            <a:graphicFrameLocks noGrp="1"/>
          </p:cNvGraphicFramePr>
          <p:nvPr>
            <p:extLst>
              <p:ext uri="{D42A27DB-BD31-4B8C-83A1-F6EECF244321}">
                <p14:modId xmlns:p14="http://schemas.microsoft.com/office/powerpoint/2010/main" val="1609816375"/>
              </p:ext>
            </p:extLst>
          </p:nvPr>
        </p:nvGraphicFramePr>
        <p:xfrm>
          <a:off x="393296" y="1171174"/>
          <a:ext cx="8357406" cy="5309636"/>
        </p:xfrm>
        <a:graphic>
          <a:graphicData uri="http://schemas.openxmlformats.org/drawingml/2006/table">
            <a:tbl>
              <a:tblPr>
                <a:tableStyleId>{5C22544A-7EE6-4342-B048-85BDC9FD1C3A}</a:tableStyleId>
              </a:tblPr>
              <a:tblGrid>
                <a:gridCol w="1259335">
                  <a:extLst>
                    <a:ext uri="{9D8B030D-6E8A-4147-A177-3AD203B41FA5}">
                      <a16:colId xmlns:a16="http://schemas.microsoft.com/office/drawing/2014/main" val="2664705232"/>
                    </a:ext>
                  </a:extLst>
                </a:gridCol>
                <a:gridCol w="2063692">
                  <a:extLst>
                    <a:ext uri="{9D8B030D-6E8A-4147-A177-3AD203B41FA5}">
                      <a16:colId xmlns:a16="http://schemas.microsoft.com/office/drawing/2014/main" val="417899970"/>
                    </a:ext>
                  </a:extLst>
                </a:gridCol>
                <a:gridCol w="1912690">
                  <a:extLst>
                    <a:ext uri="{9D8B030D-6E8A-4147-A177-3AD203B41FA5}">
                      <a16:colId xmlns:a16="http://schemas.microsoft.com/office/drawing/2014/main" val="640276679"/>
                    </a:ext>
                  </a:extLst>
                </a:gridCol>
                <a:gridCol w="1216404">
                  <a:extLst>
                    <a:ext uri="{9D8B030D-6E8A-4147-A177-3AD203B41FA5}">
                      <a16:colId xmlns:a16="http://schemas.microsoft.com/office/drawing/2014/main" val="4013282647"/>
                    </a:ext>
                  </a:extLst>
                </a:gridCol>
                <a:gridCol w="847288">
                  <a:extLst>
                    <a:ext uri="{9D8B030D-6E8A-4147-A177-3AD203B41FA5}">
                      <a16:colId xmlns:a16="http://schemas.microsoft.com/office/drawing/2014/main" val="3229702215"/>
                    </a:ext>
                  </a:extLst>
                </a:gridCol>
                <a:gridCol w="1057997">
                  <a:extLst>
                    <a:ext uri="{9D8B030D-6E8A-4147-A177-3AD203B41FA5}">
                      <a16:colId xmlns:a16="http://schemas.microsoft.com/office/drawing/2014/main" val="3163978042"/>
                    </a:ext>
                  </a:extLst>
                </a:gridCol>
              </a:tblGrid>
              <a:tr h="179437">
                <a:tc>
                  <a:txBody>
                    <a:bodyPr/>
                    <a:lstStyle/>
                    <a:p>
                      <a:pPr algn="l" fontAlgn="ctr"/>
                      <a:r>
                        <a:rPr lang="en-GB" sz="800" b="1" u="none" strike="noStrike">
                          <a:effectLst/>
                        </a:rPr>
                        <a:t>Trading Name</a:t>
                      </a:r>
                      <a:endParaRPr lang="en-GB" sz="800" b="1"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dirty="0">
                          <a:effectLst/>
                        </a:rPr>
                        <a:t>Address of Contractor 1</a:t>
                      </a:r>
                      <a:endParaRPr lang="en-GB" sz="800" b="1"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a:effectLst/>
                        </a:rPr>
                        <a:t>Address of Contractor 2</a:t>
                      </a:r>
                      <a:endParaRPr lang="en-GB" sz="800" b="1"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dirty="0">
                          <a:effectLst/>
                        </a:rPr>
                        <a:t>Address of Contractor 3</a:t>
                      </a:r>
                      <a:endParaRPr lang="en-GB" sz="800" b="1"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dirty="0">
                          <a:effectLst/>
                        </a:rPr>
                        <a:t>Postcode</a:t>
                      </a:r>
                      <a:endParaRPr lang="en-GB" sz="800" b="1"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b="1" u="none" strike="noStrike" dirty="0">
                          <a:effectLst/>
                        </a:rPr>
                        <a:t>Telephone number</a:t>
                      </a:r>
                      <a:endParaRPr lang="en-GB" sz="800" b="1"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958661778"/>
                  </a:ext>
                </a:extLst>
              </a:tr>
              <a:tr h="237950">
                <a:tc>
                  <a:txBody>
                    <a:bodyPr/>
                    <a:lstStyle/>
                    <a:p>
                      <a:pPr algn="l" fontAlgn="ctr"/>
                      <a:r>
                        <a:rPr lang="en-GB" sz="800" u="none" strike="noStrike">
                          <a:effectLst/>
                        </a:rPr>
                        <a:t>Higher Crumpsall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248 Middelton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Higher Crumpsall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4WA</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0161 740 4774</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731245155"/>
                  </a:ext>
                </a:extLst>
              </a:tr>
              <a:tr h="179437">
                <a:tc>
                  <a:txBody>
                    <a:bodyPr/>
                    <a:lstStyle/>
                    <a:p>
                      <a:pPr algn="l" fontAlgn="ctr"/>
                      <a:r>
                        <a:rPr lang="en-GB" sz="800" u="none" strike="noStrike">
                          <a:effectLst/>
                        </a:rPr>
                        <a:t>K'S Chemist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Ancoats Primary Care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Old Mill Street, Ancoats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 6EB</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0161 273 5721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902087091"/>
                  </a:ext>
                </a:extLst>
              </a:tr>
              <a:tr h="179437">
                <a:tc>
                  <a:txBody>
                    <a:bodyPr/>
                    <a:lstStyle/>
                    <a:p>
                      <a:pPr algn="l" fontAlgn="ctr"/>
                      <a:r>
                        <a:rPr lang="en-GB" sz="800" u="none" strike="noStrike">
                          <a:effectLst/>
                        </a:rPr>
                        <a:t>Lloyds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109 North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Clayton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Manchester</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M11 4NE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0161 223 2131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487195675"/>
                  </a:ext>
                </a:extLst>
              </a:tr>
              <a:tr h="237950">
                <a:tc>
                  <a:txBody>
                    <a:bodyPr/>
                    <a:lstStyle/>
                    <a:p>
                      <a:pPr algn="l" fontAlgn="ctr"/>
                      <a:r>
                        <a:rPr lang="en-GB" sz="800" u="none" strike="noStrike">
                          <a:effectLst/>
                        </a:rPr>
                        <a:t>Lloyds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Wellfield Medical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53 - 55 Crescent Road,             Crumpsall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9JT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0161 740 2378</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347836723"/>
                  </a:ext>
                </a:extLst>
              </a:tr>
              <a:tr h="247458">
                <a:tc>
                  <a:txBody>
                    <a:bodyPr/>
                    <a:lstStyle/>
                    <a:p>
                      <a:pPr algn="l" fontAlgn="ctr"/>
                      <a:r>
                        <a:rPr lang="en-GB" sz="800" u="none" strike="noStrike">
                          <a:effectLst/>
                        </a:rPr>
                        <a:t>Lloyds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Unit 1, Burgess House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North City Shopping Centre,                            </a:t>
                      </a:r>
                      <a:r>
                        <a:rPr lang="en-GB" sz="800" u="none" strike="noStrike" dirty="0" err="1">
                          <a:effectLst/>
                        </a:rPr>
                        <a:t>Harpurhey</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4DH</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0161 205 2164</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138168266"/>
                  </a:ext>
                </a:extLst>
              </a:tr>
              <a:tr h="179437">
                <a:tc>
                  <a:txBody>
                    <a:bodyPr/>
                    <a:lstStyle/>
                    <a:p>
                      <a:pPr algn="l" fontAlgn="ctr"/>
                      <a:r>
                        <a:rPr lang="en-GB" sz="800" u="none" strike="noStrike">
                          <a:effectLst/>
                        </a:rPr>
                        <a:t>Manchester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da-DK" sz="800" u="none" strike="noStrike">
                          <a:effectLst/>
                        </a:rPr>
                        <a:t>Unit 4, Hoyle Ind Estate</a:t>
                      </a:r>
                      <a:endParaRPr lang="da-DK"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Hoyle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M12 6HG</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0161 274 4442</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958913022"/>
                  </a:ext>
                </a:extLst>
              </a:tr>
              <a:tr h="198032">
                <a:tc>
                  <a:txBody>
                    <a:bodyPr/>
                    <a:lstStyle/>
                    <a:p>
                      <a:pPr algn="l" fontAlgn="ctr"/>
                      <a:r>
                        <a:rPr lang="en-GB" sz="800" u="none" strike="noStrike" dirty="0" err="1">
                          <a:effectLst/>
                        </a:rPr>
                        <a:t>Mediward</a:t>
                      </a:r>
                      <a:r>
                        <a:rPr lang="en-GB" sz="800" u="none" strike="noStrike" dirty="0">
                          <a:effectLst/>
                        </a:rPr>
                        <a:t> Ltd</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227 Hill Lane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6RG</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0161 795 7572</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477828572"/>
                  </a:ext>
                </a:extLst>
              </a:tr>
              <a:tr h="209725">
                <a:tc>
                  <a:txBody>
                    <a:bodyPr/>
                    <a:lstStyle/>
                    <a:p>
                      <a:pPr algn="l" fontAlgn="ctr"/>
                      <a:r>
                        <a:rPr lang="en-GB" sz="800" u="none" strike="noStrike">
                          <a:effectLst/>
                        </a:rPr>
                        <a:t>Newchem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55 Old Church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Newton Heath</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2JN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0161 681 2928</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4228556899"/>
                  </a:ext>
                </a:extLst>
              </a:tr>
              <a:tr h="208501">
                <a:tc>
                  <a:txBody>
                    <a:bodyPr/>
                    <a:lstStyle/>
                    <a:p>
                      <a:pPr algn="l" fontAlgn="ctr"/>
                      <a:r>
                        <a:rPr lang="en-GB" sz="800" u="none" strike="noStrike">
                          <a:effectLst/>
                        </a:rPr>
                        <a:t>Peak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Unit 11, Lime Square.                                                                  1221 Ashton Old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Higher Openshaw</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M11 1DA</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0161 301 2940</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666574884"/>
                  </a:ext>
                </a:extLst>
              </a:tr>
              <a:tr h="197581">
                <a:tc>
                  <a:txBody>
                    <a:bodyPr/>
                    <a:lstStyle/>
                    <a:p>
                      <a:pPr algn="l" fontAlgn="ctr"/>
                      <a:r>
                        <a:rPr lang="en-GB" sz="800" u="none" strike="noStrike">
                          <a:effectLst/>
                        </a:rPr>
                        <a:t>Pharmaco</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84 - 90 Stanley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Higher Openshaw</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M11 1LE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0161 301 5896</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584230821"/>
                  </a:ext>
                </a:extLst>
              </a:tr>
              <a:tr h="201336">
                <a:tc>
                  <a:txBody>
                    <a:bodyPr/>
                    <a:lstStyle/>
                    <a:p>
                      <a:pPr algn="l" fontAlgn="ctr"/>
                      <a:r>
                        <a:rPr lang="en-GB" sz="800" u="none" strike="noStrike">
                          <a:effectLst/>
                        </a:rPr>
                        <a:t>Rowlands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400 Alan Turing Way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Beswick</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M11 3BE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0161 223 0112</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478455606"/>
                  </a:ext>
                </a:extLst>
              </a:tr>
              <a:tr h="176169">
                <a:tc>
                  <a:txBody>
                    <a:bodyPr/>
                    <a:lstStyle/>
                    <a:p>
                      <a:pPr algn="l" fontAlgn="ctr"/>
                      <a:r>
                        <a:rPr lang="en-GB" sz="800" u="none" strike="noStrike">
                          <a:effectLst/>
                        </a:rPr>
                        <a:t>Rowlands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4 Windcroft Close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Beswick</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M11 3SN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0161 223 0932</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569572008"/>
                  </a:ext>
                </a:extLst>
              </a:tr>
              <a:tr h="247458">
                <a:tc>
                  <a:txBody>
                    <a:bodyPr/>
                    <a:lstStyle/>
                    <a:p>
                      <a:pPr algn="l" fontAlgn="ctr"/>
                      <a:r>
                        <a:rPr lang="en-GB" sz="800" u="none" strike="noStrike">
                          <a:effectLst/>
                        </a:rPr>
                        <a:t>Lloyds Pharmacy In Sainsburys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170 Heaton Park Road West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Higher 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0QS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0161 251 8728</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867617237"/>
                  </a:ext>
                </a:extLst>
              </a:tr>
              <a:tr h="179437">
                <a:tc>
                  <a:txBody>
                    <a:bodyPr/>
                    <a:lstStyle/>
                    <a:p>
                      <a:pPr algn="l" fontAlgn="ctr"/>
                      <a:r>
                        <a:rPr lang="en-GB" sz="800" u="none" strike="noStrike">
                          <a:effectLst/>
                        </a:rPr>
                        <a:t>Superdrug Stores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7 - 9 Piccadilly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City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M1 1LY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0161 834 6091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202986130"/>
                  </a:ext>
                </a:extLst>
              </a:tr>
              <a:tr h="179437">
                <a:tc>
                  <a:txBody>
                    <a:bodyPr/>
                    <a:lstStyle/>
                    <a:p>
                      <a:pPr algn="l" fontAlgn="ctr"/>
                      <a:r>
                        <a:rPr lang="en-GB" sz="800" u="none" strike="noStrike">
                          <a:effectLst/>
                        </a:rPr>
                        <a:t>Tesco In-Store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 Hill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5DP</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0161 602 8946</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879226553"/>
                  </a:ext>
                </a:extLst>
              </a:tr>
              <a:tr h="179437">
                <a:tc>
                  <a:txBody>
                    <a:bodyPr/>
                    <a:lstStyle/>
                    <a:p>
                      <a:pPr algn="l" fontAlgn="ctr"/>
                      <a:r>
                        <a:rPr lang="en-GB" sz="800" u="none" strike="noStrike">
                          <a:effectLst/>
                        </a:rPr>
                        <a:t>Tesco In-Store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Victoria Avenue East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6HP</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0161 602 1055</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347698274"/>
                  </a:ext>
                </a:extLst>
              </a:tr>
              <a:tr h="179437">
                <a:tc>
                  <a:txBody>
                    <a:bodyPr/>
                    <a:lstStyle/>
                    <a:p>
                      <a:pPr algn="l" fontAlgn="ctr"/>
                      <a:r>
                        <a:rPr lang="en-GB" sz="800" u="none" strike="noStrike">
                          <a:effectLst/>
                        </a:rPr>
                        <a:t>Tims &amp; Parker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85 - 87 Moston Lane East </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New Moston</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3GP</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0161 681 4128</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235157199"/>
                  </a:ext>
                </a:extLst>
              </a:tr>
              <a:tr h="179437">
                <a:tc>
                  <a:txBody>
                    <a:bodyPr/>
                    <a:lstStyle/>
                    <a:p>
                      <a:pPr algn="l" fontAlgn="ctr"/>
                      <a:r>
                        <a:rPr lang="en-GB" sz="800" u="none" strike="noStrike">
                          <a:effectLst/>
                        </a:rPr>
                        <a:t>Tims &amp; Parker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Valentine Medical Centre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 Smethurst Street, 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8PP</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0161 202 4366</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805560885"/>
                  </a:ext>
                </a:extLst>
              </a:tr>
              <a:tr h="179437">
                <a:tc>
                  <a:txBody>
                    <a:bodyPr/>
                    <a:lstStyle/>
                    <a:p>
                      <a:pPr algn="l" fontAlgn="ctr"/>
                      <a:r>
                        <a:rPr lang="en-GB" sz="800" u="none" strike="noStrike">
                          <a:effectLst/>
                        </a:rPr>
                        <a:t>Well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139 - 141 Droylsden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Newton Heath</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1NT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0161 681 1110</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286774183"/>
                  </a:ext>
                </a:extLst>
              </a:tr>
              <a:tr h="179437">
                <a:tc>
                  <a:txBody>
                    <a:bodyPr/>
                    <a:lstStyle/>
                    <a:p>
                      <a:pPr algn="l" fontAlgn="ctr"/>
                      <a:r>
                        <a:rPr lang="en-GB" sz="800" u="none" strike="noStrike">
                          <a:effectLst/>
                        </a:rPr>
                        <a:t>Well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9 Old Church Street</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Newton Heath</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2JL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0161 682 3311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591021472"/>
                  </a:ext>
                </a:extLst>
              </a:tr>
              <a:tr h="179437">
                <a:tc>
                  <a:txBody>
                    <a:bodyPr/>
                    <a:lstStyle/>
                    <a:p>
                      <a:pPr algn="l" fontAlgn="ctr"/>
                      <a:r>
                        <a:rPr lang="en-GB" sz="800" u="none" strike="noStrike">
                          <a:effectLst/>
                        </a:rPr>
                        <a:t>Well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183 - 187 Victoria Avenue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0RB</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0161 740 1902</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1956295985"/>
                  </a:ext>
                </a:extLst>
              </a:tr>
              <a:tr h="179437">
                <a:tc>
                  <a:txBody>
                    <a:bodyPr/>
                    <a:lstStyle/>
                    <a:p>
                      <a:pPr algn="l" fontAlgn="ctr"/>
                      <a:r>
                        <a:rPr lang="en-GB" sz="800" u="none" strike="noStrike">
                          <a:effectLst/>
                        </a:rPr>
                        <a:t>Whitemoss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247 Charlestown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Blackley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M9 7BD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0161 740 3762</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3349766885"/>
                  </a:ext>
                </a:extLst>
              </a:tr>
              <a:tr h="179437">
                <a:tc>
                  <a:txBody>
                    <a:bodyPr/>
                    <a:lstStyle/>
                    <a:p>
                      <a:pPr algn="l" fontAlgn="ctr"/>
                      <a:r>
                        <a:rPr lang="en-GB" sz="800" u="none" strike="noStrike">
                          <a:effectLst/>
                        </a:rPr>
                        <a:t>Wilkinson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384 Hollinwood Avenue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New Moston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0JD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0161 681 1321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427403801"/>
                  </a:ext>
                </a:extLst>
              </a:tr>
              <a:tr h="179437">
                <a:tc>
                  <a:txBody>
                    <a:bodyPr/>
                    <a:lstStyle/>
                    <a:p>
                      <a:pPr algn="l" fontAlgn="ctr"/>
                      <a:r>
                        <a:rPr lang="en-GB" sz="800" u="none" strike="noStrike">
                          <a:effectLst/>
                        </a:rPr>
                        <a:t>Wilkinson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203 Lightbowne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Moston</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9DD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0161 681 3006</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165808448"/>
                  </a:ext>
                </a:extLst>
              </a:tr>
              <a:tr h="237950">
                <a:tc>
                  <a:txBody>
                    <a:bodyPr/>
                    <a:lstStyle/>
                    <a:p>
                      <a:pPr algn="l" fontAlgn="ctr"/>
                      <a:r>
                        <a:rPr lang="en-GB" sz="800" u="none" strike="noStrike">
                          <a:effectLst/>
                        </a:rPr>
                        <a:t>Wilkinson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321 Moston Lane</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Moston</a:t>
                      </a:r>
                      <a:endParaRPr lang="en-GB" sz="800" b="0" i="0" u="none" strike="noStrike" dirty="0">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M40 9NL</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0161 205 4351</a:t>
                      </a:r>
                      <a:endParaRPr lang="en-GB" sz="800" b="0" i="0" u="none" strike="noStrike">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2002049473"/>
                  </a:ext>
                </a:extLst>
              </a:tr>
              <a:tr h="179437">
                <a:tc>
                  <a:txBody>
                    <a:bodyPr/>
                    <a:lstStyle/>
                    <a:p>
                      <a:pPr algn="l" fontAlgn="ctr"/>
                      <a:r>
                        <a:rPr lang="en-GB" sz="800" u="none" strike="noStrike">
                          <a:effectLst/>
                        </a:rPr>
                        <a:t>Wise Pharmacy</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376 Cheetham Hill Road</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Cheetham Hill </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Manchester</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a:effectLst/>
                        </a:rPr>
                        <a:t>M8 9LS</a:t>
                      </a:r>
                      <a:endParaRPr lang="en-GB" sz="800" b="0" i="0" u="none" strike="noStrike">
                        <a:solidFill>
                          <a:srgbClr val="000000"/>
                        </a:solidFill>
                        <a:effectLst/>
                        <a:latin typeface="Calibri" panose="020F0502020204030204" pitchFamily="34" charset="0"/>
                      </a:endParaRPr>
                    </a:p>
                  </a:txBody>
                  <a:tcPr marL="3195" marR="3195" marT="3195" marB="0" anchor="ctr"/>
                </a:tc>
                <a:tc>
                  <a:txBody>
                    <a:bodyPr/>
                    <a:lstStyle/>
                    <a:p>
                      <a:pPr algn="l" fontAlgn="ctr"/>
                      <a:r>
                        <a:rPr lang="en-GB" sz="800" u="none" strike="noStrike" dirty="0">
                          <a:effectLst/>
                        </a:rPr>
                        <a:t>0161 740 7573</a:t>
                      </a:r>
                      <a:endParaRPr lang="en-GB" sz="800" b="0" i="0" u="none" strike="noStrike" dirty="0">
                        <a:solidFill>
                          <a:srgbClr val="000000"/>
                        </a:solidFill>
                        <a:effectLst/>
                        <a:latin typeface="Calibri" panose="020F0502020204030204" pitchFamily="34" charset="0"/>
                      </a:endParaRPr>
                    </a:p>
                  </a:txBody>
                  <a:tcPr marL="3195" marR="3195" marT="3195" marB="0" anchor="ctr"/>
                </a:tc>
                <a:extLst>
                  <a:ext uri="{0D108BD9-81ED-4DB2-BD59-A6C34878D82A}">
                    <a16:rowId xmlns:a16="http://schemas.microsoft.com/office/drawing/2014/main" val="869742440"/>
                  </a:ext>
                </a:extLst>
              </a:tr>
            </a:tbl>
          </a:graphicData>
        </a:graphic>
      </p:graphicFrame>
    </p:spTree>
    <p:extLst>
      <p:ext uri="{BB962C8B-B14F-4D97-AF65-F5344CB8AC3E}">
        <p14:creationId xmlns:p14="http://schemas.microsoft.com/office/powerpoint/2010/main" val="34641882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GP Practices</a:t>
            </a:r>
            <a:endParaRPr lang="en-GB" sz="36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graphicFrame>
        <p:nvGraphicFramePr>
          <p:cNvPr id="3" name="Table 2">
            <a:extLst>
              <a:ext uri="{FF2B5EF4-FFF2-40B4-BE49-F238E27FC236}">
                <a16:creationId xmlns:a16="http://schemas.microsoft.com/office/drawing/2014/main" id="{FBD2A848-AA10-4055-8709-9C08B1D9191E}"/>
              </a:ext>
            </a:extLst>
          </p:cNvPr>
          <p:cNvGraphicFramePr>
            <a:graphicFrameLocks noGrp="1"/>
          </p:cNvGraphicFramePr>
          <p:nvPr>
            <p:extLst>
              <p:ext uri="{D42A27DB-BD31-4B8C-83A1-F6EECF244321}">
                <p14:modId xmlns:p14="http://schemas.microsoft.com/office/powerpoint/2010/main" val="1042667517"/>
              </p:ext>
            </p:extLst>
          </p:nvPr>
        </p:nvGraphicFramePr>
        <p:xfrm>
          <a:off x="393297" y="1547590"/>
          <a:ext cx="6699419" cy="4402151"/>
        </p:xfrm>
        <a:graphic>
          <a:graphicData uri="http://schemas.openxmlformats.org/drawingml/2006/table">
            <a:tbl>
              <a:tblPr>
                <a:tableStyleId>{5C22544A-7EE6-4342-B048-85BDC9FD1C3A}</a:tableStyleId>
              </a:tblPr>
              <a:tblGrid>
                <a:gridCol w="4653210">
                  <a:extLst>
                    <a:ext uri="{9D8B030D-6E8A-4147-A177-3AD203B41FA5}">
                      <a16:colId xmlns:a16="http://schemas.microsoft.com/office/drawing/2014/main" val="1335436606"/>
                    </a:ext>
                  </a:extLst>
                </a:gridCol>
                <a:gridCol w="722191">
                  <a:extLst>
                    <a:ext uri="{9D8B030D-6E8A-4147-A177-3AD203B41FA5}">
                      <a16:colId xmlns:a16="http://schemas.microsoft.com/office/drawing/2014/main" val="2037504742"/>
                    </a:ext>
                  </a:extLst>
                </a:gridCol>
                <a:gridCol w="1324018">
                  <a:extLst>
                    <a:ext uri="{9D8B030D-6E8A-4147-A177-3AD203B41FA5}">
                      <a16:colId xmlns:a16="http://schemas.microsoft.com/office/drawing/2014/main" val="2297213259"/>
                    </a:ext>
                  </a:extLst>
                </a:gridCol>
              </a:tblGrid>
              <a:tr h="164201">
                <a:tc>
                  <a:txBody>
                    <a:bodyPr/>
                    <a:lstStyle/>
                    <a:p>
                      <a:pPr algn="l" fontAlgn="t"/>
                      <a:r>
                        <a:rPr lang="en-GB" sz="900" b="1" u="none" strike="noStrike">
                          <a:effectLst/>
                        </a:rPr>
                        <a:t>Practice Address</a:t>
                      </a:r>
                      <a:endParaRPr lang="en-GB" sz="900" b="1"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b="1" u="none" strike="noStrike">
                          <a:effectLst/>
                        </a:rPr>
                        <a:t>Date visited</a:t>
                      </a:r>
                      <a:endParaRPr lang="en-GB" sz="900" b="1"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b="1" u="none" strike="noStrike" dirty="0">
                          <a:effectLst/>
                        </a:rPr>
                        <a:t>Number of staff trained?</a:t>
                      </a:r>
                      <a:endParaRPr lang="en-GB" sz="900" b="1" i="0" u="none" strike="noStrike" dirty="0">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88868789"/>
                  </a:ext>
                </a:extLst>
              </a:tr>
              <a:tr h="279142">
                <a:tc>
                  <a:txBody>
                    <a:bodyPr/>
                    <a:lstStyle/>
                    <a:p>
                      <a:pPr algn="l" fontAlgn="t"/>
                      <a:r>
                        <a:rPr lang="en-GB" sz="900" u="none" strike="noStrike">
                          <a:effectLst/>
                        </a:rPr>
                        <a:t>THE AVENUE MEDICAL CENTRE</a:t>
                      </a:r>
                      <a:br>
                        <a:rPr lang="en-GB" sz="900" u="none" strike="noStrike">
                          <a:effectLst/>
                        </a:rPr>
                      </a:br>
                      <a:r>
                        <a:rPr lang="en-GB" sz="900" u="none" strike="noStrike">
                          <a:effectLst/>
                        </a:rPr>
                        <a:t>THE AVENUE MEDICAL CENTRE, 51-53 VICTORIA AVENUE, BLACKLEY, MANCHESTER, M9 6BA</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dirty="0">
                          <a:effectLst/>
                        </a:rPr>
                        <a:t>0</a:t>
                      </a:r>
                      <a:endParaRPr lang="en-GB" sz="900" b="0" i="0" u="none" strike="noStrike" dirty="0">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1869999361"/>
                  </a:ext>
                </a:extLst>
              </a:tr>
              <a:tr h="279142">
                <a:tc>
                  <a:txBody>
                    <a:bodyPr/>
                    <a:lstStyle/>
                    <a:p>
                      <a:pPr algn="l" fontAlgn="t"/>
                      <a:r>
                        <a:rPr lang="en-GB" sz="900" u="none" strike="noStrike">
                          <a:effectLst/>
                        </a:rPr>
                        <a:t>THE NEVILLE FAMILY CENTRE</a:t>
                      </a:r>
                      <a:br>
                        <a:rPr lang="en-GB" sz="900" u="none" strike="noStrike">
                          <a:effectLst/>
                        </a:rPr>
                      </a:br>
                      <a:r>
                        <a:rPr lang="en-GB" sz="900" u="none" strike="noStrike">
                          <a:effectLst/>
                        </a:rPr>
                        <a:t>THE NEVILLE FAMILY CENTRE, 25 OLD MARKET ST,BLACKLEY, MANCHESTER, M9 8DX</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4/7/717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5</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711221253"/>
                  </a:ext>
                </a:extLst>
              </a:tr>
              <a:tr h="279142">
                <a:tc>
                  <a:txBody>
                    <a:bodyPr/>
                    <a:lstStyle/>
                    <a:p>
                      <a:pPr algn="l" fontAlgn="t"/>
                      <a:r>
                        <a:rPr lang="en-GB" sz="900" u="none" strike="noStrike">
                          <a:effectLst/>
                        </a:rPr>
                        <a:t>CHARLESTOWN MD</a:t>
                      </a:r>
                      <a:br>
                        <a:rPr lang="en-GB" sz="900" u="none" strike="noStrike">
                          <a:effectLst/>
                        </a:rPr>
                      </a:br>
                      <a:r>
                        <a:rPr lang="en-GB" sz="900" u="none" strike="noStrike">
                          <a:effectLst/>
                        </a:rPr>
                        <a:t>CHARLESTOWN MD, CHARLESTOWN RD, BLACKLEY, MANCHESTER, M9 7ED</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0</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708696821"/>
                  </a:ext>
                </a:extLst>
              </a:tr>
              <a:tr h="279142">
                <a:tc>
                  <a:txBody>
                    <a:bodyPr/>
                    <a:lstStyle/>
                    <a:p>
                      <a:pPr algn="l" fontAlgn="t"/>
                      <a:r>
                        <a:rPr lang="en-GB" sz="900" u="none" strike="noStrike">
                          <a:effectLst/>
                        </a:rPr>
                        <a:t>ST GEORGE'S MEDICAL CENTRE</a:t>
                      </a:r>
                      <a:br>
                        <a:rPr lang="en-GB" sz="900" u="none" strike="noStrike">
                          <a:effectLst/>
                        </a:rPr>
                      </a:br>
                      <a:r>
                        <a:rPr lang="en-GB" sz="900" u="none" strike="noStrike">
                          <a:effectLst/>
                        </a:rPr>
                        <a:t>ST.GEORGES DRIVE MED CTR, ST.GEORGES DRIVE, MOSTON, MANCHESTER, M40 5HP</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11/07/2017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1</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1757863262"/>
                  </a:ext>
                </a:extLst>
              </a:tr>
              <a:tr h="279142">
                <a:tc>
                  <a:txBody>
                    <a:bodyPr/>
                    <a:lstStyle/>
                    <a:p>
                      <a:pPr algn="l" fontAlgn="t"/>
                      <a:r>
                        <a:rPr lang="en-GB" sz="900" u="none" strike="noStrike">
                          <a:effectLst/>
                        </a:rPr>
                        <a:t>WHITLEY ROAD MEDICAL CENTRE</a:t>
                      </a:r>
                      <a:br>
                        <a:rPr lang="en-GB" sz="900" u="none" strike="noStrike">
                          <a:effectLst/>
                        </a:rPr>
                      </a:br>
                      <a:r>
                        <a:rPr lang="en-GB" sz="900" u="none" strike="noStrike">
                          <a:effectLst/>
                        </a:rPr>
                        <a:t>WHITLEY ROAD MEDICAL CTR, 1 WHITLEY ROAD, COLLYHURST, MANCHESTER, M40 7QH</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18/07/2017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1688747049"/>
                  </a:ext>
                </a:extLst>
              </a:tr>
              <a:tr h="279142">
                <a:tc>
                  <a:txBody>
                    <a:bodyPr/>
                    <a:lstStyle/>
                    <a:p>
                      <a:pPr algn="l" fontAlgn="t"/>
                      <a:r>
                        <a:rPr lang="en-GB" sz="900" u="none" strike="noStrike">
                          <a:effectLst/>
                        </a:rPr>
                        <a:t>SIMPSON MEDICAL PRACTICE</a:t>
                      </a:r>
                      <a:br>
                        <a:rPr lang="en-GB" sz="900" u="none" strike="noStrike">
                          <a:effectLst/>
                        </a:rPr>
                      </a:br>
                      <a:r>
                        <a:rPr lang="en-GB" sz="900" u="none" strike="noStrike">
                          <a:effectLst/>
                        </a:rPr>
                        <a:t>SIMPSON MEDICAL PRACTICE, 361 MOSTON LANE, MOSTON, MANCHESTER, M40 9NB</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0</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759698454"/>
                  </a:ext>
                </a:extLst>
              </a:tr>
              <a:tr h="279142">
                <a:tc>
                  <a:txBody>
                    <a:bodyPr/>
                    <a:lstStyle/>
                    <a:p>
                      <a:pPr algn="l" fontAlgn="t"/>
                      <a:r>
                        <a:rPr lang="en-GB" sz="900" u="none" strike="noStrike">
                          <a:effectLst/>
                        </a:rPr>
                        <a:t>MP VICTORIA MILL</a:t>
                      </a:r>
                      <a:br>
                        <a:rPr lang="en-GB" sz="900" u="none" strike="noStrike">
                          <a:effectLst/>
                        </a:rPr>
                      </a:br>
                      <a:r>
                        <a:rPr lang="en-GB" sz="900" u="none" strike="noStrike">
                          <a:effectLst/>
                        </a:rPr>
                        <a:t>VICTORIA MILL HEALTH CTR, 10 LOWER VICKERS STREET, MANCHESTER, LANCASHIRE, M40 7LH</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18/07/2017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1082363664"/>
                  </a:ext>
                </a:extLst>
              </a:tr>
              <a:tr h="279142">
                <a:tc>
                  <a:txBody>
                    <a:bodyPr/>
                    <a:lstStyle/>
                    <a:p>
                      <a:pPr algn="l" fontAlgn="t"/>
                      <a:r>
                        <a:rPr lang="en-GB" sz="900" u="none" strike="noStrike">
                          <a:effectLst/>
                        </a:rPr>
                        <a:t>FLORENCE HOUSE MEDICAL PRACTICE</a:t>
                      </a:r>
                      <a:br>
                        <a:rPr lang="en-GB" sz="900" u="none" strike="noStrike">
                          <a:effectLst/>
                        </a:rPr>
                      </a:br>
                      <a:r>
                        <a:rPr lang="en-GB" sz="900" u="none" strike="noStrike">
                          <a:effectLst/>
                        </a:rPr>
                        <a:t>HGR OPENSHAW PCC, 1344 ASHTON OLD ROAD, MANCHESTER, M11 1JG</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25/07/2017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6</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920697423"/>
                  </a:ext>
                </a:extLst>
              </a:tr>
              <a:tr h="279142">
                <a:tc>
                  <a:txBody>
                    <a:bodyPr/>
                    <a:lstStyle/>
                    <a:p>
                      <a:pPr algn="l" fontAlgn="t"/>
                      <a:r>
                        <a:rPr lang="en-GB" sz="900" u="none" strike="noStrike">
                          <a:effectLst/>
                        </a:rPr>
                        <a:t>LIME SQUARE MEDICAL CENTRE</a:t>
                      </a:r>
                      <a:br>
                        <a:rPr lang="en-GB" sz="900" u="none" strike="noStrike">
                          <a:effectLst/>
                        </a:rPr>
                      </a:br>
                      <a:r>
                        <a:rPr lang="en-GB" sz="900" u="none" strike="noStrike">
                          <a:effectLst/>
                        </a:rPr>
                        <a:t>LIME SQUARE, ASHTON OLD ROAD, OPENSHAW, MANCHESTER, M11 1DA</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0</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864702874"/>
                  </a:ext>
                </a:extLst>
              </a:tr>
              <a:tr h="279142">
                <a:tc>
                  <a:txBody>
                    <a:bodyPr/>
                    <a:lstStyle/>
                    <a:p>
                      <a:pPr algn="l" fontAlgn="t"/>
                      <a:r>
                        <a:rPr lang="en-GB" sz="900" u="none" strike="noStrike">
                          <a:effectLst/>
                        </a:rPr>
                        <a:t>THE SINGH MEDICAL PRACTICE</a:t>
                      </a:r>
                      <a:br>
                        <a:rPr lang="en-GB" sz="900" u="none" strike="noStrike">
                          <a:effectLst/>
                        </a:rPr>
                      </a:br>
                      <a:r>
                        <a:rPr lang="en-GB" sz="900" u="none" strike="noStrike">
                          <a:effectLst/>
                        </a:rPr>
                        <a:t>THE SINGH MEDICAL PRACT, 1 CHURCH LANE,HARPURHEY, MANCHESTER, LANCASHIRE, M9 4BE</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endParaRPr lang="en-GB" sz="900" b="0" i="0" u="none" strike="noStrike" dirty="0">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0</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324486338"/>
                  </a:ext>
                </a:extLst>
              </a:tr>
              <a:tr h="279142">
                <a:tc>
                  <a:txBody>
                    <a:bodyPr/>
                    <a:lstStyle/>
                    <a:p>
                      <a:pPr algn="l" fontAlgn="t"/>
                      <a:r>
                        <a:rPr lang="en-GB" sz="900" u="none" strike="noStrike">
                          <a:effectLst/>
                        </a:rPr>
                        <a:t>DROYLSDEN RD FAMILY PRACTICE</a:t>
                      </a:r>
                      <a:br>
                        <a:rPr lang="en-GB" sz="900" u="none" strike="noStrike">
                          <a:effectLst/>
                        </a:rPr>
                      </a:br>
                      <a:r>
                        <a:rPr lang="en-GB" sz="900" u="none" strike="noStrike">
                          <a:effectLst/>
                        </a:rPr>
                        <a:t>125 DROYLSDEN ROAD, NEWTON HEATH, MANCHESTER, M40 1NT</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01/08/2017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2035616936"/>
                  </a:ext>
                </a:extLst>
              </a:tr>
              <a:tr h="279142">
                <a:tc>
                  <a:txBody>
                    <a:bodyPr/>
                    <a:lstStyle/>
                    <a:p>
                      <a:pPr algn="l" fontAlgn="t"/>
                      <a:r>
                        <a:rPr lang="en-GB" sz="900" u="none" strike="noStrike">
                          <a:effectLst/>
                        </a:rPr>
                        <a:t>HAZELDENE MEDICAL CENTRE</a:t>
                      </a:r>
                      <a:br>
                        <a:rPr lang="en-GB" sz="900" u="none" strike="noStrike">
                          <a:effectLst/>
                        </a:rPr>
                      </a:br>
                      <a:r>
                        <a:rPr lang="en-GB" sz="900" u="none" strike="noStrike">
                          <a:effectLst/>
                        </a:rPr>
                        <a:t>HAZELDENE MEDICAL CENTRE, 97 MOSTON LANE EAST, NEW MOSTON, MANCHESTER, M40 3HD</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01/08/2017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3</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543888451"/>
                  </a:ext>
                </a:extLst>
              </a:tr>
              <a:tr h="279142">
                <a:tc>
                  <a:txBody>
                    <a:bodyPr/>
                    <a:lstStyle/>
                    <a:p>
                      <a:pPr algn="l" fontAlgn="t"/>
                      <a:r>
                        <a:rPr lang="en-GB" sz="900" u="none" strike="noStrike">
                          <a:effectLst/>
                        </a:rPr>
                        <a:t>PARK VIEW MEDICAL CENTRE</a:t>
                      </a:r>
                      <a:br>
                        <a:rPr lang="en-GB" sz="900" u="none" strike="noStrike">
                          <a:effectLst/>
                        </a:rPr>
                      </a:br>
                      <a:r>
                        <a:rPr lang="en-GB" sz="900" u="none" strike="noStrike">
                          <a:effectLst/>
                        </a:rPr>
                        <a:t>PARK VIEW MEDICAL CENTRE, 66 DELAUNAYS ROAD, CRUMPSALL, MANCHESTER, M8 4RF</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29/08/2017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4</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733839922"/>
                  </a:ext>
                </a:extLst>
              </a:tr>
              <a:tr h="279142">
                <a:tc>
                  <a:txBody>
                    <a:bodyPr/>
                    <a:lstStyle/>
                    <a:p>
                      <a:pPr algn="l" fontAlgn="t"/>
                      <a:r>
                        <a:rPr lang="en-GB" sz="900" u="none" strike="noStrike">
                          <a:effectLst/>
                        </a:rPr>
                        <a:t>CITY HEALTH CENTRE</a:t>
                      </a:r>
                      <a:br>
                        <a:rPr lang="en-GB" sz="900" u="none" strike="noStrike">
                          <a:effectLst/>
                        </a:rPr>
                      </a:br>
                      <a:r>
                        <a:rPr lang="en-GB" sz="900" u="none" strike="noStrike">
                          <a:effectLst/>
                        </a:rPr>
                        <a:t>CITY HEALTH CENTRE, 2ND FL, 32 MARKET ST, MANCHESTER, LANCASHIRE, M1 1PL</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 </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0</a:t>
                      </a:r>
                      <a:endParaRPr lang="en-GB" sz="900" b="0" i="0" u="none" strike="noStrike">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3616196805"/>
                  </a:ext>
                </a:extLst>
              </a:tr>
              <a:tr h="279142">
                <a:tc>
                  <a:txBody>
                    <a:bodyPr/>
                    <a:lstStyle/>
                    <a:p>
                      <a:pPr algn="l" fontAlgn="t"/>
                      <a:r>
                        <a:rPr lang="en-GB" sz="900" u="none" strike="noStrike">
                          <a:effectLst/>
                        </a:rPr>
                        <a:t>CONRAN MEDICAL CENTRE</a:t>
                      </a:r>
                      <a:br>
                        <a:rPr lang="en-GB" sz="900" u="none" strike="noStrike">
                          <a:effectLst/>
                        </a:rPr>
                      </a:br>
                      <a:r>
                        <a:rPr lang="en-GB" sz="900" u="none" strike="noStrike">
                          <a:effectLst/>
                        </a:rPr>
                        <a:t>CONRAN MEDICAL CENTRE, 77 CHURCH LANE, HARPURHEY, MANCHESTER, M9 5BH</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a:effectLst/>
                        </a:rPr>
                        <a:t>26/09/2017</a:t>
                      </a:r>
                      <a:endParaRPr lang="en-GB" sz="900" b="0" i="0" u="none" strike="noStrike">
                        <a:solidFill>
                          <a:srgbClr val="000000"/>
                        </a:solidFill>
                        <a:effectLst/>
                        <a:latin typeface="Calibri" panose="020F0502020204030204" pitchFamily="34" charset="0"/>
                      </a:endParaRPr>
                    </a:p>
                  </a:txBody>
                  <a:tcPr marL="8210" marR="8210" marT="8210" marB="0"/>
                </a:tc>
                <a:tc>
                  <a:txBody>
                    <a:bodyPr/>
                    <a:lstStyle/>
                    <a:p>
                      <a:pPr algn="l" fontAlgn="t"/>
                      <a:r>
                        <a:rPr lang="en-GB" sz="900" u="none" strike="noStrike" dirty="0">
                          <a:effectLst/>
                        </a:rPr>
                        <a:t>4</a:t>
                      </a:r>
                      <a:endParaRPr lang="en-GB" sz="900" b="0" i="0" u="none" strike="noStrike" dirty="0">
                        <a:solidFill>
                          <a:srgbClr val="000000"/>
                        </a:solidFill>
                        <a:effectLst/>
                        <a:latin typeface="Calibri" panose="020F0502020204030204" pitchFamily="34" charset="0"/>
                      </a:endParaRPr>
                    </a:p>
                  </a:txBody>
                  <a:tcPr marL="8210" marR="8210" marT="8210" marB="0"/>
                </a:tc>
                <a:extLst>
                  <a:ext uri="{0D108BD9-81ED-4DB2-BD59-A6C34878D82A}">
                    <a16:rowId xmlns:a16="http://schemas.microsoft.com/office/drawing/2014/main" val="4193548599"/>
                  </a:ext>
                </a:extLst>
              </a:tr>
            </a:tbl>
          </a:graphicData>
        </a:graphic>
      </p:graphicFrame>
    </p:spTree>
    <p:extLst>
      <p:ext uri="{BB962C8B-B14F-4D97-AF65-F5344CB8AC3E}">
        <p14:creationId xmlns:p14="http://schemas.microsoft.com/office/powerpoint/2010/main" val="2919903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GP Practices</a:t>
            </a:r>
            <a:endParaRPr lang="en-GB" sz="36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graphicFrame>
        <p:nvGraphicFramePr>
          <p:cNvPr id="11" name="Table 10">
            <a:extLst>
              <a:ext uri="{FF2B5EF4-FFF2-40B4-BE49-F238E27FC236}">
                <a16:creationId xmlns:a16="http://schemas.microsoft.com/office/drawing/2014/main" id="{37BDD4F1-C769-436E-A960-2436F174A7A5}"/>
              </a:ext>
            </a:extLst>
          </p:cNvPr>
          <p:cNvGraphicFramePr>
            <a:graphicFrameLocks noGrp="1"/>
          </p:cNvGraphicFramePr>
          <p:nvPr>
            <p:extLst>
              <p:ext uri="{D42A27DB-BD31-4B8C-83A1-F6EECF244321}">
                <p14:modId xmlns:p14="http://schemas.microsoft.com/office/powerpoint/2010/main" val="1785555686"/>
              </p:ext>
            </p:extLst>
          </p:nvPr>
        </p:nvGraphicFramePr>
        <p:xfrm>
          <a:off x="393297" y="1159478"/>
          <a:ext cx="7030960" cy="5398440"/>
        </p:xfrm>
        <a:graphic>
          <a:graphicData uri="http://schemas.openxmlformats.org/drawingml/2006/table">
            <a:tbl>
              <a:tblPr>
                <a:tableStyleId>{5C22544A-7EE6-4342-B048-85BDC9FD1C3A}</a:tableStyleId>
              </a:tblPr>
              <a:tblGrid>
                <a:gridCol w="4883487">
                  <a:extLst>
                    <a:ext uri="{9D8B030D-6E8A-4147-A177-3AD203B41FA5}">
                      <a16:colId xmlns:a16="http://schemas.microsoft.com/office/drawing/2014/main" val="2853046853"/>
                    </a:ext>
                  </a:extLst>
                </a:gridCol>
                <a:gridCol w="757932">
                  <a:extLst>
                    <a:ext uri="{9D8B030D-6E8A-4147-A177-3AD203B41FA5}">
                      <a16:colId xmlns:a16="http://schemas.microsoft.com/office/drawing/2014/main" val="2099793355"/>
                    </a:ext>
                  </a:extLst>
                </a:gridCol>
                <a:gridCol w="1389541">
                  <a:extLst>
                    <a:ext uri="{9D8B030D-6E8A-4147-A177-3AD203B41FA5}">
                      <a16:colId xmlns:a16="http://schemas.microsoft.com/office/drawing/2014/main" val="1528049196"/>
                    </a:ext>
                  </a:extLst>
                </a:gridCol>
              </a:tblGrid>
              <a:tr h="114208">
                <a:tc>
                  <a:txBody>
                    <a:bodyPr/>
                    <a:lstStyle/>
                    <a:p>
                      <a:pPr algn="l" fontAlgn="t"/>
                      <a:r>
                        <a:rPr lang="en-GB" sz="800" b="1" u="none" strike="noStrike">
                          <a:effectLst/>
                        </a:rPr>
                        <a:t>Practice Address</a:t>
                      </a:r>
                      <a:endParaRPr lang="en-GB" sz="800" b="1"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b="1" u="none" strike="noStrike">
                          <a:effectLst/>
                        </a:rPr>
                        <a:t>Date visited</a:t>
                      </a:r>
                      <a:endParaRPr lang="en-GB" sz="800" b="1"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b="1" u="none" strike="noStrike" dirty="0">
                          <a:effectLst/>
                        </a:rPr>
                        <a:t>Number of staff trained?</a:t>
                      </a:r>
                      <a:endParaRPr lang="en-GB" sz="800" b="1" i="0" u="none" strike="noStrike" dirty="0">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341115305"/>
                  </a:ext>
                </a:extLst>
              </a:tr>
              <a:tr h="194154">
                <a:tc>
                  <a:txBody>
                    <a:bodyPr/>
                    <a:lstStyle/>
                    <a:p>
                      <a:pPr algn="l" fontAlgn="t"/>
                      <a:r>
                        <a:rPr lang="en-GB" sz="800" u="none" strike="noStrike">
                          <a:effectLst/>
                        </a:rPr>
                        <a:t>BEACON MEDICAL CENTRE</a:t>
                      </a:r>
                      <a:br>
                        <a:rPr lang="en-GB" sz="800" u="none" strike="noStrike">
                          <a:effectLst/>
                        </a:rPr>
                      </a:br>
                      <a:r>
                        <a:rPr lang="en-GB" sz="800" u="none" strike="noStrike">
                          <a:effectLst/>
                        </a:rPr>
                        <a:t>BEACON MEDICAL CENTRE, 156 VICTORIA AVE,BLACKLEY, MANCHESTER, M9 0FN</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04/04/2017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dirty="0">
                          <a:effectLst/>
                        </a:rPr>
                        <a:t>4</a:t>
                      </a:r>
                      <a:endParaRPr lang="en-GB" sz="800" b="0" i="0" u="none" strike="noStrike" dirty="0">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2661783284"/>
                  </a:ext>
                </a:extLst>
              </a:tr>
              <a:tr h="194154">
                <a:tc>
                  <a:txBody>
                    <a:bodyPr/>
                    <a:lstStyle/>
                    <a:p>
                      <a:pPr algn="l" fontAlgn="t"/>
                      <a:r>
                        <a:rPr lang="en-GB" sz="800" u="none" strike="noStrike">
                          <a:effectLst/>
                        </a:rPr>
                        <a:t>DAM HEAD MEDICAL CENTRE</a:t>
                      </a:r>
                      <a:br>
                        <a:rPr lang="en-GB" sz="800" u="none" strike="noStrike">
                          <a:effectLst/>
                        </a:rPr>
                      </a:br>
                      <a:r>
                        <a:rPr lang="en-GB" sz="800" u="none" strike="noStrike">
                          <a:effectLst/>
                        </a:rPr>
                        <a:t>DAM HEAD MEDICAL CENTRE, 1020 ROCHDALE RD,BLACKLEY, MANCHESTER, M9 7HD</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04/04/2017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1020883247"/>
                  </a:ext>
                </a:extLst>
              </a:tr>
              <a:tr h="194154">
                <a:tc>
                  <a:txBody>
                    <a:bodyPr/>
                    <a:lstStyle/>
                    <a:p>
                      <a:pPr algn="l" fontAlgn="t"/>
                      <a:r>
                        <a:rPr lang="en-GB" sz="800" u="none" strike="noStrike">
                          <a:effectLst/>
                        </a:rPr>
                        <a:t>JOLLY MEDICAL CENTRE</a:t>
                      </a:r>
                      <a:br>
                        <a:rPr lang="en-GB" sz="800" u="none" strike="noStrike">
                          <a:effectLst/>
                        </a:rPr>
                      </a:br>
                      <a:r>
                        <a:rPr lang="en-GB" sz="800" u="none" strike="noStrike">
                          <a:effectLst/>
                        </a:rPr>
                        <a:t>THE JOLLY MEDICAL CENTRE, 72 CRESCENT RD, CRUMPSALL, MANCHESTER, M8 9NT</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25/04/2017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5</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787928038"/>
                  </a:ext>
                </a:extLst>
              </a:tr>
              <a:tr h="194154">
                <a:tc>
                  <a:txBody>
                    <a:bodyPr/>
                    <a:lstStyle/>
                    <a:p>
                      <a:pPr algn="l" fontAlgn="t"/>
                      <a:r>
                        <a:rPr lang="en-GB" sz="800" u="none" strike="noStrike">
                          <a:effectLst/>
                        </a:rPr>
                        <a:t>CHEETHAM HILL PRIMARY CARE CENTRE</a:t>
                      </a:r>
                      <a:br>
                        <a:rPr lang="en-GB" sz="800" u="none" strike="noStrike">
                          <a:effectLst/>
                        </a:rPr>
                      </a:br>
                      <a:r>
                        <a:rPr lang="en-GB" sz="800" u="none" strike="noStrike">
                          <a:effectLst/>
                        </a:rPr>
                        <a:t>CHEETHAM HILL PCC, 244 CHEETHAM HILL RD, MANCHESTER, M8 8UP</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25/04/2017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4159474799"/>
                  </a:ext>
                </a:extLst>
              </a:tr>
              <a:tr h="194154">
                <a:tc>
                  <a:txBody>
                    <a:bodyPr/>
                    <a:lstStyle/>
                    <a:p>
                      <a:pPr algn="l" fontAlgn="t"/>
                      <a:r>
                        <a:rPr lang="en-GB" sz="800" u="none" strike="noStrike">
                          <a:effectLst/>
                        </a:rPr>
                        <a:t>QUEENS MEDICAL CENTRE</a:t>
                      </a:r>
                      <a:br>
                        <a:rPr lang="en-GB" sz="800" u="none" strike="noStrike">
                          <a:effectLst/>
                        </a:rPr>
                      </a:br>
                      <a:r>
                        <a:rPr lang="en-GB" sz="800" u="none" strike="noStrike">
                          <a:effectLst/>
                        </a:rPr>
                        <a:t>CHEETHAM HILL PCC, 244 CHEETHAM HILL ROAD, CHEETHAM HILL, MANCHESTER, M8 8AU</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25/04/2017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4027271172"/>
                  </a:ext>
                </a:extLst>
              </a:tr>
              <a:tr h="194154">
                <a:tc>
                  <a:txBody>
                    <a:bodyPr/>
                    <a:lstStyle/>
                    <a:p>
                      <a:pPr algn="l" fontAlgn="t"/>
                      <a:r>
                        <a:rPr lang="en-GB" sz="800" u="none" strike="noStrike">
                          <a:effectLst/>
                        </a:rPr>
                        <a:t>BROOKDALE SURGERY</a:t>
                      </a:r>
                      <a:br>
                        <a:rPr lang="en-GB" sz="800" u="none" strike="noStrike">
                          <a:effectLst/>
                        </a:rPr>
                      </a:br>
                      <a:r>
                        <a:rPr lang="en-GB" sz="800" u="none" strike="noStrike">
                          <a:effectLst/>
                        </a:rPr>
                        <a:t>BROOKDALE SURGERY, 202 DROYLSDEN ROAD, NEWTON HEATH,MANCHESTER, M40 1NZ</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02/05/2017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771360350"/>
                  </a:ext>
                </a:extLst>
              </a:tr>
              <a:tr h="222706">
                <a:tc>
                  <a:txBody>
                    <a:bodyPr/>
                    <a:lstStyle/>
                    <a:p>
                      <a:pPr algn="l" fontAlgn="t"/>
                      <a:r>
                        <a:rPr lang="en-GB" sz="800" u="none" strike="noStrike">
                          <a:effectLst/>
                        </a:rPr>
                        <a:t>NEWTON HEATH MEDICAL CENTRE</a:t>
                      </a:r>
                      <a:br>
                        <a:rPr lang="en-GB" sz="800" u="none" strike="noStrike">
                          <a:effectLst/>
                        </a:rPr>
                      </a:br>
                      <a:r>
                        <a:rPr lang="en-GB" sz="800" u="none" strike="noStrike">
                          <a:effectLst/>
                        </a:rPr>
                        <a:t>NEWTON HEATH HEALTH CTRE, 2 OLD CHURCH STREET, NEWTON HEATH, MANCHESTER, M40 2JF</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02/05/2017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6</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3227894406"/>
                  </a:ext>
                </a:extLst>
              </a:tr>
              <a:tr h="194154">
                <a:tc>
                  <a:txBody>
                    <a:bodyPr/>
                    <a:lstStyle/>
                    <a:p>
                      <a:pPr algn="l" fontAlgn="t"/>
                      <a:r>
                        <a:rPr lang="en-GB" sz="800" u="none" strike="noStrike">
                          <a:effectLst/>
                        </a:rPr>
                        <a:t>FERNCLOUGH SURGERY</a:t>
                      </a:r>
                      <a:br>
                        <a:rPr lang="en-GB" sz="800" u="none" strike="noStrike">
                          <a:effectLst/>
                        </a:rPr>
                      </a:br>
                      <a:r>
                        <a:rPr lang="en-GB" sz="800" u="none" strike="noStrike">
                          <a:effectLst/>
                        </a:rPr>
                        <a:t>UNIT 1, TAVISTOCK SQUARE, HARPURHEY, MANCHESTER, LANCASHIRE, M9 5RD</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1953291634"/>
                  </a:ext>
                </a:extLst>
              </a:tr>
              <a:tr h="194154">
                <a:tc>
                  <a:txBody>
                    <a:bodyPr/>
                    <a:lstStyle/>
                    <a:p>
                      <a:pPr algn="l" fontAlgn="t"/>
                      <a:r>
                        <a:rPr lang="en-GB" sz="800" u="none" strike="noStrike">
                          <a:effectLst/>
                        </a:rPr>
                        <a:t>WILLOWBANK SURGERY</a:t>
                      </a:r>
                      <a:br>
                        <a:rPr lang="en-GB" sz="800" u="none" strike="noStrike">
                          <a:effectLst/>
                        </a:rPr>
                      </a:br>
                      <a:r>
                        <a:rPr lang="en-GB" sz="800" u="none" strike="noStrike">
                          <a:effectLst/>
                        </a:rPr>
                        <a:t>1 WILLOWBANK, CHURCH LANE, MANCHESTER, M9 4WH</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3328707622"/>
                  </a:ext>
                </a:extLst>
              </a:tr>
              <a:tr h="194154">
                <a:tc>
                  <a:txBody>
                    <a:bodyPr/>
                    <a:lstStyle/>
                    <a:p>
                      <a:pPr algn="l" fontAlgn="t"/>
                      <a:r>
                        <a:rPr lang="en-GB" sz="800" u="none" strike="noStrike">
                          <a:effectLst/>
                        </a:rPr>
                        <a:t>ARTANE MEDICAL CENTRE</a:t>
                      </a:r>
                      <a:br>
                        <a:rPr lang="en-GB" sz="800" u="none" strike="noStrike">
                          <a:effectLst/>
                        </a:rPr>
                      </a:br>
                      <a:r>
                        <a:rPr lang="en-GB" sz="800" u="none" strike="noStrike">
                          <a:effectLst/>
                        </a:rPr>
                        <a:t>ARTANE MEDICAL CENTRE, 1 MIDDLETON ROAD, HIGHER CRUMPSALL, MANCHESTER, M8 5DT</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16/05/2017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4203714380"/>
                  </a:ext>
                </a:extLst>
              </a:tr>
              <a:tr h="194154">
                <a:tc>
                  <a:txBody>
                    <a:bodyPr/>
                    <a:lstStyle/>
                    <a:p>
                      <a:pPr algn="l" fontAlgn="t"/>
                      <a:r>
                        <a:rPr lang="en-GB" sz="800" u="none" strike="noStrike">
                          <a:effectLst/>
                        </a:rPr>
                        <a:t>WELLFIELD MEDICAL CENTRE</a:t>
                      </a:r>
                      <a:br>
                        <a:rPr lang="en-GB" sz="800" u="none" strike="noStrike">
                          <a:effectLst/>
                        </a:rPr>
                      </a:br>
                      <a:r>
                        <a:rPr lang="en-GB" sz="800" u="none" strike="noStrike">
                          <a:effectLst/>
                        </a:rPr>
                        <a:t>WELLFIELD MEDICAL CENTRE, 53 CRESCENT RD, CRUMPSALL, MANCHESTER, M8 9JT</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16/05/2017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2392792515"/>
                  </a:ext>
                </a:extLst>
              </a:tr>
              <a:tr h="194154">
                <a:tc>
                  <a:txBody>
                    <a:bodyPr/>
                    <a:lstStyle/>
                    <a:p>
                      <a:pPr algn="l" fontAlgn="t"/>
                      <a:r>
                        <a:rPr lang="en-GB" sz="800" u="none" strike="noStrike">
                          <a:effectLst/>
                        </a:rPr>
                        <a:t>CORNERSTONE FAMILY PRACTICE</a:t>
                      </a:r>
                      <a:br>
                        <a:rPr lang="en-GB" sz="800" u="none" strike="noStrike">
                          <a:effectLst/>
                        </a:rPr>
                      </a:br>
                      <a:r>
                        <a:rPr lang="en-GB" sz="800" u="none" strike="noStrike">
                          <a:effectLst/>
                        </a:rPr>
                        <a:t>CORNERSTONE CENTRE, GRAHAM STREET, BESWICK, MANCHESTER, M11 3AA</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23/05/2017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2138103327"/>
                  </a:ext>
                </a:extLst>
              </a:tr>
              <a:tr h="194154">
                <a:tc>
                  <a:txBody>
                    <a:bodyPr/>
                    <a:lstStyle/>
                    <a:p>
                      <a:pPr algn="l" fontAlgn="t"/>
                      <a:r>
                        <a:rPr lang="en-GB" sz="800" u="none" strike="noStrike">
                          <a:effectLst/>
                        </a:rPr>
                        <a:t>FIVE OAKS FAMILY PRACTICE</a:t>
                      </a:r>
                      <a:br>
                        <a:rPr lang="en-GB" sz="800" u="none" strike="noStrike">
                          <a:effectLst/>
                        </a:rPr>
                      </a:br>
                      <a:r>
                        <a:rPr lang="en-GB" sz="800" u="none" strike="noStrike">
                          <a:effectLst/>
                        </a:rPr>
                        <a:t>FIVE OAKS FAMILY PRACTICE, 47 GRAHAM STREET, BESWICK, MANCHESTER, M11 3BB</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23/05/2017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4136526906"/>
                  </a:ext>
                </a:extLst>
              </a:tr>
              <a:tr h="239838">
                <a:tc>
                  <a:txBody>
                    <a:bodyPr/>
                    <a:lstStyle/>
                    <a:p>
                      <a:pPr algn="l" fontAlgn="t"/>
                      <a:r>
                        <a:rPr lang="en-GB" sz="800" u="none" strike="noStrike">
                          <a:effectLst/>
                        </a:rPr>
                        <a:t>NEW COLLEGIATE MEDICAL CENTRE</a:t>
                      </a:r>
                      <a:br>
                        <a:rPr lang="en-GB" sz="800" u="none" strike="noStrike">
                          <a:effectLst/>
                        </a:rPr>
                      </a:br>
                      <a:r>
                        <a:rPr lang="en-GB" sz="800" u="none" strike="noStrike">
                          <a:effectLst/>
                        </a:rPr>
                        <a:t>NEW COLLEGIATE MED.CENTRE, 407 CHEETHAM HILL ROAD, CHEETHAM, MANCHESTER, M8 0DA</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30/05/2017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1</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1039923903"/>
                  </a:ext>
                </a:extLst>
              </a:tr>
              <a:tr h="194154">
                <a:tc>
                  <a:txBody>
                    <a:bodyPr/>
                    <a:lstStyle/>
                    <a:p>
                      <a:pPr algn="l" fontAlgn="t"/>
                      <a:r>
                        <a:rPr lang="en-GB" sz="800" u="none" strike="noStrike">
                          <a:effectLst/>
                        </a:rPr>
                        <a:t>ALEESHAN MEDICAL CENTRE</a:t>
                      </a:r>
                      <a:br>
                        <a:rPr lang="en-GB" sz="800" u="none" strike="noStrike">
                          <a:effectLst/>
                        </a:rPr>
                      </a:br>
                      <a:r>
                        <a:rPr lang="en-GB" sz="800" u="none" strike="noStrike">
                          <a:effectLst/>
                        </a:rPr>
                        <a:t>3 SHIRLEY ROAD, CHEETHAM HILL, MANCHESTER, M8 0WB</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30/05/2017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2266412783"/>
                  </a:ext>
                </a:extLst>
              </a:tr>
              <a:tr h="194154">
                <a:tc>
                  <a:txBody>
                    <a:bodyPr/>
                    <a:lstStyle/>
                    <a:p>
                      <a:pPr algn="l" fontAlgn="t"/>
                      <a:r>
                        <a:rPr lang="en-GB" sz="800" u="none" strike="noStrike">
                          <a:effectLst/>
                        </a:rPr>
                        <a:t>DR MOKASHI</a:t>
                      </a:r>
                      <a:br>
                        <a:rPr lang="en-GB" sz="800" u="none" strike="noStrike">
                          <a:effectLst/>
                        </a:rPr>
                      </a:br>
                      <a:r>
                        <a:rPr lang="en-GB" sz="800" u="none" strike="noStrike">
                          <a:effectLst/>
                        </a:rPr>
                        <a:t>CLAYTON HEALTH CENTRE, 89 NORTH ROAD, CLAYTON, MANCHESTER, LANCASHIRE, M11 4EJ</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 </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97505151"/>
                  </a:ext>
                </a:extLst>
              </a:tr>
              <a:tr h="194154">
                <a:tc>
                  <a:txBody>
                    <a:bodyPr/>
                    <a:lstStyle/>
                    <a:p>
                      <a:pPr algn="l" fontAlgn="t"/>
                      <a:r>
                        <a:rPr lang="en-GB" sz="800" u="none" strike="noStrike">
                          <a:effectLst/>
                        </a:rPr>
                        <a:t>EASTLANDS MEDICAL CENTRE</a:t>
                      </a:r>
                      <a:br>
                        <a:rPr lang="en-GB" sz="800" u="none" strike="noStrike">
                          <a:effectLst/>
                        </a:rPr>
                      </a:br>
                      <a:r>
                        <a:rPr lang="en-GB" sz="800" u="none" strike="noStrike">
                          <a:effectLst/>
                        </a:rPr>
                        <a:t>CLAYTON HEALTH CENTRE, 89 NORTH ROAD, CLAYTON, MANCHESTER, LANCASHIRE, M11 4EJ</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06/06/2017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5</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3489588578"/>
                  </a:ext>
                </a:extLst>
              </a:tr>
              <a:tr h="194154">
                <a:tc>
                  <a:txBody>
                    <a:bodyPr/>
                    <a:lstStyle/>
                    <a:p>
                      <a:pPr algn="l" fontAlgn="t"/>
                      <a:r>
                        <a:rPr lang="en-GB" sz="800" u="none" strike="noStrike">
                          <a:effectLst/>
                        </a:rPr>
                        <a:t>THE MAZHARI &amp; KHAN PRACTICE</a:t>
                      </a:r>
                      <a:br>
                        <a:rPr lang="en-GB" sz="800" u="none" strike="noStrike">
                          <a:effectLst/>
                        </a:rPr>
                      </a:br>
                      <a:r>
                        <a:rPr lang="en-GB" sz="800" u="none" strike="noStrike">
                          <a:effectLst/>
                        </a:rPr>
                        <a:t>CLAYTON HEALTH CENTRE, 89 NORTH ROAD, CLAYTON, MANCHESTER, LANCASHIRE, M11 4EJ</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06/06/2017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2122077402"/>
                  </a:ext>
                </a:extLst>
              </a:tr>
              <a:tr h="194154">
                <a:tc>
                  <a:txBody>
                    <a:bodyPr/>
                    <a:lstStyle/>
                    <a:p>
                      <a:pPr algn="l" fontAlgn="t"/>
                      <a:r>
                        <a:rPr lang="en-GB" sz="800" u="none" strike="noStrike">
                          <a:effectLst/>
                        </a:rPr>
                        <a:t>ANCOATS URBAN VILLAGE MEDICAL PRACTICE</a:t>
                      </a:r>
                      <a:br>
                        <a:rPr lang="en-GB" sz="800" u="none" strike="noStrike">
                          <a:effectLst/>
                        </a:rPr>
                      </a:br>
                      <a:r>
                        <a:rPr lang="en-GB" sz="800" u="none" strike="noStrike">
                          <a:effectLst/>
                        </a:rPr>
                        <a:t>ANCOATS PRIMARY CARE CTRE, OLD MILL STREET,ANCOATS, MANCHESTER, M4 6EE</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13/06/2017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3</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3894543578"/>
                  </a:ext>
                </a:extLst>
              </a:tr>
              <a:tr h="194154">
                <a:tc>
                  <a:txBody>
                    <a:bodyPr/>
                    <a:lstStyle/>
                    <a:p>
                      <a:pPr algn="l" fontAlgn="t"/>
                      <a:r>
                        <a:rPr lang="en-GB" sz="800" u="none" strike="noStrike">
                          <a:effectLst/>
                        </a:rPr>
                        <a:t>NEW ISLINGTON MEDICAL CENTRE</a:t>
                      </a:r>
                      <a:br>
                        <a:rPr lang="en-GB" sz="800" u="none" strike="noStrike">
                          <a:effectLst/>
                        </a:rPr>
                      </a:br>
                      <a:r>
                        <a:rPr lang="en-GB" sz="800" u="none" strike="noStrike">
                          <a:effectLst/>
                        </a:rPr>
                        <a:t>ANCOATS PRIMARY CARE CTRE, OLD MILL STREET,ANCOATS, MANCHESTER, M4 6EE</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13/06/2017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4</a:t>
                      </a:r>
                      <a:endParaRPr lang="en-GB" sz="800" b="0" i="0" u="none" strike="noStrike">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21074435"/>
                  </a:ext>
                </a:extLst>
              </a:tr>
              <a:tr h="279810">
                <a:tc>
                  <a:txBody>
                    <a:bodyPr/>
                    <a:lstStyle/>
                    <a:p>
                      <a:pPr algn="l" fontAlgn="t"/>
                      <a:r>
                        <a:rPr lang="en-GB" sz="800" u="none" strike="noStrike">
                          <a:effectLst/>
                        </a:rPr>
                        <a:t>VALENTINE MEDICAL CENTRE</a:t>
                      </a:r>
                      <a:br>
                        <a:rPr lang="en-GB" sz="800" u="none" strike="noStrike">
                          <a:effectLst/>
                        </a:rPr>
                      </a:br>
                      <a:r>
                        <a:rPr lang="en-GB" sz="800" u="none" strike="noStrike">
                          <a:effectLst/>
                        </a:rPr>
                        <a:t>VALENTINE MEDICAL CENTRE, 2 SMETHURST ST, BLACKLEY, MANCHESTER, GREATER MANCHESTER, M9 8PP</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a:effectLst/>
                        </a:rPr>
                        <a:t>20/06/2017</a:t>
                      </a:r>
                      <a:endParaRPr lang="en-GB" sz="800" b="0" i="0" u="none" strike="noStrike">
                        <a:solidFill>
                          <a:srgbClr val="000000"/>
                        </a:solidFill>
                        <a:effectLst/>
                        <a:latin typeface="Calibri" panose="020F0502020204030204" pitchFamily="34" charset="0"/>
                      </a:endParaRPr>
                    </a:p>
                  </a:txBody>
                  <a:tcPr marL="5710" marR="5710" marT="5710" marB="0"/>
                </a:tc>
                <a:tc>
                  <a:txBody>
                    <a:bodyPr/>
                    <a:lstStyle/>
                    <a:p>
                      <a:pPr algn="l" fontAlgn="t"/>
                      <a:r>
                        <a:rPr lang="en-GB" sz="800" u="none" strike="noStrike" dirty="0">
                          <a:effectLst/>
                        </a:rPr>
                        <a:t>4</a:t>
                      </a:r>
                      <a:endParaRPr lang="en-GB" sz="800" b="0" i="0" u="none" strike="noStrike" dirty="0">
                        <a:solidFill>
                          <a:srgbClr val="000000"/>
                        </a:solidFill>
                        <a:effectLst/>
                        <a:latin typeface="Calibri" panose="020F0502020204030204" pitchFamily="34" charset="0"/>
                      </a:endParaRPr>
                    </a:p>
                  </a:txBody>
                  <a:tcPr marL="5710" marR="5710" marT="5710" marB="0"/>
                </a:tc>
                <a:extLst>
                  <a:ext uri="{0D108BD9-81ED-4DB2-BD59-A6C34878D82A}">
                    <a16:rowId xmlns:a16="http://schemas.microsoft.com/office/drawing/2014/main" val="3423227414"/>
                  </a:ext>
                </a:extLst>
              </a:tr>
            </a:tbl>
          </a:graphicData>
        </a:graphic>
      </p:graphicFrame>
    </p:spTree>
    <p:extLst>
      <p:ext uri="{BB962C8B-B14F-4D97-AF65-F5344CB8AC3E}">
        <p14:creationId xmlns:p14="http://schemas.microsoft.com/office/powerpoint/2010/main" val="2933784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Process</a:t>
            </a:r>
            <a:endParaRPr lang="en-GB" sz="3600" b="1" dirty="0">
              <a:solidFill>
                <a:srgbClr val="016873"/>
              </a:solidFill>
            </a:endParaRPr>
          </a:p>
        </p:txBody>
      </p:sp>
      <p:sp>
        <p:nvSpPr>
          <p:cNvPr id="7" name="TextBox 6"/>
          <p:cNvSpPr txBox="1"/>
          <p:nvPr/>
        </p:nvSpPr>
        <p:spPr>
          <a:xfrm>
            <a:off x="393297" y="1538594"/>
            <a:ext cx="8379743" cy="4401205"/>
          </a:xfrm>
          <a:prstGeom prst="rect">
            <a:avLst/>
          </a:prstGeom>
          <a:noFill/>
        </p:spPr>
        <p:txBody>
          <a:bodyPr wrap="square" rtlCol="0">
            <a:spAutoFit/>
          </a:bodyPr>
          <a:lstStyle/>
          <a:p>
            <a:endParaRPr lang="en-GB" sz="2000" dirty="0">
              <a:solidFill>
                <a:schemeClr val="tx1">
                  <a:lumMod val="65000"/>
                  <a:lumOff val="35000"/>
                </a:schemeClr>
              </a:solidFill>
            </a:endParaRPr>
          </a:p>
          <a:p>
            <a:pPr marL="342900" indent="-342900" algn="just">
              <a:buFont typeface="Arial" panose="020B0604020202020204" pitchFamily="34" charset="0"/>
              <a:buChar char="•"/>
            </a:pPr>
            <a:r>
              <a:rPr lang="en-GB" sz="2000" dirty="0">
                <a:solidFill>
                  <a:schemeClr val="tx1">
                    <a:lumMod val="65000"/>
                    <a:lumOff val="35000"/>
                  </a:schemeClr>
                </a:solidFill>
              </a:rPr>
              <a:t>All 36 GP practices in North Manchester are included in the pilot, along with the 52 neighbouring pharmacies.</a:t>
            </a:r>
          </a:p>
          <a:p>
            <a:pPr marL="342900" indent="-342900" algn="just">
              <a:buFont typeface="Arial" panose="020B0604020202020204" pitchFamily="34" charset="0"/>
              <a:buChar char="•"/>
            </a:pPr>
            <a:r>
              <a:rPr lang="en-GB" sz="2000" dirty="0">
                <a:solidFill>
                  <a:schemeClr val="tx1">
                    <a:lumMod val="65000"/>
                    <a:lumOff val="35000"/>
                  </a:schemeClr>
                </a:solidFill>
              </a:rPr>
              <a:t>Each GP practice nominates an </a:t>
            </a:r>
            <a:r>
              <a:rPr lang="en-GB" sz="2000" dirty="0" err="1">
                <a:solidFill>
                  <a:schemeClr val="tx1">
                    <a:lumMod val="65000"/>
                    <a:lumOff val="35000"/>
                  </a:schemeClr>
                </a:solidFill>
              </a:rPr>
              <a:t>eRD</a:t>
            </a:r>
            <a:r>
              <a:rPr lang="en-GB" sz="2000" dirty="0">
                <a:solidFill>
                  <a:schemeClr val="tx1">
                    <a:lumMod val="65000"/>
                    <a:lumOff val="35000"/>
                  </a:schemeClr>
                </a:solidFill>
              </a:rPr>
              <a:t> Champion, ideally their current EPS lead. </a:t>
            </a:r>
          </a:p>
          <a:p>
            <a:pPr marL="342900" indent="-342900" algn="just">
              <a:buFont typeface="Arial" panose="020B0604020202020204" pitchFamily="34" charset="0"/>
              <a:buChar char="•"/>
            </a:pPr>
            <a:r>
              <a:rPr lang="en-GB" sz="2000" dirty="0" err="1">
                <a:solidFill>
                  <a:schemeClr val="tx1">
                    <a:lumMod val="65000"/>
                    <a:lumOff val="35000"/>
                  </a:schemeClr>
                </a:solidFill>
              </a:rPr>
              <a:t>eRD</a:t>
            </a:r>
            <a:r>
              <a:rPr lang="en-GB" sz="2000" dirty="0">
                <a:solidFill>
                  <a:schemeClr val="tx1">
                    <a:lumMod val="65000"/>
                    <a:lumOff val="35000"/>
                  </a:schemeClr>
                </a:solidFill>
              </a:rPr>
              <a:t> Champions and pharmacies attend training sessions to learn more about repeat dispensing using EPS and to ensure integration between GP practices and neighbouring pharmacies. </a:t>
            </a:r>
          </a:p>
          <a:p>
            <a:pPr marL="342900" indent="-342900" algn="just">
              <a:buFont typeface="Arial" panose="020B0604020202020204" pitchFamily="34" charset="0"/>
              <a:buChar char="•"/>
            </a:pPr>
            <a:r>
              <a:rPr lang="en-GB" sz="2000" dirty="0">
                <a:solidFill>
                  <a:schemeClr val="tx1">
                    <a:lumMod val="65000"/>
                    <a:lumOff val="35000"/>
                  </a:schemeClr>
                </a:solidFill>
              </a:rPr>
              <a:t>Each pharmacy nominates their 10 most suitable patients, in line with the standard operating procedure and training documents provided by the Project Lead and the training session they have attended.  </a:t>
            </a:r>
          </a:p>
          <a:p>
            <a:pPr marL="342900" indent="-342900" algn="just">
              <a:buFont typeface="Arial" panose="020B0604020202020204" pitchFamily="34" charset="0"/>
              <a:buChar char="•"/>
            </a:pPr>
            <a:r>
              <a:rPr lang="en-GB" sz="2000" dirty="0">
                <a:solidFill>
                  <a:schemeClr val="tx1">
                    <a:lumMod val="65000"/>
                    <a:lumOff val="35000"/>
                  </a:schemeClr>
                </a:solidFill>
              </a:rPr>
              <a:t>The GMLPC Project Lead visits each GP practice and spends 3-4 hours implementing eRD for suitably identified patients.  This includes setting up the computer system and training practice staff. </a:t>
            </a: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6127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07886"/>
          </a:xfrm>
          <a:prstGeom prst="rect">
            <a:avLst/>
          </a:prstGeom>
          <a:noFill/>
        </p:spPr>
        <p:txBody>
          <a:bodyPr wrap="square" rtlCol="0">
            <a:spAutoFit/>
          </a:bodyPr>
          <a:lstStyle/>
          <a:p>
            <a:r>
              <a:rPr lang="en-GB" sz="4000" b="1" dirty="0">
                <a:solidFill>
                  <a:srgbClr val="016873"/>
                </a:solidFill>
              </a:rPr>
              <a:t>KPIs following implementation</a:t>
            </a:r>
            <a:endParaRPr lang="en-GB" sz="3200" b="1" dirty="0">
              <a:solidFill>
                <a:srgbClr val="016873"/>
              </a:solidFill>
            </a:endParaRPr>
          </a:p>
        </p:txBody>
      </p:sp>
      <p:sp>
        <p:nvSpPr>
          <p:cNvPr id="7" name="TextBox 6"/>
          <p:cNvSpPr txBox="1"/>
          <p:nvPr/>
        </p:nvSpPr>
        <p:spPr>
          <a:xfrm>
            <a:off x="393297" y="1538594"/>
            <a:ext cx="8379743" cy="4093428"/>
          </a:xfrm>
          <a:prstGeom prst="rect">
            <a:avLst/>
          </a:prstGeom>
          <a:noFill/>
        </p:spPr>
        <p:txBody>
          <a:bodyPr wrap="square" rtlCol="0">
            <a:spAutoFit/>
          </a:bodyPr>
          <a:lstStyle/>
          <a:p>
            <a:pPr marL="457200" indent="-457200">
              <a:buFont typeface="+mj-lt"/>
              <a:buAutoNum type="arabicPeriod"/>
            </a:pPr>
            <a:r>
              <a:rPr lang="en-GB" sz="2400" dirty="0">
                <a:solidFill>
                  <a:schemeClr val="tx1">
                    <a:lumMod val="65000"/>
                    <a:lumOff val="35000"/>
                  </a:schemeClr>
                </a:solidFill>
              </a:rPr>
              <a:t>100% of community pharmacies actively identifying suitable patients</a:t>
            </a:r>
          </a:p>
          <a:p>
            <a:pPr marL="457200" indent="-457200">
              <a:buFont typeface="+mj-lt"/>
              <a:buAutoNum type="arabicPeriod"/>
            </a:pPr>
            <a:r>
              <a:rPr lang="en-GB" sz="2400" dirty="0">
                <a:solidFill>
                  <a:schemeClr val="tx1">
                    <a:lumMod val="65000"/>
                    <a:lumOff val="35000"/>
                  </a:schemeClr>
                </a:solidFill>
              </a:rPr>
              <a:t>75% of community pharmacies identify 10 suitable patients</a:t>
            </a:r>
          </a:p>
          <a:p>
            <a:pPr marL="457200" indent="-457200">
              <a:buFont typeface="+mj-lt"/>
              <a:buAutoNum type="arabicPeriod"/>
            </a:pPr>
            <a:r>
              <a:rPr lang="en-GB" sz="2400" dirty="0">
                <a:solidFill>
                  <a:schemeClr val="tx1">
                    <a:lumMod val="65000"/>
                    <a:lumOff val="35000"/>
                  </a:schemeClr>
                </a:solidFill>
              </a:rPr>
              <a:t>5% of North Manchester patients on </a:t>
            </a:r>
            <a:r>
              <a:rPr lang="en-GB" sz="2400" dirty="0" err="1">
                <a:solidFill>
                  <a:schemeClr val="tx1">
                    <a:lumMod val="65000"/>
                    <a:lumOff val="35000"/>
                  </a:schemeClr>
                </a:solidFill>
              </a:rPr>
              <a:t>eRD</a:t>
            </a:r>
            <a:endParaRPr lang="en-GB" sz="2400" dirty="0">
              <a:solidFill>
                <a:schemeClr val="tx1">
                  <a:lumMod val="65000"/>
                  <a:lumOff val="35000"/>
                </a:schemeClr>
              </a:solidFill>
            </a:endParaRPr>
          </a:p>
          <a:p>
            <a:pPr marL="457200" indent="-457200">
              <a:buFont typeface="+mj-lt"/>
              <a:buAutoNum type="arabicPeriod"/>
            </a:pPr>
            <a:r>
              <a:rPr lang="en-GB" sz="2400" dirty="0">
                <a:solidFill>
                  <a:schemeClr val="tx1">
                    <a:lumMod val="65000"/>
                    <a:lumOff val="35000"/>
                  </a:schemeClr>
                </a:solidFill>
              </a:rPr>
              <a:t>75% of GP practices demonstrate reduction in repeat prescription workload</a:t>
            </a:r>
          </a:p>
          <a:p>
            <a:pPr marL="457200" indent="-457200">
              <a:buFont typeface="+mj-lt"/>
              <a:buAutoNum type="arabicPeriod"/>
            </a:pPr>
            <a:r>
              <a:rPr lang="en-GB" sz="2400" dirty="0">
                <a:solidFill>
                  <a:schemeClr val="tx1">
                    <a:lumMod val="65000"/>
                    <a:lumOff val="35000"/>
                  </a:schemeClr>
                </a:solidFill>
              </a:rPr>
              <a:t>75% patients feel they can manage their prescriptions better on </a:t>
            </a:r>
            <a:r>
              <a:rPr lang="en-GB" sz="2400" dirty="0" err="1">
                <a:solidFill>
                  <a:schemeClr val="tx1">
                    <a:lumMod val="65000"/>
                    <a:lumOff val="35000"/>
                  </a:schemeClr>
                </a:solidFill>
              </a:rPr>
              <a:t>eRD</a:t>
            </a:r>
            <a:r>
              <a:rPr lang="en-GB" sz="2400" dirty="0">
                <a:solidFill>
                  <a:schemeClr val="tx1">
                    <a:lumMod val="65000"/>
                    <a:lumOff val="35000"/>
                  </a:schemeClr>
                </a:solidFill>
              </a:rPr>
              <a:t> </a:t>
            </a:r>
          </a:p>
          <a:p>
            <a:pPr marL="457200" indent="-457200">
              <a:buFont typeface="+mj-lt"/>
              <a:buAutoNum type="arabicPeriod"/>
            </a:pPr>
            <a:r>
              <a:rPr lang="en-GB" sz="2400" dirty="0">
                <a:solidFill>
                  <a:schemeClr val="tx1">
                    <a:lumMod val="65000"/>
                    <a:lumOff val="35000"/>
                  </a:schemeClr>
                </a:solidFill>
              </a:rPr>
              <a:t>75% patients feel community pharmacy is best place to manage repeat medication.</a:t>
            </a:r>
          </a:p>
          <a:p>
            <a:endParaRPr lang="en-GB" sz="2000" dirty="0">
              <a:solidFill>
                <a:schemeClr val="tx1">
                  <a:lumMod val="65000"/>
                  <a:lumOff val="35000"/>
                </a:schemeClr>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305950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Status</a:t>
            </a:r>
            <a:endParaRPr lang="en-GB" sz="36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3" name="Rectangle 2">
            <a:extLst>
              <a:ext uri="{FF2B5EF4-FFF2-40B4-BE49-F238E27FC236}">
                <a16:creationId xmlns:a16="http://schemas.microsoft.com/office/drawing/2014/main" id="{E45C3661-98E3-434E-B463-8A9F70758000}"/>
              </a:ext>
            </a:extLst>
          </p:cNvPr>
          <p:cNvSpPr/>
          <p:nvPr/>
        </p:nvSpPr>
        <p:spPr>
          <a:xfrm>
            <a:off x="821153" y="1688261"/>
            <a:ext cx="3293647" cy="1945276"/>
          </a:xfrm>
          <a:prstGeom prst="rect">
            <a:avLst/>
          </a:prstGeom>
          <a:solidFill>
            <a:srgbClr val="B1E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431A66F-0DC1-4A4E-AC2D-813E480F4B49}"/>
              </a:ext>
            </a:extLst>
          </p:cNvPr>
          <p:cNvSpPr/>
          <p:nvPr/>
        </p:nvSpPr>
        <p:spPr>
          <a:xfrm>
            <a:off x="779414" y="3935379"/>
            <a:ext cx="3335386" cy="1772748"/>
          </a:xfrm>
          <a:prstGeom prst="rect">
            <a:avLst/>
          </a:prstGeom>
          <a:solidFill>
            <a:srgbClr val="00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3341CCD-E3CE-4E72-8F1D-95E249834751}"/>
              </a:ext>
            </a:extLst>
          </p:cNvPr>
          <p:cNvSpPr/>
          <p:nvPr/>
        </p:nvSpPr>
        <p:spPr>
          <a:xfrm>
            <a:off x="4736691" y="3935379"/>
            <a:ext cx="3293647" cy="1776562"/>
          </a:xfrm>
          <a:prstGeom prst="rect">
            <a:avLst/>
          </a:prstGeom>
          <a:solidFill>
            <a:srgbClr val="B1E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20F030F4-7E0A-48B0-8A01-D1AE2CE14129}"/>
              </a:ext>
            </a:extLst>
          </p:cNvPr>
          <p:cNvSpPr txBox="1"/>
          <p:nvPr/>
        </p:nvSpPr>
        <p:spPr>
          <a:xfrm>
            <a:off x="982076" y="1999179"/>
            <a:ext cx="2971800" cy="1323439"/>
          </a:xfrm>
          <a:prstGeom prst="rect">
            <a:avLst/>
          </a:prstGeom>
          <a:noFill/>
        </p:spPr>
        <p:txBody>
          <a:bodyPr wrap="square" rtlCol="0">
            <a:spAutoFit/>
          </a:bodyPr>
          <a:lstStyle/>
          <a:p>
            <a:pPr algn="ctr"/>
            <a:r>
              <a:rPr lang="en-GB" sz="4400" b="1" dirty="0"/>
              <a:t>27</a:t>
            </a:r>
          </a:p>
          <a:p>
            <a:pPr algn="just"/>
            <a:r>
              <a:rPr lang="en-GB" dirty="0"/>
              <a:t>GP practices visited and live by September 2017.</a:t>
            </a:r>
          </a:p>
        </p:txBody>
      </p:sp>
      <p:sp>
        <p:nvSpPr>
          <p:cNvPr id="11" name="TextBox 10">
            <a:extLst>
              <a:ext uri="{FF2B5EF4-FFF2-40B4-BE49-F238E27FC236}">
                <a16:creationId xmlns:a16="http://schemas.microsoft.com/office/drawing/2014/main" id="{1E1DFBDA-709B-4695-9163-A202FE50E029}"/>
              </a:ext>
            </a:extLst>
          </p:cNvPr>
          <p:cNvSpPr txBox="1"/>
          <p:nvPr/>
        </p:nvSpPr>
        <p:spPr>
          <a:xfrm>
            <a:off x="982077" y="4283144"/>
            <a:ext cx="2971800" cy="1323439"/>
          </a:xfrm>
          <a:prstGeom prst="rect">
            <a:avLst/>
          </a:prstGeom>
          <a:noFill/>
        </p:spPr>
        <p:txBody>
          <a:bodyPr wrap="square" rtlCol="0">
            <a:spAutoFit/>
          </a:bodyPr>
          <a:lstStyle/>
          <a:p>
            <a:pPr algn="ctr"/>
            <a:r>
              <a:rPr lang="en-GB" sz="4400" b="1" dirty="0"/>
              <a:t>511</a:t>
            </a:r>
          </a:p>
          <a:p>
            <a:pPr algn="just"/>
            <a:r>
              <a:rPr lang="en-GB" dirty="0"/>
              <a:t>Patients implemented on </a:t>
            </a:r>
            <a:r>
              <a:rPr lang="en-GB" dirty="0" err="1"/>
              <a:t>eRD</a:t>
            </a:r>
            <a:r>
              <a:rPr lang="en-GB" dirty="0"/>
              <a:t> by January 2018.</a:t>
            </a:r>
          </a:p>
        </p:txBody>
      </p:sp>
      <p:sp>
        <p:nvSpPr>
          <p:cNvPr id="12" name="TextBox 11">
            <a:extLst>
              <a:ext uri="{FF2B5EF4-FFF2-40B4-BE49-F238E27FC236}">
                <a16:creationId xmlns:a16="http://schemas.microsoft.com/office/drawing/2014/main" id="{20957C12-48AE-42CE-B91C-45E4C06ABD33}"/>
              </a:ext>
            </a:extLst>
          </p:cNvPr>
          <p:cNvSpPr txBox="1"/>
          <p:nvPr/>
        </p:nvSpPr>
        <p:spPr>
          <a:xfrm>
            <a:off x="4981834" y="4283144"/>
            <a:ext cx="2803358" cy="1323439"/>
          </a:xfrm>
          <a:prstGeom prst="rect">
            <a:avLst/>
          </a:prstGeom>
          <a:noFill/>
        </p:spPr>
        <p:txBody>
          <a:bodyPr wrap="square" rtlCol="0">
            <a:spAutoFit/>
          </a:bodyPr>
          <a:lstStyle/>
          <a:p>
            <a:pPr algn="ctr"/>
            <a:r>
              <a:rPr lang="en-GB" sz="4400" b="1" dirty="0"/>
              <a:t>811</a:t>
            </a:r>
          </a:p>
          <a:p>
            <a:pPr algn="just"/>
            <a:r>
              <a:rPr lang="en-GB" dirty="0"/>
              <a:t>Patients nominated for </a:t>
            </a:r>
            <a:r>
              <a:rPr lang="en-GB" dirty="0" err="1"/>
              <a:t>eRD</a:t>
            </a:r>
            <a:r>
              <a:rPr lang="en-GB" dirty="0"/>
              <a:t> by January 2018</a:t>
            </a:r>
          </a:p>
        </p:txBody>
      </p:sp>
      <p:sp>
        <p:nvSpPr>
          <p:cNvPr id="14" name="Rectangle 13">
            <a:extLst>
              <a:ext uri="{FF2B5EF4-FFF2-40B4-BE49-F238E27FC236}">
                <a16:creationId xmlns:a16="http://schemas.microsoft.com/office/drawing/2014/main" id="{DCECA483-AA42-4C80-931A-047FBB56CDA8}"/>
              </a:ext>
            </a:extLst>
          </p:cNvPr>
          <p:cNvSpPr/>
          <p:nvPr/>
        </p:nvSpPr>
        <p:spPr>
          <a:xfrm>
            <a:off x="4736690" y="1725866"/>
            <a:ext cx="3293647" cy="1907671"/>
          </a:xfrm>
          <a:prstGeom prst="rect">
            <a:avLst/>
          </a:prstGeom>
          <a:solidFill>
            <a:srgbClr val="00A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09B1059-E57F-4D79-B349-B18B91163BDF}"/>
              </a:ext>
            </a:extLst>
          </p:cNvPr>
          <p:cNvSpPr txBox="1"/>
          <p:nvPr/>
        </p:nvSpPr>
        <p:spPr>
          <a:xfrm>
            <a:off x="4981834" y="2020963"/>
            <a:ext cx="2803358" cy="1323439"/>
          </a:xfrm>
          <a:prstGeom prst="rect">
            <a:avLst/>
          </a:prstGeom>
          <a:noFill/>
        </p:spPr>
        <p:txBody>
          <a:bodyPr wrap="square" rtlCol="0">
            <a:spAutoFit/>
          </a:bodyPr>
          <a:lstStyle/>
          <a:p>
            <a:pPr algn="ctr"/>
            <a:r>
              <a:rPr lang="en-GB" sz="4400" b="1" dirty="0"/>
              <a:t>38</a:t>
            </a:r>
          </a:p>
          <a:p>
            <a:pPr algn="just"/>
            <a:r>
              <a:rPr lang="en-GB" dirty="0"/>
              <a:t>Pharmacies attended </a:t>
            </a:r>
            <a:r>
              <a:rPr lang="en-GB" dirty="0" err="1"/>
              <a:t>eRD</a:t>
            </a:r>
            <a:r>
              <a:rPr lang="en-GB" dirty="0"/>
              <a:t> training in February 2017.</a:t>
            </a:r>
          </a:p>
        </p:txBody>
      </p:sp>
    </p:spTree>
    <p:extLst>
      <p:ext uri="{BB962C8B-B14F-4D97-AF65-F5344CB8AC3E}">
        <p14:creationId xmlns:p14="http://schemas.microsoft.com/office/powerpoint/2010/main" val="1424772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Pharmacies</a:t>
            </a:r>
            <a:endParaRPr lang="en-GB" sz="36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9" name="TextBox 8">
            <a:extLst>
              <a:ext uri="{FF2B5EF4-FFF2-40B4-BE49-F238E27FC236}">
                <a16:creationId xmlns:a16="http://schemas.microsoft.com/office/drawing/2014/main" id="{320D3856-0700-42CD-8223-514BAD892D8A}"/>
              </a:ext>
            </a:extLst>
          </p:cNvPr>
          <p:cNvSpPr txBox="1"/>
          <p:nvPr/>
        </p:nvSpPr>
        <p:spPr>
          <a:xfrm>
            <a:off x="530878" y="1294284"/>
            <a:ext cx="8379743" cy="2431435"/>
          </a:xfrm>
          <a:prstGeom prst="rect">
            <a:avLst/>
          </a:prstGeom>
          <a:noFill/>
        </p:spPr>
        <p:txBody>
          <a:bodyPr wrap="square" rtlCol="0">
            <a:spAutoFit/>
          </a:bodyPr>
          <a:lstStyle/>
          <a:p>
            <a:endParaRPr lang="en-GB" sz="3200" dirty="0">
              <a:solidFill>
                <a:schemeClr val="tx1">
                  <a:lumMod val="65000"/>
                  <a:lumOff val="35000"/>
                </a:schemeClr>
              </a:solidFill>
            </a:endParaRPr>
          </a:p>
          <a:p>
            <a:pPr marL="342900" indent="-342900">
              <a:buFont typeface="Arial" panose="020B0604020202020204" pitchFamily="34" charset="0"/>
              <a:buChar char="•"/>
            </a:pPr>
            <a:r>
              <a:rPr lang="en-GB" sz="2400" dirty="0">
                <a:solidFill>
                  <a:schemeClr val="tx1">
                    <a:lumMod val="65000"/>
                    <a:lumOff val="35000"/>
                  </a:schemeClr>
                </a:solidFill>
              </a:rPr>
              <a:t>There are 52 pharmacies in the North Manchester pilot area. </a:t>
            </a:r>
          </a:p>
          <a:p>
            <a:pPr marL="342900" indent="-342900">
              <a:buFont typeface="Arial" panose="020B0604020202020204" pitchFamily="34" charset="0"/>
              <a:buChar char="•"/>
            </a:pPr>
            <a:r>
              <a:rPr lang="en-GB" sz="2400" dirty="0">
                <a:solidFill>
                  <a:schemeClr val="tx1">
                    <a:lumMod val="65000"/>
                    <a:lumOff val="35000"/>
                  </a:schemeClr>
                </a:solidFill>
              </a:rPr>
              <a:t> 38 attended the </a:t>
            </a:r>
            <a:r>
              <a:rPr lang="en-GB" sz="2400" dirty="0" err="1">
                <a:solidFill>
                  <a:schemeClr val="tx1">
                    <a:lumMod val="65000"/>
                    <a:lumOff val="35000"/>
                  </a:schemeClr>
                </a:solidFill>
              </a:rPr>
              <a:t>eRD</a:t>
            </a:r>
            <a:r>
              <a:rPr lang="en-GB" sz="2400" dirty="0">
                <a:solidFill>
                  <a:schemeClr val="tx1">
                    <a:lumMod val="65000"/>
                    <a:lumOff val="35000"/>
                  </a:schemeClr>
                </a:solidFill>
              </a:rPr>
              <a:t> pharmacy training in February. </a:t>
            </a:r>
          </a:p>
          <a:p>
            <a:pPr marL="342900" indent="-342900">
              <a:buFont typeface="Arial" panose="020B0604020202020204" pitchFamily="34" charset="0"/>
              <a:buChar char="•"/>
            </a:pPr>
            <a:r>
              <a:rPr lang="en-GB" sz="2400" dirty="0">
                <a:solidFill>
                  <a:schemeClr val="tx1">
                    <a:lumMod val="65000"/>
                    <a:lumOff val="35000"/>
                  </a:schemeClr>
                </a:solidFill>
              </a:rPr>
              <a:t> Furthermore, some pharmacies that did not attend training are engaged and nominating patients. </a:t>
            </a:r>
          </a:p>
          <a:p>
            <a:endParaRPr lang="en-GB" sz="2400" dirty="0">
              <a:solidFill>
                <a:schemeClr val="tx1">
                  <a:lumMod val="65000"/>
                  <a:lumOff val="35000"/>
                </a:schemeClr>
              </a:solidFill>
            </a:endParaRPr>
          </a:p>
        </p:txBody>
      </p:sp>
    </p:spTree>
    <p:extLst>
      <p:ext uri="{BB962C8B-B14F-4D97-AF65-F5344CB8AC3E}">
        <p14:creationId xmlns:p14="http://schemas.microsoft.com/office/powerpoint/2010/main" val="380893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GP Practices</a:t>
            </a:r>
            <a:endParaRPr lang="en-GB" sz="3600" b="1" dirty="0">
              <a:solidFill>
                <a:srgbClr val="016873"/>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
        <p:nvSpPr>
          <p:cNvPr id="4" name="TextBox 3">
            <a:extLst>
              <a:ext uri="{FF2B5EF4-FFF2-40B4-BE49-F238E27FC236}">
                <a16:creationId xmlns:a16="http://schemas.microsoft.com/office/drawing/2014/main" id="{8D793DF3-1A03-431A-80F9-8477A36051B7}"/>
              </a:ext>
            </a:extLst>
          </p:cNvPr>
          <p:cNvSpPr txBox="1"/>
          <p:nvPr/>
        </p:nvSpPr>
        <p:spPr>
          <a:xfrm>
            <a:off x="393298" y="1652435"/>
            <a:ext cx="8357404"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tx1">
                    <a:lumMod val="65000"/>
                    <a:lumOff val="35000"/>
                  </a:schemeClr>
                </a:solidFill>
              </a:rPr>
              <a:t>The project lead has visited 27 of the 36 North Manchester GP practices</a:t>
            </a:r>
          </a:p>
          <a:p>
            <a:pPr marL="342900" indent="-342900">
              <a:buFont typeface="Arial" panose="020B0604020202020204" pitchFamily="34" charset="0"/>
              <a:buChar char="•"/>
            </a:pPr>
            <a:r>
              <a:rPr lang="en-GB" sz="2400" dirty="0">
                <a:solidFill>
                  <a:schemeClr val="tx1">
                    <a:lumMod val="65000"/>
                    <a:lumOff val="35000"/>
                  </a:schemeClr>
                </a:solidFill>
              </a:rPr>
              <a:t>Face to face in-house training was provided to 97 members of staff (Including GP’s, Practice Managers, Nurses) </a:t>
            </a:r>
          </a:p>
          <a:p>
            <a:pPr marL="342900" indent="-342900">
              <a:buFont typeface="Arial" panose="020B0604020202020204" pitchFamily="34" charset="0"/>
              <a:buChar char="•"/>
            </a:pPr>
            <a:r>
              <a:rPr lang="en-GB" sz="2400" dirty="0">
                <a:solidFill>
                  <a:schemeClr val="tx1">
                    <a:lumMod val="65000"/>
                    <a:lumOff val="35000"/>
                  </a:schemeClr>
                </a:solidFill>
              </a:rPr>
              <a:t>This training took 92 hours in total. </a:t>
            </a:r>
          </a:p>
        </p:txBody>
      </p:sp>
    </p:spTree>
    <p:extLst>
      <p:ext uri="{BB962C8B-B14F-4D97-AF65-F5344CB8AC3E}">
        <p14:creationId xmlns:p14="http://schemas.microsoft.com/office/powerpoint/2010/main" val="110017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3297" y="443350"/>
            <a:ext cx="8357405" cy="769441"/>
          </a:xfrm>
          <a:prstGeom prst="rect">
            <a:avLst/>
          </a:prstGeom>
          <a:noFill/>
        </p:spPr>
        <p:txBody>
          <a:bodyPr wrap="square" rtlCol="0">
            <a:spAutoFit/>
          </a:bodyPr>
          <a:lstStyle/>
          <a:p>
            <a:r>
              <a:rPr lang="en-GB" sz="4400" b="1" dirty="0">
                <a:solidFill>
                  <a:srgbClr val="016873"/>
                </a:solidFill>
              </a:rPr>
              <a:t>Patients</a:t>
            </a:r>
            <a:endParaRPr lang="en-GB" sz="3600" b="1" dirty="0">
              <a:solidFill>
                <a:srgbClr val="016873"/>
              </a:solidFill>
            </a:endParaRPr>
          </a:p>
        </p:txBody>
      </p:sp>
      <p:sp>
        <p:nvSpPr>
          <p:cNvPr id="7" name="TextBox 6"/>
          <p:cNvSpPr txBox="1"/>
          <p:nvPr/>
        </p:nvSpPr>
        <p:spPr>
          <a:xfrm>
            <a:off x="393297" y="1538594"/>
            <a:ext cx="8379743" cy="3539430"/>
          </a:xfrm>
          <a:prstGeom prst="rect">
            <a:avLst/>
          </a:prstGeom>
          <a:noFill/>
        </p:spPr>
        <p:txBody>
          <a:bodyPr wrap="square" rtlCol="0">
            <a:spAutoFit/>
          </a:bodyPr>
          <a:lstStyle/>
          <a:p>
            <a:pPr marL="342900" indent="-342900">
              <a:buFont typeface="Arial" panose="020B0604020202020204" pitchFamily="34" charset="0"/>
              <a:buChar char="•"/>
            </a:pPr>
            <a:r>
              <a:rPr lang="en-GB" sz="3200" dirty="0">
                <a:solidFill>
                  <a:schemeClr val="tx1">
                    <a:lumMod val="65000"/>
                    <a:lumOff val="35000"/>
                  </a:schemeClr>
                </a:solidFill>
              </a:rPr>
              <a:t>844 Patients were selected for </a:t>
            </a:r>
            <a:r>
              <a:rPr lang="en-GB" sz="3200" dirty="0" err="1">
                <a:solidFill>
                  <a:schemeClr val="tx1">
                    <a:lumMod val="65000"/>
                    <a:lumOff val="35000"/>
                  </a:schemeClr>
                </a:solidFill>
              </a:rPr>
              <a:t>eRD</a:t>
            </a:r>
            <a:endParaRPr lang="en-GB" sz="3200" dirty="0">
              <a:solidFill>
                <a:schemeClr val="tx1">
                  <a:lumMod val="65000"/>
                  <a:lumOff val="35000"/>
                </a:schemeClr>
              </a:solidFill>
            </a:endParaRPr>
          </a:p>
          <a:p>
            <a:pPr marL="342900" indent="-342900">
              <a:buFont typeface="Arial" panose="020B0604020202020204" pitchFamily="34" charset="0"/>
              <a:buChar char="•"/>
            </a:pPr>
            <a:r>
              <a:rPr lang="en-GB" sz="3200" dirty="0">
                <a:solidFill>
                  <a:schemeClr val="tx1">
                    <a:lumMod val="65000"/>
                    <a:lumOff val="35000"/>
                  </a:schemeClr>
                </a:solidFill>
              </a:rPr>
              <a:t>So far 511 patients have been implemented.</a:t>
            </a:r>
          </a:p>
          <a:p>
            <a:pPr marL="342900" indent="-342900">
              <a:buFont typeface="Arial" panose="020B0604020202020204" pitchFamily="34" charset="0"/>
              <a:buChar char="•"/>
            </a:pPr>
            <a:endParaRPr lang="en-GB" sz="3200" dirty="0">
              <a:solidFill>
                <a:schemeClr val="tx1">
                  <a:lumMod val="65000"/>
                  <a:lumOff val="35000"/>
                </a:schemeClr>
              </a:solidFill>
            </a:endParaRPr>
          </a:p>
          <a:p>
            <a:endParaRPr lang="en-GB" sz="3200" dirty="0">
              <a:solidFill>
                <a:schemeClr val="tx1">
                  <a:lumMod val="65000"/>
                  <a:lumOff val="35000"/>
                </a:schemeClr>
              </a:solidFill>
            </a:endParaRPr>
          </a:p>
          <a:p>
            <a:endParaRPr lang="en-GB" sz="3200" dirty="0">
              <a:solidFill>
                <a:schemeClr val="tx1">
                  <a:lumMod val="65000"/>
                  <a:lumOff val="35000"/>
                </a:schemeClr>
              </a:solidFill>
            </a:endParaRPr>
          </a:p>
          <a:p>
            <a:pPr marL="342900" indent="-342900">
              <a:buFont typeface="Arial" panose="020B0604020202020204" pitchFamily="34" charset="0"/>
              <a:buChar char="•"/>
            </a:pPr>
            <a:endParaRPr lang="en-GB" sz="3200" dirty="0">
              <a:solidFill>
                <a:schemeClr val="tx1">
                  <a:lumMod val="65000"/>
                  <a:lumOff val="35000"/>
                </a:schemeClr>
              </a:solidFill>
            </a:endParaRPr>
          </a:p>
          <a:p>
            <a:pPr marL="342900" indent="-342900">
              <a:buFont typeface="Arial" panose="020B0604020202020204" pitchFamily="34" charset="0"/>
              <a:buChar char="•"/>
            </a:pPr>
            <a:endParaRPr lang="en-GB" sz="3200" dirty="0">
              <a:solidFill>
                <a:schemeClr val="tx1">
                  <a:lumMod val="65000"/>
                  <a:lumOff val="35000"/>
                </a:schemeClr>
              </a:solidFill>
            </a:endParaRPr>
          </a:p>
        </p:txBody>
      </p:sp>
      <p:sp>
        <p:nvSpPr>
          <p:cNvPr id="8" name="TextBox 7"/>
          <p:cNvSpPr txBox="1"/>
          <p:nvPr/>
        </p:nvSpPr>
        <p:spPr>
          <a:xfrm>
            <a:off x="0" y="6557918"/>
            <a:ext cx="9144000" cy="300082"/>
          </a:xfrm>
          <a:prstGeom prst="rect">
            <a:avLst/>
          </a:prstGeom>
          <a:solidFill>
            <a:srgbClr val="880D53"/>
          </a:solidFill>
        </p:spPr>
        <p:txBody>
          <a:bodyPr wrap="square" rtlCol="0">
            <a:spAutoFit/>
          </a:bodyPr>
          <a:lstStyle/>
          <a:p>
            <a:endParaRPr lang="en-GB" sz="135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221" y="361857"/>
            <a:ext cx="1888400" cy="809315"/>
          </a:xfrm>
          <a:prstGeom prst="rect">
            <a:avLst/>
          </a:prstGeom>
        </p:spPr>
      </p:pic>
    </p:spTree>
    <p:extLst>
      <p:ext uri="{BB962C8B-B14F-4D97-AF65-F5344CB8AC3E}">
        <p14:creationId xmlns:p14="http://schemas.microsoft.com/office/powerpoint/2010/main" val="33558499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228CFC7C9DD94CB7124E3E88C7FA74" ma:contentTypeVersion="8" ma:contentTypeDescription="Create a new document." ma:contentTypeScope="" ma:versionID="ab96245153421ba0d6d91794a309e7a0">
  <xsd:schema xmlns:xsd="http://www.w3.org/2001/XMLSchema" xmlns:xs="http://www.w3.org/2001/XMLSchema" xmlns:p="http://schemas.microsoft.com/office/2006/metadata/properties" xmlns:ns2="06032546-5425-45a8-a1aa-2c680f825f1c" xmlns:ns3="c64df5f5-2f62-45a6-a223-7a2fbbd3cba1" targetNamespace="http://schemas.microsoft.com/office/2006/metadata/properties" ma:root="true" ma:fieldsID="91006c1d05df11da976a37447451211e" ns2:_="" ns3:_="">
    <xsd:import namespace="06032546-5425-45a8-a1aa-2c680f825f1c"/>
    <xsd:import namespace="c64df5f5-2f62-45a6-a223-7a2fbbd3cb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32546-5425-45a8-a1aa-2c680f825f1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4df5f5-2f62-45a6-a223-7a2fbbd3cba1"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BB9343-ECAC-4012-B4A1-9D5AB61A204F}">
  <ds:schemaRefs>
    <ds:schemaRef ds:uri="06032546-5425-45a8-a1aa-2c680f825f1c"/>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c64df5f5-2f62-45a6-a223-7a2fbbd3cba1"/>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91E9680C-58B9-47F9-AD47-37F6D6FFA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32546-5425-45a8-a1aa-2c680f825f1c"/>
    <ds:schemaRef ds:uri="c64df5f5-2f62-45a6-a223-7a2fbbd3cb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E029BA-1F0E-476E-AA8C-0424C2A3A9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2456</TotalTime>
  <Words>3196</Words>
  <Application>Microsoft Office PowerPoint</Application>
  <PresentationFormat>On-screen Show (4:3)</PresentationFormat>
  <Paragraphs>682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 Scott</dc:creator>
  <cp:lastModifiedBy>Helen Reed</cp:lastModifiedBy>
  <cp:revision>132</cp:revision>
  <dcterms:created xsi:type="dcterms:W3CDTF">2017-04-12T09:34:02Z</dcterms:created>
  <dcterms:modified xsi:type="dcterms:W3CDTF">2018-08-15T14:23:04Z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0x010100C0228CFC7C9DD94CB7124E3E88C7FA74</vt:lpwstr>
  </property>
</Properties>
</file>