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8" r:id="rId5"/>
  </p:sldMasterIdLst>
  <p:notesMasterIdLst>
    <p:notesMasterId r:id="rId28"/>
  </p:notesMasterIdLst>
  <p:sldIdLst>
    <p:sldId id="1923" r:id="rId6"/>
    <p:sldId id="2147472999" r:id="rId7"/>
    <p:sldId id="2147473003" r:id="rId8"/>
    <p:sldId id="256" r:id="rId9"/>
    <p:sldId id="2147473004" r:id="rId10"/>
    <p:sldId id="2145707296" r:id="rId11"/>
    <p:sldId id="2147474036" r:id="rId12"/>
    <p:sldId id="2147474038" r:id="rId13"/>
    <p:sldId id="2147474037" r:id="rId14"/>
    <p:sldId id="2147474029" r:id="rId15"/>
    <p:sldId id="2147474041" r:id="rId16"/>
    <p:sldId id="2147474030" r:id="rId17"/>
    <p:sldId id="2147474033" r:id="rId18"/>
    <p:sldId id="2147474039" r:id="rId19"/>
    <p:sldId id="2147474040" r:id="rId20"/>
    <p:sldId id="2147474031" r:id="rId21"/>
    <p:sldId id="2147474034" r:id="rId22"/>
    <p:sldId id="2147474043" r:id="rId23"/>
    <p:sldId id="2147474044" r:id="rId24"/>
    <p:sldId id="2147473001" r:id="rId25"/>
    <p:sldId id="2147473002" r:id="rId26"/>
    <p:sldId id="214747404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C7D4"/>
    <a:srgbClr val="FCD9D5"/>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Riley" userId="aa8ceddc-d174-4eee-9ce0-69922807bfc8" providerId="ADAL" clId="{FDCC2697-5C71-4FFD-837A-8F6724D0F421}"/>
    <pc:docChg chg="modSld sldOrd">
      <pc:chgData name="Stephen Riley" userId="aa8ceddc-d174-4eee-9ce0-69922807bfc8" providerId="ADAL" clId="{FDCC2697-5C71-4FFD-837A-8F6724D0F421}" dt="2024-02-26T17:54:12.397" v="13" actId="20577"/>
      <pc:docMkLst>
        <pc:docMk/>
      </pc:docMkLst>
      <pc:sldChg chg="modSp mod">
        <pc:chgData name="Stephen Riley" userId="aa8ceddc-d174-4eee-9ce0-69922807bfc8" providerId="ADAL" clId="{FDCC2697-5C71-4FFD-837A-8F6724D0F421}" dt="2024-02-26T17:54:12.397" v="13" actId="20577"/>
        <pc:sldMkLst>
          <pc:docMk/>
          <pc:sldMk cId="2941665702" sldId="2147474034"/>
        </pc:sldMkLst>
        <pc:spChg chg="mod">
          <ac:chgData name="Stephen Riley" userId="aa8ceddc-d174-4eee-9ce0-69922807bfc8" providerId="ADAL" clId="{FDCC2697-5C71-4FFD-837A-8F6724D0F421}" dt="2024-02-26T17:54:12.397" v="13" actId="20577"/>
          <ac:spMkLst>
            <pc:docMk/>
            <pc:sldMk cId="2941665702" sldId="2147474034"/>
            <ac:spMk id="2" creationId="{757C3E72-15EB-2955-ED13-FF608D4A76C6}"/>
          </ac:spMkLst>
        </pc:spChg>
      </pc:sldChg>
      <pc:sldChg chg="ord">
        <pc:chgData name="Stephen Riley" userId="aa8ceddc-d174-4eee-9ce0-69922807bfc8" providerId="ADAL" clId="{FDCC2697-5C71-4FFD-837A-8F6724D0F421}" dt="2024-02-26T17:53:32.549" v="1"/>
        <pc:sldMkLst>
          <pc:docMk/>
          <pc:sldMk cId="820369441" sldId="2147474043"/>
        </pc:sldMkLst>
      </pc:sldChg>
      <pc:sldChg chg="ord">
        <pc:chgData name="Stephen Riley" userId="aa8ceddc-d174-4eee-9ce0-69922807bfc8" providerId="ADAL" clId="{FDCC2697-5C71-4FFD-837A-8F6724D0F421}" dt="2024-02-26T17:53:32.549" v="1"/>
        <pc:sldMkLst>
          <pc:docMk/>
          <pc:sldMk cId="3765871876" sldId="214747404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E1D066-00CD-49FE-B0B8-EE783064C838}" type="doc">
      <dgm:prSet loTypeId="urn:microsoft.com/office/officeart/2005/8/layout/hList1" loCatId="list" qsTypeId="urn:microsoft.com/office/officeart/2005/8/quickstyle/simple1" qsCatId="simple" csTypeId="urn:microsoft.com/office/officeart/2005/8/colors/accent4_3" csCatId="accent4" phldr="1"/>
      <dgm:spPr/>
      <dgm:t>
        <a:bodyPr/>
        <a:lstStyle/>
        <a:p>
          <a:endParaRPr lang="en-GB"/>
        </a:p>
      </dgm:t>
    </dgm:pt>
    <dgm:pt modelId="{81DF5641-89AF-43FB-A4E0-5A648E2CCA3B}">
      <dgm:prSet custT="1"/>
      <dgm:spPr/>
      <dgm:t>
        <a:bodyPr/>
        <a:lstStyle/>
        <a:p>
          <a:pPr algn="l"/>
          <a:r>
            <a:rPr lang="en-GB" sz="2200" b="0" dirty="0">
              <a:solidFill>
                <a:schemeClr val="tx1"/>
              </a:solidFill>
            </a:rPr>
            <a:t>Pharmacy First - Clinical pathways</a:t>
          </a:r>
          <a:endParaRPr lang="en-GB" sz="2200" dirty="0">
            <a:solidFill>
              <a:schemeClr val="tx1"/>
            </a:solidFill>
          </a:endParaRPr>
        </a:p>
      </dgm:t>
    </dgm:pt>
    <dgm:pt modelId="{BC2AFC2A-02F6-41B2-8862-3CD5EAF52C44}" type="parTrans" cxnId="{620FAFDD-8939-48AB-8AE7-36D441100AFB}">
      <dgm:prSet/>
      <dgm:spPr/>
      <dgm:t>
        <a:bodyPr/>
        <a:lstStyle/>
        <a:p>
          <a:pPr algn="l"/>
          <a:endParaRPr lang="en-GB" sz="2200">
            <a:solidFill>
              <a:schemeClr val="tx1"/>
            </a:solidFill>
          </a:endParaRPr>
        </a:p>
      </dgm:t>
    </dgm:pt>
    <dgm:pt modelId="{16D4AFC9-8C72-4EE7-8022-8F6F456CEEA1}" type="sibTrans" cxnId="{620FAFDD-8939-48AB-8AE7-36D441100AFB}">
      <dgm:prSet/>
      <dgm:spPr/>
      <dgm:t>
        <a:bodyPr/>
        <a:lstStyle/>
        <a:p>
          <a:pPr algn="l"/>
          <a:endParaRPr lang="en-GB" sz="2200">
            <a:solidFill>
              <a:schemeClr val="tx1"/>
            </a:solidFill>
          </a:endParaRPr>
        </a:p>
      </dgm:t>
    </dgm:pt>
    <dgm:pt modelId="{E7120CD4-1BE4-48F3-9F78-BD147551260D}">
      <dgm:prSet custT="1"/>
      <dgm:spPr/>
      <dgm:t>
        <a:bodyPr/>
        <a:lstStyle/>
        <a:p>
          <a:pPr algn="l"/>
          <a:r>
            <a:rPr lang="en-GB" sz="2200" b="0" dirty="0">
              <a:solidFill>
                <a:schemeClr val="tx1"/>
              </a:solidFill>
            </a:rPr>
            <a:t>Pharmacy First - Referrals for minor illness </a:t>
          </a:r>
          <a:endParaRPr lang="en-GB" sz="2200" dirty="0">
            <a:solidFill>
              <a:schemeClr val="tx1"/>
            </a:solidFill>
          </a:endParaRPr>
        </a:p>
      </dgm:t>
    </dgm:pt>
    <dgm:pt modelId="{FBE6193B-C124-4240-8A07-ED5C7C7745CF}" type="parTrans" cxnId="{AB71111B-FD46-4630-AC5E-D46C1B1A899A}">
      <dgm:prSet/>
      <dgm:spPr/>
      <dgm:t>
        <a:bodyPr/>
        <a:lstStyle/>
        <a:p>
          <a:pPr algn="l"/>
          <a:endParaRPr lang="en-GB" sz="2200">
            <a:solidFill>
              <a:schemeClr val="tx1"/>
            </a:solidFill>
          </a:endParaRPr>
        </a:p>
      </dgm:t>
    </dgm:pt>
    <dgm:pt modelId="{3676AF00-F57F-4C19-999C-DE80DAC02254}" type="sibTrans" cxnId="{AB71111B-FD46-4630-AC5E-D46C1B1A899A}">
      <dgm:prSet/>
      <dgm:spPr/>
      <dgm:t>
        <a:bodyPr/>
        <a:lstStyle/>
        <a:p>
          <a:pPr algn="l"/>
          <a:endParaRPr lang="en-GB" sz="2200">
            <a:solidFill>
              <a:schemeClr val="tx1"/>
            </a:solidFill>
          </a:endParaRPr>
        </a:p>
      </dgm:t>
    </dgm:pt>
    <dgm:pt modelId="{CF6A0C58-C34C-4065-A6EA-7BDEE9E02D64}">
      <dgm:prSet custT="1"/>
      <dgm:spPr/>
      <dgm:t>
        <a:bodyPr/>
        <a:lstStyle/>
        <a:p>
          <a:pPr algn="l"/>
          <a:r>
            <a:rPr lang="en-GB" sz="2200" b="0" dirty="0">
              <a:solidFill>
                <a:schemeClr val="tx1"/>
              </a:solidFill>
            </a:rPr>
            <a:t>Pharmacy First - Urgent repeat medicines supply </a:t>
          </a:r>
        </a:p>
      </dgm:t>
    </dgm:pt>
    <dgm:pt modelId="{BB9D34C0-B2D5-4628-AF3F-78AF98149556}" type="parTrans" cxnId="{490AA2DC-1AE4-4CE4-84C3-EAB02C439795}">
      <dgm:prSet/>
      <dgm:spPr/>
      <dgm:t>
        <a:bodyPr/>
        <a:lstStyle/>
        <a:p>
          <a:pPr algn="l"/>
          <a:endParaRPr lang="en-GB" sz="2200">
            <a:solidFill>
              <a:schemeClr val="tx1"/>
            </a:solidFill>
          </a:endParaRPr>
        </a:p>
      </dgm:t>
    </dgm:pt>
    <dgm:pt modelId="{1A4BD5C2-2D9B-421A-8C6E-2B935321FD1C}" type="sibTrans" cxnId="{490AA2DC-1AE4-4CE4-84C3-EAB02C439795}">
      <dgm:prSet/>
      <dgm:spPr/>
      <dgm:t>
        <a:bodyPr/>
        <a:lstStyle/>
        <a:p>
          <a:pPr algn="l"/>
          <a:endParaRPr lang="en-GB" sz="2200">
            <a:solidFill>
              <a:schemeClr val="tx1"/>
            </a:solidFill>
          </a:endParaRPr>
        </a:p>
      </dgm:t>
    </dgm:pt>
    <dgm:pt modelId="{FA7527E1-B365-40E5-B834-CB1E91539178}">
      <dgm:prSet custT="1"/>
      <dgm:spPr/>
      <dgm:t>
        <a:bodyPr/>
        <a:lstStyle/>
        <a:p>
          <a:pPr algn="l"/>
          <a:r>
            <a:rPr lang="en-GB" sz="1800" b="0" dirty="0">
              <a:solidFill>
                <a:schemeClr val="tx1"/>
              </a:solidFill>
            </a:rPr>
            <a:t> new service element </a:t>
          </a:r>
          <a:r>
            <a:rPr lang="en-GB" sz="1800" dirty="0">
              <a:solidFill>
                <a:schemeClr val="tx1"/>
              </a:solidFill>
            </a:rPr>
            <a:t> </a:t>
          </a:r>
        </a:p>
      </dgm:t>
    </dgm:pt>
    <dgm:pt modelId="{C4D28E8D-B3B5-4F5F-9FE4-8E353A5F496C}" type="parTrans" cxnId="{8563CC3A-712E-4DA3-9384-4A56DED4D230}">
      <dgm:prSet/>
      <dgm:spPr/>
      <dgm:t>
        <a:bodyPr/>
        <a:lstStyle/>
        <a:p>
          <a:pPr algn="l"/>
          <a:endParaRPr lang="en-GB" sz="2200">
            <a:solidFill>
              <a:schemeClr val="tx1"/>
            </a:solidFill>
          </a:endParaRPr>
        </a:p>
      </dgm:t>
    </dgm:pt>
    <dgm:pt modelId="{E4738F89-E9C4-4587-9546-6E9ACB790663}" type="sibTrans" cxnId="{8563CC3A-712E-4DA3-9384-4A56DED4D230}">
      <dgm:prSet/>
      <dgm:spPr/>
      <dgm:t>
        <a:bodyPr/>
        <a:lstStyle/>
        <a:p>
          <a:pPr algn="l"/>
          <a:endParaRPr lang="en-GB" sz="2200">
            <a:solidFill>
              <a:schemeClr val="tx1"/>
            </a:solidFill>
          </a:endParaRPr>
        </a:p>
      </dgm:t>
    </dgm:pt>
    <dgm:pt modelId="{E508602B-EBC7-465B-8C83-B6F78ACD9910}">
      <dgm:prSet custT="1"/>
      <dgm:spPr/>
      <dgm:t>
        <a:bodyPr/>
        <a:lstStyle/>
        <a:p>
          <a:pPr algn="l"/>
          <a:r>
            <a:rPr lang="en-GB" sz="1800" b="0" dirty="0">
              <a:solidFill>
                <a:schemeClr val="tx1"/>
              </a:solidFill>
            </a:rPr>
            <a:t>Former CPCS</a:t>
          </a:r>
          <a:endParaRPr lang="en-GB" sz="1800" dirty="0">
            <a:solidFill>
              <a:schemeClr val="tx1"/>
            </a:solidFill>
          </a:endParaRPr>
        </a:p>
      </dgm:t>
    </dgm:pt>
    <dgm:pt modelId="{E8A8EFBD-B460-4E50-BFB9-8B5B90C04424}" type="parTrans" cxnId="{B5059980-2216-461B-9E6A-60BBA903D758}">
      <dgm:prSet/>
      <dgm:spPr/>
      <dgm:t>
        <a:bodyPr/>
        <a:lstStyle/>
        <a:p>
          <a:pPr algn="l"/>
          <a:endParaRPr lang="en-GB" sz="2200">
            <a:solidFill>
              <a:schemeClr val="tx1"/>
            </a:solidFill>
          </a:endParaRPr>
        </a:p>
      </dgm:t>
    </dgm:pt>
    <dgm:pt modelId="{26F02D29-8B60-4E96-8ECB-EBB5E1ED0885}" type="sibTrans" cxnId="{B5059980-2216-461B-9E6A-60BBA903D758}">
      <dgm:prSet/>
      <dgm:spPr/>
      <dgm:t>
        <a:bodyPr/>
        <a:lstStyle/>
        <a:p>
          <a:pPr algn="l"/>
          <a:endParaRPr lang="en-GB" sz="2200">
            <a:solidFill>
              <a:schemeClr val="tx1"/>
            </a:solidFill>
          </a:endParaRPr>
        </a:p>
      </dgm:t>
    </dgm:pt>
    <dgm:pt modelId="{58601BAE-F332-4A8C-A8AD-0FEFAF3953F7}">
      <dgm:prSet custT="1"/>
      <dgm:spPr/>
      <dgm:t>
        <a:bodyPr/>
        <a:lstStyle/>
        <a:p>
          <a:pPr algn="l"/>
          <a:r>
            <a:rPr lang="en-GB" sz="1800" b="0" dirty="0">
              <a:solidFill>
                <a:schemeClr val="tx1"/>
              </a:solidFill>
            </a:rPr>
            <a:t>Former CPCS</a:t>
          </a:r>
          <a:endParaRPr lang="en-GB" sz="1200" dirty="0">
            <a:solidFill>
              <a:schemeClr val="tx1"/>
            </a:solidFill>
          </a:endParaRPr>
        </a:p>
      </dgm:t>
    </dgm:pt>
    <dgm:pt modelId="{3B255322-E816-440C-9BFA-A18098D55BA1}" type="parTrans" cxnId="{49E76B67-6D62-4875-81B5-34402ACD4734}">
      <dgm:prSet/>
      <dgm:spPr/>
      <dgm:t>
        <a:bodyPr/>
        <a:lstStyle/>
        <a:p>
          <a:pPr algn="l"/>
          <a:endParaRPr lang="en-GB" sz="2200">
            <a:solidFill>
              <a:schemeClr val="tx1"/>
            </a:solidFill>
          </a:endParaRPr>
        </a:p>
      </dgm:t>
    </dgm:pt>
    <dgm:pt modelId="{4068565C-22CE-4AC6-96B5-E61D150D4D21}" type="sibTrans" cxnId="{49E76B67-6D62-4875-81B5-34402ACD4734}">
      <dgm:prSet/>
      <dgm:spPr/>
      <dgm:t>
        <a:bodyPr/>
        <a:lstStyle/>
        <a:p>
          <a:pPr algn="l"/>
          <a:endParaRPr lang="en-GB" sz="2200">
            <a:solidFill>
              <a:schemeClr val="tx1"/>
            </a:solidFill>
          </a:endParaRPr>
        </a:p>
      </dgm:t>
    </dgm:pt>
    <dgm:pt modelId="{B1CA2031-3F38-4B8E-A17F-54CAC8E28DA0}">
      <dgm:prSet custT="1"/>
      <dgm:spPr/>
      <dgm:t>
        <a:bodyPr/>
        <a:lstStyle/>
        <a:p>
          <a:pPr algn="l"/>
          <a:r>
            <a:rPr lang="en-GB" sz="1800" dirty="0">
              <a:solidFill>
                <a:schemeClr val="tx1"/>
              </a:solidFill>
            </a:rPr>
            <a:t>Referral via 111, GP or UEC settings</a:t>
          </a:r>
        </a:p>
      </dgm:t>
    </dgm:pt>
    <dgm:pt modelId="{1AB66F08-13F8-4BA7-BA9E-BBC0393EE8F0}" type="parTrans" cxnId="{EEAE5DAA-E957-43B4-94BB-D1BBE6A82A08}">
      <dgm:prSet/>
      <dgm:spPr/>
      <dgm:t>
        <a:bodyPr/>
        <a:lstStyle/>
        <a:p>
          <a:endParaRPr lang="en-GB"/>
        </a:p>
      </dgm:t>
    </dgm:pt>
    <dgm:pt modelId="{79D35F62-6E31-4E86-B91C-1CF231B70B7A}" type="sibTrans" cxnId="{EEAE5DAA-E957-43B4-94BB-D1BBE6A82A08}">
      <dgm:prSet/>
      <dgm:spPr/>
      <dgm:t>
        <a:bodyPr/>
        <a:lstStyle/>
        <a:p>
          <a:endParaRPr lang="en-GB"/>
        </a:p>
      </dgm:t>
    </dgm:pt>
    <dgm:pt modelId="{65E5F2A9-1C61-4A6D-B3B3-8CD1B8992249}">
      <dgm:prSet custT="1"/>
      <dgm:spPr/>
      <dgm:t>
        <a:bodyPr/>
        <a:lstStyle/>
        <a:p>
          <a:pPr algn="l"/>
          <a:endParaRPr lang="en-GB" sz="2000" dirty="0">
            <a:solidFill>
              <a:srgbClr val="FF0000"/>
            </a:solidFill>
          </a:endParaRPr>
        </a:p>
      </dgm:t>
    </dgm:pt>
    <dgm:pt modelId="{9D6284FE-1EB7-4CA3-BEC5-5CF9A9C378A1}" type="parTrans" cxnId="{89131B89-E5F1-41A5-A6E5-4E8500435FC7}">
      <dgm:prSet/>
      <dgm:spPr/>
      <dgm:t>
        <a:bodyPr/>
        <a:lstStyle/>
        <a:p>
          <a:endParaRPr lang="en-GB"/>
        </a:p>
      </dgm:t>
    </dgm:pt>
    <dgm:pt modelId="{C6785646-3717-45AF-8CD0-62A6D9ED29EE}" type="sibTrans" cxnId="{89131B89-E5F1-41A5-A6E5-4E8500435FC7}">
      <dgm:prSet/>
      <dgm:spPr/>
      <dgm:t>
        <a:bodyPr/>
        <a:lstStyle/>
        <a:p>
          <a:endParaRPr lang="en-GB"/>
        </a:p>
      </dgm:t>
    </dgm:pt>
    <dgm:pt modelId="{75E8F382-E05A-4F2B-BF90-3C3BFDECC008}">
      <dgm:prSet custT="1"/>
      <dgm:spPr/>
      <dgm:t>
        <a:bodyPr/>
        <a:lstStyle/>
        <a:p>
          <a:pPr algn="l"/>
          <a:r>
            <a:rPr lang="en-GB" sz="1200" b="1" dirty="0">
              <a:solidFill>
                <a:schemeClr val="tx1"/>
              </a:solidFill>
            </a:rPr>
            <a:t>NB Not from general practices but from NHS 111 and UEC settings</a:t>
          </a:r>
        </a:p>
      </dgm:t>
    </dgm:pt>
    <dgm:pt modelId="{1D3C7D84-E1A8-4B5E-8F72-0F903B113101}" type="parTrans" cxnId="{DB08F3E2-D572-49B4-9FAF-8B69A758E06F}">
      <dgm:prSet/>
      <dgm:spPr/>
      <dgm:t>
        <a:bodyPr/>
        <a:lstStyle/>
        <a:p>
          <a:endParaRPr lang="en-GB"/>
        </a:p>
      </dgm:t>
    </dgm:pt>
    <dgm:pt modelId="{EC6F11C4-B380-4772-94CB-26550A67105C}" type="sibTrans" cxnId="{DB08F3E2-D572-49B4-9FAF-8B69A758E06F}">
      <dgm:prSet/>
      <dgm:spPr/>
      <dgm:t>
        <a:bodyPr/>
        <a:lstStyle/>
        <a:p>
          <a:endParaRPr lang="en-GB"/>
        </a:p>
      </dgm:t>
    </dgm:pt>
    <dgm:pt modelId="{6E1FDB38-2BFB-49C6-8F65-0AD7065F0C43}" type="pres">
      <dgm:prSet presAssocID="{7FE1D066-00CD-49FE-B0B8-EE783064C838}" presName="Name0" presStyleCnt="0">
        <dgm:presLayoutVars>
          <dgm:dir/>
          <dgm:animLvl val="lvl"/>
          <dgm:resizeHandles val="exact"/>
        </dgm:presLayoutVars>
      </dgm:prSet>
      <dgm:spPr/>
    </dgm:pt>
    <dgm:pt modelId="{13A3711E-C5C9-4158-85B2-B8172007EF7B}" type="pres">
      <dgm:prSet presAssocID="{81DF5641-89AF-43FB-A4E0-5A648E2CCA3B}" presName="composite" presStyleCnt="0"/>
      <dgm:spPr/>
    </dgm:pt>
    <dgm:pt modelId="{584C1F28-ECFD-4055-9CDF-B5E399B26AEB}" type="pres">
      <dgm:prSet presAssocID="{81DF5641-89AF-43FB-A4E0-5A648E2CCA3B}" presName="parTx" presStyleLbl="alignNode1" presStyleIdx="0" presStyleCnt="3">
        <dgm:presLayoutVars>
          <dgm:chMax val="0"/>
          <dgm:chPref val="0"/>
          <dgm:bulletEnabled val="1"/>
        </dgm:presLayoutVars>
      </dgm:prSet>
      <dgm:spPr/>
    </dgm:pt>
    <dgm:pt modelId="{C5FFA91D-4A95-497C-8D26-E4F977436233}" type="pres">
      <dgm:prSet presAssocID="{81DF5641-89AF-43FB-A4E0-5A648E2CCA3B}" presName="desTx" presStyleLbl="alignAccFollowNode1" presStyleIdx="0" presStyleCnt="3" custLinFactNeighborX="-9867" custLinFactNeighborY="107">
        <dgm:presLayoutVars>
          <dgm:bulletEnabled val="1"/>
        </dgm:presLayoutVars>
      </dgm:prSet>
      <dgm:spPr/>
    </dgm:pt>
    <dgm:pt modelId="{51885459-5C37-4A5C-801B-1F5318939E95}" type="pres">
      <dgm:prSet presAssocID="{16D4AFC9-8C72-4EE7-8022-8F6F456CEEA1}" presName="space" presStyleCnt="0"/>
      <dgm:spPr/>
    </dgm:pt>
    <dgm:pt modelId="{4183992E-C06D-4957-A2E1-2BDF84C5ABAE}" type="pres">
      <dgm:prSet presAssocID="{E7120CD4-1BE4-48F3-9F78-BD147551260D}" presName="composite" presStyleCnt="0"/>
      <dgm:spPr/>
    </dgm:pt>
    <dgm:pt modelId="{8E725412-AF7D-478B-BEA5-16F3AF0D13F0}" type="pres">
      <dgm:prSet presAssocID="{E7120CD4-1BE4-48F3-9F78-BD147551260D}" presName="parTx" presStyleLbl="alignNode1" presStyleIdx="1" presStyleCnt="3">
        <dgm:presLayoutVars>
          <dgm:chMax val="0"/>
          <dgm:chPref val="0"/>
          <dgm:bulletEnabled val="1"/>
        </dgm:presLayoutVars>
      </dgm:prSet>
      <dgm:spPr/>
    </dgm:pt>
    <dgm:pt modelId="{5D5D0DF3-6067-4771-BA81-611558CEFAB1}" type="pres">
      <dgm:prSet presAssocID="{E7120CD4-1BE4-48F3-9F78-BD147551260D}" presName="desTx" presStyleLbl="alignAccFollowNode1" presStyleIdx="1" presStyleCnt="3">
        <dgm:presLayoutVars>
          <dgm:bulletEnabled val="1"/>
        </dgm:presLayoutVars>
      </dgm:prSet>
      <dgm:spPr/>
    </dgm:pt>
    <dgm:pt modelId="{D0FC0693-EF39-46EA-BC04-105B89D23FE9}" type="pres">
      <dgm:prSet presAssocID="{3676AF00-F57F-4C19-999C-DE80DAC02254}" presName="space" presStyleCnt="0"/>
      <dgm:spPr/>
    </dgm:pt>
    <dgm:pt modelId="{C0182CF2-87BA-4F88-889A-E5D30A90F11A}" type="pres">
      <dgm:prSet presAssocID="{CF6A0C58-C34C-4065-A6EA-7BDEE9E02D64}" presName="composite" presStyleCnt="0"/>
      <dgm:spPr/>
    </dgm:pt>
    <dgm:pt modelId="{B49E2E37-3F35-4804-9DF5-ADABF46F6AE6}" type="pres">
      <dgm:prSet presAssocID="{CF6A0C58-C34C-4065-A6EA-7BDEE9E02D64}" presName="parTx" presStyleLbl="alignNode1" presStyleIdx="2" presStyleCnt="3" custLinFactNeighborX="103" custLinFactNeighborY="-1633">
        <dgm:presLayoutVars>
          <dgm:chMax val="0"/>
          <dgm:chPref val="0"/>
          <dgm:bulletEnabled val="1"/>
        </dgm:presLayoutVars>
      </dgm:prSet>
      <dgm:spPr/>
    </dgm:pt>
    <dgm:pt modelId="{6D3C53BB-9872-4758-9939-DBA8B6D752FE}" type="pres">
      <dgm:prSet presAssocID="{CF6A0C58-C34C-4065-A6EA-7BDEE9E02D64}" presName="desTx" presStyleLbl="alignAccFollowNode1" presStyleIdx="2" presStyleCnt="3">
        <dgm:presLayoutVars>
          <dgm:bulletEnabled val="1"/>
        </dgm:presLayoutVars>
      </dgm:prSet>
      <dgm:spPr/>
    </dgm:pt>
  </dgm:ptLst>
  <dgm:cxnLst>
    <dgm:cxn modelId="{94973C02-0498-4981-9DB7-EEC91AE6EA43}" type="presOf" srcId="{75E8F382-E05A-4F2B-BF90-3C3BFDECC008}" destId="{6D3C53BB-9872-4758-9939-DBA8B6D752FE}" srcOrd="0" destOrd="1" presId="urn:microsoft.com/office/officeart/2005/8/layout/hList1"/>
    <dgm:cxn modelId="{F7C5361A-D8AB-41D9-928D-2CBDD9DD6A8A}" type="presOf" srcId="{7FE1D066-00CD-49FE-B0B8-EE783064C838}" destId="{6E1FDB38-2BFB-49C6-8F65-0AD7065F0C43}" srcOrd="0" destOrd="0" presId="urn:microsoft.com/office/officeart/2005/8/layout/hList1"/>
    <dgm:cxn modelId="{AB71111B-FD46-4630-AC5E-D46C1B1A899A}" srcId="{7FE1D066-00CD-49FE-B0B8-EE783064C838}" destId="{E7120CD4-1BE4-48F3-9F78-BD147551260D}" srcOrd="1" destOrd="0" parTransId="{FBE6193B-C124-4240-8A07-ED5C7C7745CF}" sibTransId="{3676AF00-F57F-4C19-999C-DE80DAC02254}"/>
    <dgm:cxn modelId="{8920F721-364C-4260-BEC2-2C1EBCB6DB7E}" type="presOf" srcId="{E508602B-EBC7-465B-8C83-B6F78ACD9910}" destId="{5D5D0DF3-6067-4771-BA81-611558CEFAB1}" srcOrd="0" destOrd="0" presId="urn:microsoft.com/office/officeart/2005/8/layout/hList1"/>
    <dgm:cxn modelId="{39247327-E3C4-46A0-8526-0031DCAD2BE4}" type="presOf" srcId="{CF6A0C58-C34C-4065-A6EA-7BDEE9E02D64}" destId="{B49E2E37-3F35-4804-9DF5-ADABF46F6AE6}" srcOrd="0" destOrd="0" presId="urn:microsoft.com/office/officeart/2005/8/layout/hList1"/>
    <dgm:cxn modelId="{8563CC3A-712E-4DA3-9384-4A56DED4D230}" srcId="{81DF5641-89AF-43FB-A4E0-5A648E2CCA3B}" destId="{FA7527E1-B365-40E5-B834-CB1E91539178}" srcOrd="0" destOrd="0" parTransId="{C4D28E8D-B3B5-4F5F-9FE4-8E353A5F496C}" sibTransId="{E4738F89-E9C4-4587-9546-6E9ACB790663}"/>
    <dgm:cxn modelId="{20E0213B-2BF4-4FFC-A1A8-867997CBD5AB}" type="presOf" srcId="{65E5F2A9-1C61-4A6D-B3B3-8CD1B8992249}" destId="{6D3C53BB-9872-4758-9939-DBA8B6D752FE}" srcOrd="0" destOrd="2" presId="urn:microsoft.com/office/officeart/2005/8/layout/hList1"/>
    <dgm:cxn modelId="{49E76B67-6D62-4875-81B5-34402ACD4734}" srcId="{CF6A0C58-C34C-4065-A6EA-7BDEE9E02D64}" destId="{58601BAE-F332-4A8C-A8AD-0FEFAF3953F7}" srcOrd="0" destOrd="0" parTransId="{3B255322-E816-440C-9BFA-A18098D55BA1}" sibTransId="{4068565C-22CE-4AC6-96B5-E61D150D4D21}"/>
    <dgm:cxn modelId="{16743D73-5F62-426D-AC54-371B0C07D11F}" type="presOf" srcId="{81DF5641-89AF-43FB-A4E0-5A648E2CCA3B}" destId="{584C1F28-ECFD-4055-9CDF-B5E399B26AEB}" srcOrd="0" destOrd="0" presId="urn:microsoft.com/office/officeart/2005/8/layout/hList1"/>
    <dgm:cxn modelId="{B5059980-2216-461B-9E6A-60BBA903D758}" srcId="{E7120CD4-1BE4-48F3-9F78-BD147551260D}" destId="{E508602B-EBC7-465B-8C83-B6F78ACD9910}" srcOrd="0" destOrd="0" parTransId="{E8A8EFBD-B460-4E50-BFB9-8B5B90C04424}" sibTransId="{26F02D29-8B60-4E96-8ECB-EBB5E1ED0885}"/>
    <dgm:cxn modelId="{89131B89-E5F1-41A5-A6E5-4E8500435FC7}" srcId="{CF6A0C58-C34C-4065-A6EA-7BDEE9E02D64}" destId="{65E5F2A9-1C61-4A6D-B3B3-8CD1B8992249}" srcOrd="2" destOrd="0" parTransId="{9D6284FE-1EB7-4CA3-BEC5-5CF9A9C378A1}" sibTransId="{C6785646-3717-45AF-8CD0-62A6D9ED29EE}"/>
    <dgm:cxn modelId="{6D1954A9-DF1F-4A4E-A2AA-542C7ADA5173}" type="presOf" srcId="{FA7527E1-B365-40E5-B834-CB1E91539178}" destId="{C5FFA91D-4A95-497C-8D26-E4F977436233}" srcOrd="0" destOrd="0" presId="urn:microsoft.com/office/officeart/2005/8/layout/hList1"/>
    <dgm:cxn modelId="{EEAE5DAA-E957-43B4-94BB-D1BBE6A82A08}" srcId="{E7120CD4-1BE4-48F3-9F78-BD147551260D}" destId="{B1CA2031-3F38-4B8E-A17F-54CAC8E28DA0}" srcOrd="1" destOrd="0" parTransId="{1AB66F08-13F8-4BA7-BA9E-BBC0393EE8F0}" sibTransId="{79D35F62-6E31-4E86-B91C-1CF231B70B7A}"/>
    <dgm:cxn modelId="{62A55CB4-1BCB-484B-8A65-3509F9D032C3}" type="presOf" srcId="{58601BAE-F332-4A8C-A8AD-0FEFAF3953F7}" destId="{6D3C53BB-9872-4758-9939-DBA8B6D752FE}" srcOrd="0" destOrd="0" presId="urn:microsoft.com/office/officeart/2005/8/layout/hList1"/>
    <dgm:cxn modelId="{490AA2DC-1AE4-4CE4-84C3-EAB02C439795}" srcId="{7FE1D066-00CD-49FE-B0B8-EE783064C838}" destId="{CF6A0C58-C34C-4065-A6EA-7BDEE9E02D64}" srcOrd="2" destOrd="0" parTransId="{BB9D34C0-B2D5-4628-AF3F-78AF98149556}" sibTransId="{1A4BD5C2-2D9B-421A-8C6E-2B935321FD1C}"/>
    <dgm:cxn modelId="{620FAFDD-8939-48AB-8AE7-36D441100AFB}" srcId="{7FE1D066-00CD-49FE-B0B8-EE783064C838}" destId="{81DF5641-89AF-43FB-A4E0-5A648E2CCA3B}" srcOrd="0" destOrd="0" parTransId="{BC2AFC2A-02F6-41B2-8862-3CD5EAF52C44}" sibTransId="{16D4AFC9-8C72-4EE7-8022-8F6F456CEEA1}"/>
    <dgm:cxn modelId="{DB08F3E2-D572-49B4-9FAF-8B69A758E06F}" srcId="{CF6A0C58-C34C-4065-A6EA-7BDEE9E02D64}" destId="{75E8F382-E05A-4F2B-BF90-3C3BFDECC008}" srcOrd="1" destOrd="0" parTransId="{1D3C7D84-E1A8-4B5E-8F72-0F903B113101}" sibTransId="{EC6F11C4-B380-4772-94CB-26550A67105C}"/>
    <dgm:cxn modelId="{16F25AF7-EA83-486A-90E3-57862631C8DF}" type="presOf" srcId="{E7120CD4-1BE4-48F3-9F78-BD147551260D}" destId="{8E725412-AF7D-478B-BEA5-16F3AF0D13F0}" srcOrd="0" destOrd="0" presId="urn:microsoft.com/office/officeart/2005/8/layout/hList1"/>
    <dgm:cxn modelId="{C5ABE6F9-DCB9-46BE-80E7-389E101E3BEF}" type="presOf" srcId="{B1CA2031-3F38-4B8E-A17F-54CAC8E28DA0}" destId="{5D5D0DF3-6067-4771-BA81-611558CEFAB1}" srcOrd="0" destOrd="1" presId="urn:microsoft.com/office/officeart/2005/8/layout/hList1"/>
    <dgm:cxn modelId="{4B7D68E3-51F4-4AD5-A514-013075A8587D}" type="presParOf" srcId="{6E1FDB38-2BFB-49C6-8F65-0AD7065F0C43}" destId="{13A3711E-C5C9-4158-85B2-B8172007EF7B}" srcOrd="0" destOrd="0" presId="urn:microsoft.com/office/officeart/2005/8/layout/hList1"/>
    <dgm:cxn modelId="{7E093263-B5CA-42F8-A44E-7C79BB04A874}" type="presParOf" srcId="{13A3711E-C5C9-4158-85B2-B8172007EF7B}" destId="{584C1F28-ECFD-4055-9CDF-B5E399B26AEB}" srcOrd="0" destOrd="0" presId="urn:microsoft.com/office/officeart/2005/8/layout/hList1"/>
    <dgm:cxn modelId="{B01440B3-339B-4F41-98FC-D6A1BAAD3529}" type="presParOf" srcId="{13A3711E-C5C9-4158-85B2-B8172007EF7B}" destId="{C5FFA91D-4A95-497C-8D26-E4F977436233}" srcOrd="1" destOrd="0" presId="urn:microsoft.com/office/officeart/2005/8/layout/hList1"/>
    <dgm:cxn modelId="{06270011-E1BB-4307-84AC-2B7C97A06D58}" type="presParOf" srcId="{6E1FDB38-2BFB-49C6-8F65-0AD7065F0C43}" destId="{51885459-5C37-4A5C-801B-1F5318939E95}" srcOrd="1" destOrd="0" presId="urn:microsoft.com/office/officeart/2005/8/layout/hList1"/>
    <dgm:cxn modelId="{756F2D21-F027-48E7-93B5-BADA23C3B140}" type="presParOf" srcId="{6E1FDB38-2BFB-49C6-8F65-0AD7065F0C43}" destId="{4183992E-C06D-4957-A2E1-2BDF84C5ABAE}" srcOrd="2" destOrd="0" presId="urn:microsoft.com/office/officeart/2005/8/layout/hList1"/>
    <dgm:cxn modelId="{57E79BB4-FB55-41E8-B5C5-346DE1B4E307}" type="presParOf" srcId="{4183992E-C06D-4957-A2E1-2BDF84C5ABAE}" destId="{8E725412-AF7D-478B-BEA5-16F3AF0D13F0}" srcOrd="0" destOrd="0" presId="urn:microsoft.com/office/officeart/2005/8/layout/hList1"/>
    <dgm:cxn modelId="{AE91B7FF-D2AA-4F83-894E-24686D75863B}" type="presParOf" srcId="{4183992E-C06D-4957-A2E1-2BDF84C5ABAE}" destId="{5D5D0DF3-6067-4771-BA81-611558CEFAB1}" srcOrd="1" destOrd="0" presId="urn:microsoft.com/office/officeart/2005/8/layout/hList1"/>
    <dgm:cxn modelId="{5E18A540-F772-4403-A926-E00837229DAA}" type="presParOf" srcId="{6E1FDB38-2BFB-49C6-8F65-0AD7065F0C43}" destId="{D0FC0693-EF39-46EA-BC04-105B89D23FE9}" srcOrd="3" destOrd="0" presId="urn:microsoft.com/office/officeart/2005/8/layout/hList1"/>
    <dgm:cxn modelId="{0D9F98D8-15A1-4116-9FC2-EADF4AC58D4A}" type="presParOf" srcId="{6E1FDB38-2BFB-49C6-8F65-0AD7065F0C43}" destId="{C0182CF2-87BA-4F88-889A-E5D30A90F11A}" srcOrd="4" destOrd="0" presId="urn:microsoft.com/office/officeart/2005/8/layout/hList1"/>
    <dgm:cxn modelId="{52272426-2B2A-4EE6-8842-24F4FC2F6FF3}" type="presParOf" srcId="{C0182CF2-87BA-4F88-889A-E5D30A90F11A}" destId="{B49E2E37-3F35-4804-9DF5-ADABF46F6AE6}" srcOrd="0" destOrd="0" presId="urn:microsoft.com/office/officeart/2005/8/layout/hList1"/>
    <dgm:cxn modelId="{7E86F046-0026-4D0E-A35A-0D4DF06E891B}" type="presParOf" srcId="{C0182CF2-87BA-4F88-889A-E5D30A90F11A}" destId="{6D3C53BB-9872-4758-9939-DBA8B6D752F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C1F28-ECFD-4055-9CDF-B5E399B26AEB}">
      <dsp:nvSpPr>
        <dsp:cNvPr id="0" name=""/>
        <dsp:cNvSpPr/>
      </dsp:nvSpPr>
      <dsp:spPr>
        <a:xfrm>
          <a:off x="3395" y="13913"/>
          <a:ext cx="3310628" cy="1050925"/>
        </a:xfrm>
        <a:prstGeom prst="rect">
          <a:avLst/>
        </a:prstGeom>
        <a:solidFill>
          <a:schemeClr val="accent4">
            <a:shade val="80000"/>
            <a:hueOff val="0"/>
            <a:satOff val="0"/>
            <a:lumOff val="0"/>
            <a:alphaOff val="0"/>
          </a:schemeClr>
        </a:solidFill>
        <a:ln w="12700" cap="flat" cmpd="sng" algn="ctr">
          <a:solidFill>
            <a:schemeClr val="accent4">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dirty="0">
              <a:solidFill>
                <a:schemeClr val="tx1"/>
              </a:solidFill>
            </a:rPr>
            <a:t>Pharmacy First - Clinical pathways</a:t>
          </a:r>
          <a:endParaRPr lang="en-GB" sz="2200" kern="1200" dirty="0">
            <a:solidFill>
              <a:schemeClr val="tx1"/>
            </a:solidFill>
          </a:endParaRPr>
        </a:p>
      </dsp:txBody>
      <dsp:txXfrm>
        <a:off x="3395" y="13913"/>
        <a:ext cx="3310628" cy="1050925"/>
      </dsp:txXfrm>
    </dsp:sp>
    <dsp:sp modelId="{C5FFA91D-4A95-497C-8D26-E4F977436233}">
      <dsp:nvSpPr>
        <dsp:cNvPr id="0" name=""/>
        <dsp:cNvSpPr/>
      </dsp:nvSpPr>
      <dsp:spPr>
        <a:xfrm>
          <a:off x="0" y="1066108"/>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tx1"/>
              </a:solidFill>
            </a:rPr>
            <a:t> new service element </a:t>
          </a:r>
          <a:r>
            <a:rPr lang="en-GB" sz="1800" kern="1200" dirty="0">
              <a:solidFill>
                <a:schemeClr val="tx1"/>
              </a:solidFill>
            </a:rPr>
            <a:t> </a:t>
          </a:r>
        </a:p>
      </dsp:txBody>
      <dsp:txXfrm>
        <a:off x="0" y="1066108"/>
        <a:ext cx="3310628" cy="1185840"/>
      </dsp:txXfrm>
    </dsp:sp>
    <dsp:sp modelId="{8E725412-AF7D-478B-BEA5-16F3AF0D13F0}">
      <dsp:nvSpPr>
        <dsp:cNvPr id="0" name=""/>
        <dsp:cNvSpPr/>
      </dsp:nvSpPr>
      <dsp:spPr>
        <a:xfrm>
          <a:off x="3777512" y="13913"/>
          <a:ext cx="3310628" cy="1050925"/>
        </a:xfrm>
        <a:prstGeom prst="rect">
          <a:avLst/>
        </a:prstGeom>
        <a:solidFill>
          <a:schemeClr val="accent4">
            <a:shade val="80000"/>
            <a:hueOff val="29371"/>
            <a:satOff val="8715"/>
            <a:lumOff val="7990"/>
            <a:alphaOff val="0"/>
          </a:schemeClr>
        </a:solidFill>
        <a:ln w="12700" cap="flat" cmpd="sng" algn="ctr">
          <a:solidFill>
            <a:schemeClr val="accent4">
              <a:shade val="80000"/>
              <a:hueOff val="29371"/>
              <a:satOff val="8715"/>
              <a:lumOff val="79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dirty="0">
              <a:solidFill>
                <a:schemeClr val="tx1"/>
              </a:solidFill>
            </a:rPr>
            <a:t>Pharmacy First - Referrals for minor illness </a:t>
          </a:r>
          <a:endParaRPr lang="en-GB" sz="2200" kern="1200" dirty="0">
            <a:solidFill>
              <a:schemeClr val="tx1"/>
            </a:solidFill>
          </a:endParaRPr>
        </a:p>
      </dsp:txBody>
      <dsp:txXfrm>
        <a:off x="3777512" y="13913"/>
        <a:ext cx="3310628" cy="1050925"/>
      </dsp:txXfrm>
    </dsp:sp>
    <dsp:sp modelId="{5D5D0DF3-6067-4771-BA81-611558CEFAB1}">
      <dsp:nvSpPr>
        <dsp:cNvPr id="0" name=""/>
        <dsp:cNvSpPr/>
      </dsp:nvSpPr>
      <dsp:spPr>
        <a:xfrm>
          <a:off x="3777512"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tx1"/>
              </a:solidFill>
            </a:rPr>
            <a:t>Former CPCS</a:t>
          </a:r>
          <a:endParaRPr lang="en-GB" sz="1800" kern="1200" dirty="0">
            <a:solidFill>
              <a:schemeClr val="tx1"/>
            </a:solidFill>
          </a:endParaRPr>
        </a:p>
        <a:p>
          <a:pPr marL="171450" lvl="1" indent="-171450" algn="l" defTabSz="800100">
            <a:lnSpc>
              <a:spcPct val="90000"/>
            </a:lnSpc>
            <a:spcBef>
              <a:spcPct val="0"/>
            </a:spcBef>
            <a:spcAft>
              <a:spcPct val="15000"/>
            </a:spcAft>
            <a:buChar char="•"/>
          </a:pPr>
          <a:r>
            <a:rPr lang="en-GB" sz="1800" kern="1200" dirty="0">
              <a:solidFill>
                <a:schemeClr val="tx1"/>
              </a:solidFill>
            </a:rPr>
            <a:t>Referral via 111, GP or UEC settings</a:t>
          </a:r>
        </a:p>
      </dsp:txBody>
      <dsp:txXfrm>
        <a:off x="3777512" y="1064839"/>
        <a:ext cx="3310628" cy="1185840"/>
      </dsp:txXfrm>
    </dsp:sp>
    <dsp:sp modelId="{B49E2E37-3F35-4804-9DF5-ADABF46F6AE6}">
      <dsp:nvSpPr>
        <dsp:cNvPr id="0" name=""/>
        <dsp:cNvSpPr/>
      </dsp:nvSpPr>
      <dsp:spPr>
        <a:xfrm>
          <a:off x="7555024" y="0"/>
          <a:ext cx="3310628" cy="1050925"/>
        </a:xfrm>
        <a:prstGeom prst="rect">
          <a:avLst/>
        </a:prstGeom>
        <a:solidFill>
          <a:schemeClr val="accent4">
            <a:shade val="80000"/>
            <a:hueOff val="58741"/>
            <a:satOff val="17430"/>
            <a:lumOff val="15979"/>
            <a:alphaOff val="0"/>
          </a:schemeClr>
        </a:solidFill>
        <a:ln w="12700" cap="flat" cmpd="sng" algn="ctr">
          <a:solidFill>
            <a:schemeClr val="accent4">
              <a:shade val="80000"/>
              <a:hueOff val="58741"/>
              <a:satOff val="17430"/>
              <a:lumOff val="1597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l" defTabSz="977900">
            <a:lnSpc>
              <a:spcPct val="90000"/>
            </a:lnSpc>
            <a:spcBef>
              <a:spcPct val="0"/>
            </a:spcBef>
            <a:spcAft>
              <a:spcPct val="35000"/>
            </a:spcAft>
            <a:buNone/>
          </a:pPr>
          <a:r>
            <a:rPr lang="en-GB" sz="2200" b="0" kern="1200" dirty="0">
              <a:solidFill>
                <a:schemeClr val="tx1"/>
              </a:solidFill>
            </a:rPr>
            <a:t>Pharmacy First - Urgent repeat medicines supply </a:t>
          </a:r>
        </a:p>
      </dsp:txBody>
      <dsp:txXfrm>
        <a:off x="7555024" y="0"/>
        <a:ext cx="3310628" cy="1050925"/>
      </dsp:txXfrm>
    </dsp:sp>
    <dsp:sp modelId="{6D3C53BB-9872-4758-9939-DBA8B6D752FE}">
      <dsp:nvSpPr>
        <dsp:cNvPr id="0" name=""/>
        <dsp:cNvSpPr/>
      </dsp:nvSpPr>
      <dsp:spPr>
        <a:xfrm>
          <a:off x="7551628" y="1064839"/>
          <a:ext cx="3310628" cy="1185840"/>
        </a:xfrm>
        <a:prstGeom prst="rect">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GB" sz="1800" b="0" kern="1200" dirty="0">
              <a:solidFill>
                <a:schemeClr val="tx1"/>
              </a:solidFill>
            </a:rPr>
            <a:t>Former CPCS</a:t>
          </a:r>
          <a:endParaRPr lang="en-GB" sz="1200" kern="1200" dirty="0">
            <a:solidFill>
              <a:schemeClr val="tx1"/>
            </a:solidFill>
          </a:endParaRPr>
        </a:p>
        <a:p>
          <a:pPr marL="114300" lvl="1" indent="-114300" algn="l" defTabSz="533400">
            <a:lnSpc>
              <a:spcPct val="90000"/>
            </a:lnSpc>
            <a:spcBef>
              <a:spcPct val="0"/>
            </a:spcBef>
            <a:spcAft>
              <a:spcPct val="15000"/>
            </a:spcAft>
            <a:buChar char="•"/>
          </a:pPr>
          <a:r>
            <a:rPr lang="en-GB" sz="1200" b="1" kern="1200" dirty="0">
              <a:solidFill>
                <a:schemeClr val="tx1"/>
              </a:solidFill>
            </a:rPr>
            <a:t>NB Not from general practices but from NHS 111 and UEC settings</a:t>
          </a:r>
        </a:p>
        <a:p>
          <a:pPr marL="228600" lvl="1" indent="-228600" algn="l" defTabSz="889000">
            <a:lnSpc>
              <a:spcPct val="90000"/>
            </a:lnSpc>
            <a:spcBef>
              <a:spcPct val="0"/>
            </a:spcBef>
            <a:spcAft>
              <a:spcPct val="15000"/>
            </a:spcAft>
            <a:buChar char="•"/>
          </a:pPr>
          <a:endParaRPr lang="en-GB" sz="2000" kern="1200" dirty="0">
            <a:solidFill>
              <a:srgbClr val="FF0000"/>
            </a:solidFill>
          </a:endParaRPr>
        </a:p>
      </dsp:txBody>
      <dsp:txXfrm>
        <a:off x="7551628" y="1064839"/>
        <a:ext cx="3310628" cy="11858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CEB69-B5A0-42B0-886D-5D2620C2185F}"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6C105D-62D9-4230-B56D-D6FCC197128A}" type="slidenum">
              <a:rPr lang="en-GB" smtClean="0"/>
              <a:t>‹#›</a:t>
            </a:fld>
            <a:endParaRPr lang="en-GB"/>
          </a:p>
        </p:txBody>
      </p:sp>
    </p:spTree>
    <p:extLst>
      <p:ext uri="{BB962C8B-B14F-4D97-AF65-F5344CB8AC3E}">
        <p14:creationId xmlns:p14="http://schemas.microsoft.com/office/powerpoint/2010/main" val="2307585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Standard title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6859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264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3548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82397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3874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3569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0503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085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3789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4150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1909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2583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60467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7828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0.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647115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31732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3927378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317732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6797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99039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194677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78219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57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41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160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3674181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3212913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184649" y="1580179"/>
            <a:ext cx="3807972" cy="658367"/>
          </a:xfrm>
          <a:prstGeom prst="rect">
            <a:avLst/>
          </a:prstGeom>
        </p:spPr>
        <p:txBody>
          <a:bodyPr lIns="0" tIns="0" rIns="0" bIns="0">
            <a:noAutofit/>
          </a:bodyPr>
          <a:lstStyle>
            <a:lvl1pPr marL="0" indent="0">
              <a:buNone/>
              <a:defRPr sz="3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Clinical Pathways Element </a:t>
            </a:r>
          </a:p>
        </p:txBody>
      </p:sp>
      <p:sp>
        <p:nvSpPr>
          <p:cNvPr id="7" name="TextBox 6">
            <a:extLst>
              <a:ext uri="{FF2B5EF4-FFF2-40B4-BE49-F238E27FC236}">
                <a16:creationId xmlns:a16="http://schemas.microsoft.com/office/drawing/2014/main" id="{2DFAD1B1-54FF-2FC6-D407-337D3737411D}"/>
              </a:ext>
            </a:extLst>
          </p:cNvPr>
          <p:cNvSpPr txBox="1"/>
          <p:nvPr userDrawn="1"/>
        </p:nvSpPr>
        <p:spPr>
          <a:xfrm>
            <a:off x="1097280" y="2564517"/>
            <a:ext cx="3986783" cy="317009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b="0">
                <a:effectLst/>
                <a:latin typeface="+mj-lt"/>
                <a:ea typeface="Calibri" panose="020F0502020204030204" pitchFamily="34" charset="0"/>
                <a:cs typeface="Times New Roman" panose="02020603050405020304" pitchFamily="18" charset="0"/>
              </a:rPr>
              <a:t>The clinical pathways element will enable the management of common infections by community pharmacies through offering self-care, safety netting advice, and only if appropriate, supplying certain over the counter and prescription only medicines via Patient Group Directions. </a:t>
            </a:r>
          </a:p>
        </p:txBody>
      </p:sp>
    </p:spTree>
    <p:extLst>
      <p:ext uri="{BB962C8B-B14F-4D97-AF65-F5344CB8AC3E}">
        <p14:creationId xmlns:p14="http://schemas.microsoft.com/office/powerpoint/2010/main" val="35794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17358" y="1533352"/>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Surveillance</a:t>
            </a:r>
          </a:p>
        </p:txBody>
      </p:sp>
      <p:sp>
        <p:nvSpPr>
          <p:cNvPr id="6" name="TextBox 5">
            <a:extLst>
              <a:ext uri="{FF2B5EF4-FFF2-40B4-BE49-F238E27FC236}">
                <a16:creationId xmlns:a16="http://schemas.microsoft.com/office/drawing/2014/main" id="{20A68404-D948-7642-8BC6-F42E883389E5}"/>
              </a:ext>
            </a:extLst>
          </p:cNvPr>
          <p:cNvSpPr txBox="1"/>
          <p:nvPr userDrawn="1"/>
        </p:nvSpPr>
        <p:spPr>
          <a:xfrm>
            <a:off x="1467573" y="2081113"/>
            <a:ext cx="3461285" cy="3693319"/>
          </a:xfrm>
          <a:prstGeom prst="rect">
            <a:avLst/>
          </a:prstGeom>
          <a:noFill/>
        </p:spPr>
        <p:txBody>
          <a:bodyPr wrap="square" rtlCol="0">
            <a:spAutoFit/>
          </a:bodyPr>
          <a:lstStyle/>
          <a:p>
            <a:pPr marL="342900" indent="-342900">
              <a:buFont typeface="Arial" panose="020B0604020202020204" pitchFamily="34" charset="0"/>
              <a:buChar char="•"/>
            </a:pPr>
            <a:r>
              <a:rPr lang="en-GB">
                <a:latin typeface="+mj-lt"/>
              </a:rPr>
              <a:t>NHSE will </a:t>
            </a:r>
            <a:r>
              <a:rPr lang="en-GB" sz="1800">
                <a:effectLst/>
                <a:latin typeface="+mj-lt"/>
                <a:ea typeface="Calibri" panose="020F0502020204030204" pitchFamily="34" charset="0"/>
                <a:cs typeface="Times New Roman" panose="02020603050405020304" pitchFamily="18" charset="0"/>
              </a:rPr>
              <a:t>closely monitor the Pharmacy First service post-launch, particularly in relation to antimicrobial supply to guard against the risk of increasing antimicrobial resistance</a:t>
            </a:r>
            <a:r>
              <a:rPr lang="en-GB">
                <a:latin typeface="+mj-lt"/>
              </a:rPr>
              <a:t> </a:t>
            </a:r>
          </a:p>
          <a:p>
            <a:pPr marL="342900" indent="-342900">
              <a:buFont typeface="Arial" panose="020B0604020202020204" pitchFamily="34" charset="0"/>
              <a:buChar char="•"/>
            </a:pPr>
            <a:r>
              <a:rPr lang="en-GB" sz="1800">
                <a:effectLst/>
                <a:latin typeface="+mj-lt"/>
                <a:ea typeface="Calibri" panose="020F0502020204030204" pitchFamily="34" charset="0"/>
                <a:cs typeface="Times New Roman" panose="02020603050405020304" pitchFamily="18" charset="0"/>
              </a:rPr>
              <a:t>National Institute for Health and Care Research will commission an evaluation of Pharmacy First services considering implications for antimicrobial resistance. </a:t>
            </a:r>
          </a:p>
        </p:txBody>
      </p:sp>
    </p:spTree>
    <p:extLst>
      <p:ext uri="{BB962C8B-B14F-4D97-AF65-F5344CB8AC3E}">
        <p14:creationId xmlns:p14="http://schemas.microsoft.com/office/powerpoint/2010/main" val="99244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2" name="TextBox 1">
            <a:extLst>
              <a:ext uri="{FF2B5EF4-FFF2-40B4-BE49-F238E27FC236}">
                <a16:creationId xmlns:a16="http://schemas.microsoft.com/office/drawing/2014/main" id="{B77551A3-9BAE-400C-B485-0F4ED3DB7306}"/>
              </a:ext>
            </a:extLst>
          </p:cNvPr>
          <p:cNvSpPr txBox="1"/>
          <p:nvPr userDrawn="1"/>
        </p:nvSpPr>
        <p:spPr>
          <a:xfrm>
            <a:off x="1245609" y="2349016"/>
            <a:ext cx="3552728" cy="1384995"/>
          </a:xfrm>
          <a:prstGeom prst="rect">
            <a:avLst/>
          </a:prstGeom>
          <a:noFill/>
        </p:spPr>
        <p:txBody>
          <a:bodyPr wrap="square" rtlCol="0">
            <a:spAutoFit/>
          </a:bodyPr>
          <a:lstStyle/>
          <a:p>
            <a:r>
              <a:rPr lang="en-GB" sz="2800" b="1"/>
              <a:t>“Quote text here. Quote text here. Quote text here.”</a:t>
            </a:r>
          </a:p>
        </p:txBody>
      </p:sp>
    </p:spTree>
    <p:extLst>
      <p:ext uri="{BB962C8B-B14F-4D97-AF65-F5344CB8AC3E}">
        <p14:creationId xmlns:p14="http://schemas.microsoft.com/office/powerpoint/2010/main" val="2974785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400944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24344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67854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9164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5822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217889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08E90-F652-4B40-BD0B-1F8BC7EBCD06}"/>
              </a:ext>
            </a:extLst>
          </p:cNvPr>
          <p:cNvSpPr>
            <a:spLocks noGrp="1"/>
          </p:cNvSpPr>
          <p:nvPr>
            <p:ph type="ctrTitle"/>
          </p:nvPr>
        </p:nvSpPr>
        <p:spPr>
          <a:xfrm>
            <a:off x="854765" y="4209426"/>
            <a:ext cx="9144000" cy="601111"/>
          </a:xfrm>
        </p:spPr>
        <p:txBody>
          <a:bodyPr anchor="b">
            <a:normAutofit/>
          </a:bodyPr>
          <a:lstStyle>
            <a:lvl1pPr algn="l">
              <a:defRPr sz="360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1F7CE30-6632-4A18-9007-59691A06EF81}"/>
              </a:ext>
            </a:extLst>
          </p:cNvPr>
          <p:cNvSpPr>
            <a:spLocks noGrp="1"/>
          </p:cNvSpPr>
          <p:nvPr>
            <p:ph type="subTitle" idx="1"/>
          </p:nvPr>
        </p:nvSpPr>
        <p:spPr>
          <a:xfrm>
            <a:off x="854765" y="4843667"/>
            <a:ext cx="9144000" cy="466379"/>
          </a:xfrm>
        </p:spPr>
        <p:txBody>
          <a:bodyPr>
            <a:normAutofit/>
          </a:bodyPr>
          <a:lstStyle>
            <a:lvl1pPr marL="0" indent="0" algn="l">
              <a:buNone/>
              <a:defRPr sz="1800">
                <a:solidFill>
                  <a:srgbClr val="005EB8"/>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6" name="Picture 5">
            <a:extLst>
              <a:ext uri="{FF2B5EF4-FFF2-40B4-BE49-F238E27FC236}">
                <a16:creationId xmlns:a16="http://schemas.microsoft.com/office/drawing/2014/main" id="{3CFCDE03-0EEA-4F49-A6B9-58B291621E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5437035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@PrimaryCareNHS</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company/NHS 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3930655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220141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3282181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942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2997291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73342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316153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2/26/2024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86190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4" y="6372536"/>
            <a:ext cx="647362"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4109" y="1210682"/>
            <a:ext cx="10641498"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4109" y="2141151"/>
            <a:ext cx="106414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39"/>
            <a:ext cx="5723164"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Presentation title</a:t>
            </a:r>
          </a:p>
        </p:txBody>
      </p:sp>
      <p:pic>
        <p:nvPicPr>
          <p:cNvPr id="7" name="Picture 6">
            <a:extLst>
              <a:ext uri="{FF2B5EF4-FFF2-40B4-BE49-F238E27FC236}">
                <a16:creationId xmlns:a16="http://schemas.microsoft.com/office/drawing/2014/main" id="{3D9F83AB-04F8-4C53-93F7-BAAABEF426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90000" y="360000"/>
            <a:ext cx="953272" cy="720000"/>
          </a:xfrm>
          <a:prstGeom prst="rect">
            <a:avLst/>
          </a:prstGeom>
          <a:noFill/>
          <a:ln>
            <a:noFill/>
          </a:ln>
        </p:spPr>
      </p:pic>
    </p:spTree>
    <p:extLst>
      <p:ext uri="{BB962C8B-B14F-4D97-AF65-F5344CB8AC3E}">
        <p14:creationId xmlns:p14="http://schemas.microsoft.com/office/powerpoint/2010/main" val="1800504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sz="800">
                <a:solidFill>
                  <a:schemeClr val="tx1"/>
                </a:solidFill>
              </a:defRPr>
            </a:lvl1pPr>
          </a:lstStyle>
          <a:p>
            <a:fld id="{67DE7D0A-5CC0-CD4F-AD63-02ED5F8284D6}" type="slidenum">
              <a:rPr lang="en-US" smtClean="0"/>
              <a:pPr/>
              <a:t>‹#›</a:t>
            </a:fld>
            <a:endParaRPr lang="en-US"/>
          </a:p>
        </p:txBody>
      </p:sp>
      <p:sp>
        <p:nvSpPr>
          <p:cNvPr id="4" name="Content Placeholder 2"/>
          <p:cNvSpPr>
            <a:spLocks noGrp="1"/>
          </p:cNvSpPr>
          <p:nvPr>
            <p:ph idx="1"/>
          </p:nvPr>
        </p:nvSpPr>
        <p:spPr>
          <a:xfrm>
            <a:off x="609605" y="1680296"/>
            <a:ext cx="10455611" cy="395073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0431722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12563286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6168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2629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375383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slideLayout" Target="../slideLayouts/slideLayout25.xml"/><Relationship Id="rId26" Type="http://schemas.openxmlformats.org/officeDocument/2006/relationships/slideLayout" Target="../slideLayouts/slideLayout33.xml"/><Relationship Id="rId3" Type="http://schemas.openxmlformats.org/officeDocument/2006/relationships/slideLayout" Target="../slideLayouts/slideLayout10.xml"/><Relationship Id="rId21" Type="http://schemas.openxmlformats.org/officeDocument/2006/relationships/slideLayout" Target="../slideLayouts/slideLayout28.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5" Type="http://schemas.openxmlformats.org/officeDocument/2006/relationships/slideLayout" Target="../slideLayouts/slideLayout32.xml"/><Relationship Id="rId2" Type="http://schemas.openxmlformats.org/officeDocument/2006/relationships/slideLayout" Target="../slideLayouts/slideLayout9.xml"/><Relationship Id="rId16" Type="http://schemas.openxmlformats.org/officeDocument/2006/relationships/slideLayout" Target="../slideLayouts/slideLayout23.xml"/><Relationship Id="rId20" Type="http://schemas.openxmlformats.org/officeDocument/2006/relationships/slideLayout" Target="../slideLayouts/slideLayout27.xml"/><Relationship Id="rId29" Type="http://schemas.openxmlformats.org/officeDocument/2006/relationships/slideLayout" Target="../slideLayouts/slideLayout36.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24" Type="http://schemas.openxmlformats.org/officeDocument/2006/relationships/slideLayout" Target="../slideLayouts/slideLayout31.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23" Type="http://schemas.openxmlformats.org/officeDocument/2006/relationships/slideLayout" Target="../slideLayouts/slideLayout30.xml"/><Relationship Id="rId28" Type="http://schemas.openxmlformats.org/officeDocument/2006/relationships/slideLayout" Target="../slideLayouts/slideLayout35.xml"/><Relationship Id="rId10" Type="http://schemas.openxmlformats.org/officeDocument/2006/relationships/slideLayout" Target="../slideLayouts/slideLayout17.xml"/><Relationship Id="rId19" Type="http://schemas.openxmlformats.org/officeDocument/2006/relationships/slideLayout" Target="../slideLayouts/slideLayout26.xml"/><Relationship Id="rId31"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 Id="rId22" Type="http://schemas.openxmlformats.org/officeDocument/2006/relationships/slideLayout" Target="../slideLayouts/slideLayout29.xml"/><Relationship Id="rId27" Type="http://schemas.openxmlformats.org/officeDocument/2006/relationships/slideLayout" Target="../slideLayouts/slideLayout34.xml"/><Relationship Id="rId30"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C963A1-AC6C-45E8-9A5E-5724DC43F4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E06ACFE-E4D6-411B-9ADC-FFC9D7DBBD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DBF1BF-AB6C-4EA7-A16A-0C6C9EFA13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D3CFA-4DDC-43FC-968A-540737FDA836}" type="datetimeFigureOut">
              <a:rPr lang="en-GB" smtClean="0"/>
              <a:t>26/02/2024</a:t>
            </a:fld>
            <a:endParaRPr lang="en-GB"/>
          </a:p>
        </p:txBody>
      </p:sp>
      <p:sp>
        <p:nvSpPr>
          <p:cNvPr id="5" name="Footer Placeholder 4">
            <a:extLst>
              <a:ext uri="{FF2B5EF4-FFF2-40B4-BE49-F238E27FC236}">
                <a16:creationId xmlns:a16="http://schemas.microsoft.com/office/drawing/2014/main" id="{6F1E0E1F-777F-42FA-A4A2-320208497D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91CC28B-BDF3-45C3-92FF-6562C624CA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FC886-343C-4B72-AFE6-F0497CBE7873}" type="slidenum">
              <a:rPr lang="en-GB" smtClean="0"/>
              <a:t>‹#›</a:t>
            </a:fld>
            <a:endParaRPr lang="en-GB"/>
          </a:p>
        </p:txBody>
      </p:sp>
    </p:spTree>
    <p:extLst>
      <p:ext uri="{BB962C8B-B14F-4D97-AF65-F5344CB8AC3E}">
        <p14:creationId xmlns:p14="http://schemas.microsoft.com/office/powerpoint/2010/main" val="4076960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26/02/2024</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4234708825"/>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 id="2147483686" r:id="rId18"/>
    <p:sldLayoutId id="2147483687" r:id="rId19"/>
    <p:sldLayoutId id="2147483688" r:id="rId20"/>
    <p:sldLayoutId id="2147483689" r:id="rId21"/>
    <p:sldLayoutId id="2147483690" r:id="rId22"/>
    <p:sldLayoutId id="2147483691" r:id="rId23"/>
    <p:sldLayoutId id="2147483692" r:id="rId24"/>
    <p:sldLayoutId id="2147483693" r:id="rId25"/>
    <p:sldLayoutId id="2147483694" r:id="rId26"/>
    <p:sldLayoutId id="2147483695" r:id="rId27"/>
    <p:sldLayoutId id="2147483696" r:id="rId28"/>
    <p:sldLayoutId id="2147483697" r:id="rId29"/>
    <p:sldLayoutId id="2147483698"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mailto:office@cplsc.org.uk" TargetMode="External"/><Relationship Id="rId3" Type="http://schemas.openxmlformats.org/officeDocument/2006/relationships/hyperlink" Target="mailto:shalina.anwar@nhs.net" TargetMode="External"/><Relationship Id="rId7" Type="http://schemas.openxmlformats.org/officeDocument/2006/relationships/hyperlink" Target="mailto:enquiries@cpgm.org.uk"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mailto:lisa@sefton-lpc.org.uk" TargetMode="External"/><Relationship Id="rId5" Type="http://schemas.openxmlformats.org/officeDocument/2006/relationships/hyperlink" Target="mailto:info@liverpool-lpc.org.uk" TargetMode="External"/><Relationship Id="rId4" Type="http://schemas.openxmlformats.org/officeDocument/2006/relationships/hyperlink" Target="mailto:enquiries@hshk-lpc.org.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7.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hyperlink" Target="https://campaignresources.dhsc.gov.uk/campaigns/help-us-help-you-primary-care/think-pharmacy-first/" TargetMode="External"/><Relationship Id="rId2" Type="http://schemas.openxmlformats.org/officeDocument/2006/relationships/notesSlide" Target="../notesSlides/notesSlide16.xml"/><Relationship Id="rId1" Type="http://schemas.openxmlformats.org/officeDocument/2006/relationships/slideLayout" Target="../slideLayouts/slideLayout15.xml"/><Relationship Id="rId5" Type="http://schemas.openxmlformats.org/officeDocument/2006/relationships/image" Target="../media/image35.png"/><Relationship Id="rId4" Type="http://schemas.openxmlformats.org/officeDocument/2006/relationships/hyperlink" Target="mailto:england.nwmedia@nhs.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gbr01.safelinks.protection.outlook.com/?url=https%3A%2F%2Fwww.england.nhs.uk%2Flong-read%2Flaunch-of-nhs-pharmacy-first-advanced-service%2F&amp;data=05%7C02%7Cjacqueline.buxton%40nhs.net%7C3cd5276898894f32225708dc1dad9f1c%7C37c354b285b047f5b22207b48d774ee3%7C0%7C0%7C638417878737573634%7CUnknown%7CTWFpbGZsb3d8eyJWIjoiMC4wLjAwMDAiLCJQIjoiV2luMzIiLCJBTiI6Ik1haWwiLCJXVCI6Mn0%3D%7C3000%7C%7C%7C&amp;sdata=4Iyc8ac700QhyZz2loWeF2nk9ONi4Kq8caeyW1Oa%2FRE%3D&amp;reserved=0" TargetMode="External"/><Relationship Id="rId1" Type="http://schemas.openxmlformats.org/officeDocument/2006/relationships/slideLayout" Target="../slideLayouts/slideLayout15.xml"/><Relationship Id="rId4" Type="http://schemas.openxmlformats.org/officeDocument/2006/relationships/hyperlink" Target="https://www.england.nhs.uk/wp-content/uploads/2023/05/PRN00283-delivery-plan-for-recovering-access-to-primary-care-may-2023.pdf"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www.nhs.uk/nhs-services/prescriptions-and-pharmacies/find-a-pharmacy-offering-contraceptive-pill-without-prescription/" TargetMode="External"/><Relationship Id="rId2" Type="http://schemas.openxmlformats.org/officeDocument/2006/relationships/image" Target="../media/image36.emf"/><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hs.uk/nhs-services/prescriptions-and-pharmacies/find-a-pharmacy-that-offers-free-blood-pressure-checks/" TargetMode="Externa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www.england.nhs.uk/publication/community-pharmacy-advanced-service-specification-nhs-pharmacy-first-service/" TargetMode="External"/><Relationship Id="rId7" Type="http://schemas.openxmlformats.org/officeDocument/2006/relationships/hyperlink" Target="https://servicefinder.nhs.uk/"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hyperlink" Target="https://healthmedia.blog.gov.uk/2024/02/01/pharmacy-first-what-you-need-to-know/" TargetMode="External"/><Relationship Id="rId5" Type="http://schemas.openxmlformats.org/officeDocument/2006/relationships/hyperlink" Target="https://www.england.nhs.uk/long-read/launch-of-nhs-pharmacy-first-advanced-service/#appendix-1-nhs-pharmacy-first-service-frequently-asked-questions" TargetMode="External"/><Relationship Id="rId4" Type="http://schemas.openxmlformats.org/officeDocument/2006/relationships/hyperlink" Target="https://www.england.nhs.uk/long-read/pharmacy-first-supporting-access-to-nhs-care/"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235670" y="1002268"/>
            <a:ext cx="5778631" cy="3444472"/>
          </a:xfrm>
        </p:spPr>
        <p:txBody>
          <a:bodyPr/>
          <a:lstStyle/>
          <a:p>
            <a:r>
              <a:rPr lang="en-GB" sz="4800" dirty="0">
                <a:latin typeface="Arial"/>
                <a:cs typeface="Arial"/>
              </a:rPr>
              <a:t>Pharmacy First </a:t>
            </a:r>
            <a:br>
              <a:rPr lang="en-GB" sz="4800" dirty="0">
                <a:latin typeface="Arial"/>
                <a:cs typeface="Arial"/>
              </a:rPr>
            </a:br>
            <a:br>
              <a:rPr lang="en-GB" sz="4800" dirty="0">
                <a:latin typeface="Arial"/>
                <a:cs typeface="Arial"/>
              </a:rPr>
            </a:br>
            <a:r>
              <a:rPr lang="en-GB" sz="4800" dirty="0">
                <a:latin typeface="Arial"/>
                <a:cs typeface="Arial"/>
              </a:rPr>
              <a:t>Guidance for Care Navigators and Receptionists</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br>
              <a:rPr lang="en-GB" dirty="0"/>
            </a:br>
            <a:r>
              <a:rPr lang="en-GB" b="1" dirty="0"/>
              <a:t>February 2024</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593130"/>
            <a:ext cx="11088000" cy="4762488"/>
          </a:xfrm>
        </p:spPr>
        <p:txBody>
          <a:bodyPr>
            <a:normAutofit fontScale="92500" lnSpcReduction="20000"/>
          </a:bodyPr>
          <a:lstStyle/>
          <a:p>
            <a:r>
              <a:rPr lang="en-GB" sz="1800" dirty="0">
                <a:solidFill>
                  <a:srgbClr val="000000"/>
                </a:solidFill>
                <a:latin typeface="Arial" panose="020B0604020202020204" pitchFamily="34" charset="0"/>
                <a:cs typeface="Times New Roman" panose="02020603050405020304" pitchFamily="18" charset="0"/>
              </a:rPr>
              <a:t>Where a patient is suitable:</a:t>
            </a:r>
          </a:p>
          <a:p>
            <a:pPr marL="457200" indent="-45720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Ask them which pharmacy they would like the referral to be sent to</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Send a referral to the pharmacy using EMIS local, </a:t>
            </a:r>
            <a:r>
              <a:rPr lang="en-GB" sz="18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PharmRefer</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NHS mail can be used as a fall-back option if other systems are not available). The referral contains information about why the patient is being referred, for the pharmacist to review ahead of or during the patient’s consultation. </a:t>
            </a:r>
          </a:p>
          <a:p>
            <a:pPr marL="457200" indent="-45720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the referral is made, the patient initiates contact with the pharmacy.  Please say something to the patient such as: </a:t>
            </a: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‘Please contact the pharmacy to discuss your treatment and advise that you have been referred by your practice. The telephone number and address are as follows.’ </a:t>
            </a:r>
          </a:p>
          <a:p>
            <a:endPar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r>
              <a:rPr lang="en-GB" sz="1800" dirty="0">
                <a:solidFill>
                  <a:srgbClr val="000000"/>
                </a:solidFill>
                <a:latin typeface="Arial" panose="020B0604020202020204" pitchFamily="34" charset="0"/>
                <a:cs typeface="Times New Roman" panose="02020603050405020304" pitchFamily="18" charset="0"/>
              </a:rPr>
              <a:t>Other phrases you may find useful when explaining the service to your patients:</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‘Having listened to your symptoms, I am arranging a same day consultation for you with an NHS community pharmacist working with our practice.’</a:t>
            </a:r>
            <a:endParaRPr lang="en-GB" sz="1800" b="1" i="1" dirty="0">
              <a:solidFill>
                <a:srgbClr val="000000"/>
              </a:solidFill>
              <a:latin typeface="Arial" panose="020B0604020202020204" pitchFamily="34" charset="0"/>
              <a:cs typeface="Times New Roman" panose="02020603050405020304" pitchFamily="18" charset="0"/>
            </a:endParaRPr>
          </a:p>
          <a:p>
            <a:pPr marL="285750" indent="-285750">
              <a:buFont typeface="Arial" panose="020B0604020202020204" pitchFamily="34" charset="0"/>
              <a:buChar char="•"/>
            </a:pPr>
            <a:r>
              <a:rPr lang="en-GB" sz="1800" b="1" i="1" dirty="0">
                <a:solidFill>
                  <a:srgbClr val="000000"/>
                </a:solidFill>
                <a:latin typeface="Arial" panose="020B0604020202020204" pitchFamily="34" charset="0"/>
                <a:cs typeface="Times New Roman" panose="02020603050405020304" pitchFamily="18" charset="0"/>
              </a:rPr>
              <a:t>‘Community Pharmacists </a:t>
            </a:r>
            <a:r>
              <a:rPr lang="en-GB" sz="1800" b="1" i="1" dirty="0">
                <a:solidFill>
                  <a:schemeClr val="tx1"/>
                </a:solidFill>
                <a:latin typeface="Arial" panose="020B0604020202020204" pitchFamily="34" charset="0"/>
                <a:cs typeface="Times New Roman" panose="02020603050405020304" pitchFamily="18" charset="0"/>
              </a:rPr>
              <a:t>are highly trained professionals and </a:t>
            </a:r>
            <a:r>
              <a:rPr lang="en-GB" sz="1800" b="1" i="1" dirty="0">
                <a:solidFill>
                  <a:srgbClr val="000000"/>
                </a:solidFill>
                <a:latin typeface="Arial" panose="020B0604020202020204" pitchFamily="34" charset="0"/>
                <a:cs typeface="Times New Roman" panose="02020603050405020304" pitchFamily="18" charset="0"/>
              </a:rPr>
              <a:t>can now do more assessments and issue prescription only medications for particular conditions if needed’</a:t>
            </a:r>
          </a:p>
          <a:p>
            <a:pPr marL="285750" indent="-285750">
              <a:buFont typeface="Arial" panose="020B0604020202020204" pitchFamily="34" charset="0"/>
              <a:buChar char="•"/>
            </a:pPr>
            <a:r>
              <a:rPr lang="en-GB" sz="1800" b="1"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 telephone or visit the pharmacy to have a discussion with the pharmacist in their confidential consultation room. The pharmacist will ask questions about your health and your symptoms, including any allergies or any medications you’re currently taking.  In some cases, based on your symptoms, they may need to do a quick examination such as if you have earache, they may look in your ear with an otoscope.’</a:t>
            </a:r>
          </a:p>
          <a:p>
            <a:endParaRPr lang="en-GB" sz="1800" dirty="0">
              <a:solidFill>
                <a:srgbClr val="000000"/>
              </a:solidFill>
              <a:latin typeface="Arial" panose="020B0604020202020204" pitchFamily="34" charset="0"/>
              <a:cs typeface="Times New Roman" panose="02020603050405020304" pitchFamily="18" charset="0"/>
            </a:endParaRP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a:latin typeface="Arial" panose="020B0604020202020204" pitchFamily="34" charset="0"/>
                <a:cs typeface="Arial" panose="020B0604020202020204" pitchFamily="34" charset="0"/>
              </a:rPr>
              <a:t>How do I refer patients to Pharmacy First?</a:t>
            </a:r>
          </a:p>
        </p:txBody>
      </p:sp>
    </p:spTree>
    <p:extLst>
      <p:ext uri="{BB962C8B-B14F-4D97-AF65-F5344CB8AC3E}">
        <p14:creationId xmlns:p14="http://schemas.microsoft.com/office/powerpoint/2010/main" val="2800373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1999" y="1459086"/>
            <a:ext cx="11404154" cy="5063531"/>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More than 95% community pharmacies across the Northwest provide Pharmacy First.</a:t>
            </a:r>
          </a:p>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If you have been sending GP referrals to CPCS then you will already know the details of your local pharmacies and if not, your Community Pharmacy Clinical Lead (CPCL) or Local Pharmaceutical Committee (LPC) can help with this information </a:t>
            </a:r>
          </a:p>
          <a:p>
            <a:pPr marL="285750" indent="-285750">
              <a:buFont typeface="Arial" panose="020B0604020202020204" pitchFamily="34" charset="0"/>
              <a:buChar char="•"/>
            </a:pPr>
            <a:r>
              <a:rPr lang="en-GB" sz="1800" dirty="0">
                <a:solidFill>
                  <a:srgbClr val="000000"/>
                </a:solidFill>
                <a:latin typeface="Arial" panose="020B0604020202020204" pitchFamily="34" charset="0"/>
                <a:cs typeface="Times New Roman" panose="02020603050405020304" pitchFamily="18" charset="0"/>
              </a:rPr>
              <a:t>When using the integrated EMIS option or </a:t>
            </a:r>
            <a:r>
              <a:rPr lang="en-GB" sz="1800" dirty="0" err="1">
                <a:solidFill>
                  <a:srgbClr val="000000"/>
                </a:solidFill>
                <a:latin typeface="Arial" panose="020B0604020202020204" pitchFamily="34" charset="0"/>
                <a:cs typeface="Times New Roman" panose="02020603050405020304" pitchFamily="18" charset="0"/>
              </a:rPr>
              <a:t>PharmRefer</a:t>
            </a:r>
            <a:r>
              <a:rPr lang="en-GB" sz="1800" dirty="0">
                <a:solidFill>
                  <a:srgbClr val="000000"/>
                </a:solidFill>
                <a:latin typeface="Arial" panose="020B0604020202020204" pitchFamily="34" charset="0"/>
                <a:cs typeface="Times New Roman" panose="02020603050405020304" pitchFamily="18" charset="0"/>
              </a:rPr>
              <a:t> to send your referrals, then participating pharmacies are shown. This may also be helpful if a patient wants to use a pharmacy further afield.</a:t>
            </a:r>
          </a:p>
          <a:p>
            <a:pPr marL="285750" indent="-285750">
              <a:buFont typeface="Arial" panose="020B0604020202020204" pitchFamily="34" charset="0"/>
              <a:buChar char="•"/>
            </a:pPr>
            <a:endParaRPr lang="en-GB" sz="1800" dirty="0">
              <a:solidFill>
                <a:srgbClr val="000000"/>
              </a:solidFill>
              <a:latin typeface="Arial" panose="020B0604020202020204" pitchFamily="34" charset="0"/>
              <a:cs typeface="Times New Roman" panose="02020603050405020304" pitchFamily="18" charset="0"/>
            </a:endParaRPr>
          </a:p>
          <a:p>
            <a:endParaRPr lang="en-GB" sz="1800" dirty="0">
              <a:solidFill>
                <a:srgbClr val="000000"/>
              </a:solidFill>
              <a:latin typeface="Arial" panose="020B0604020202020204" pitchFamily="34" charset="0"/>
              <a:cs typeface="Times New Roman" panose="02020603050405020304" pitchFamily="18" charset="0"/>
            </a:endParaRPr>
          </a:p>
          <a:p>
            <a:endParaRPr lang="en-GB" sz="1800" dirty="0">
              <a:solidFill>
                <a:srgbClr val="000000"/>
              </a:solidFill>
              <a:latin typeface="Arial" panose="020B0604020202020204" pitchFamily="34" charset="0"/>
              <a:cs typeface="Times New Roman" panose="02020603050405020304" pitchFamily="18" charset="0"/>
            </a:endParaRP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551999" y="370689"/>
            <a:ext cx="11404154" cy="1088397"/>
          </a:xfrm>
        </p:spPr>
        <p:txBody>
          <a:bodyPr/>
          <a:lstStyle/>
          <a:p>
            <a:r>
              <a:rPr lang="en-GB" dirty="0">
                <a:latin typeface="Arial" panose="020B0604020202020204" pitchFamily="34" charset="0"/>
                <a:cs typeface="Arial" panose="020B0604020202020204" pitchFamily="34" charset="0"/>
              </a:rPr>
              <a:t>How do I know which pharmacies I can refer to?</a:t>
            </a:r>
          </a:p>
        </p:txBody>
      </p:sp>
      <p:graphicFrame>
        <p:nvGraphicFramePr>
          <p:cNvPr id="3" name="Table 2">
            <a:extLst>
              <a:ext uri="{FF2B5EF4-FFF2-40B4-BE49-F238E27FC236}">
                <a16:creationId xmlns:a16="http://schemas.microsoft.com/office/drawing/2014/main" id="{45D29865-9C2B-97B2-E1E9-C7C084A07979}"/>
              </a:ext>
            </a:extLst>
          </p:cNvPr>
          <p:cNvGraphicFramePr>
            <a:graphicFrameLocks noGrp="1"/>
          </p:cNvGraphicFramePr>
          <p:nvPr>
            <p:extLst>
              <p:ext uri="{D42A27DB-BD31-4B8C-83A1-F6EECF244321}">
                <p14:modId xmlns:p14="http://schemas.microsoft.com/office/powerpoint/2010/main" val="75292024"/>
              </p:ext>
            </p:extLst>
          </p:nvPr>
        </p:nvGraphicFramePr>
        <p:xfrm>
          <a:off x="552000" y="3615430"/>
          <a:ext cx="11087999" cy="1907772"/>
        </p:xfrm>
        <a:graphic>
          <a:graphicData uri="http://schemas.openxmlformats.org/drawingml/2006/table">
            <a:tbl>
              <a:tblPr>
                <a:tableStyleId>{5C22544A-7EE6-4342-B048-85BDC9FD1C3A}</a:tableStyleId>
              </a:tblPr>
              <a:tblGrid>
                <a:gridCol w="2761171">
                  <a:extLst>
                    <a:ext uri="{9D8B030D-6E8A-4147-A177-3AD203B41FA5}">
                      <a16:colId xmlns:a16="http://schemas.microsoft.com/office/drawing/2014/main" val="710506882"/>
                    </a:ext>
                  </a:extLst>
                </a:gridCol>
                <a:gridCol w="2263078">
                  <a:extLst>
                    <a:ext uri="{9D8B030D-6E8A-4147-A177-3AD203B41FA5}">
                      <a16:colId xmlns:a16="http://schemas.microsoft.com/office/drawing/2014/main" val="947249773"/>
                    </a:ext>
                  </a:extLst>
                </a:gridCol>
                <a:gridCol w="2360387">
                  <a:extLst>
                    <a:ext uri="{9D8B030D-6E8A-4147-A177-3AD203B41FA5}">
                      <a16:colId xmlns:a16="http://schemas.microsoft.com/office/drawing/2014/main" val="102636047"/>
                    </a:ext>
                  </a:extLst>
                </a:gridCol>
                <a:gridCol w="3703363">
                  <a:extLst>
                    <a:ext uri="{9D8B030D-6E8A-4147-A177-3AD203B41FA5}">
                      <a16:colId xmlns:a16="http://schemas.microsoft.com/office/drawing/2014/main" val="2391091715"/>
                    </a:ext>
                  </a:extLst>
                </a:gridCol>
              </a:tblGrid>
              <a:tr h="230635">
                <a:tc>
                  <a:txBody>
                    <a:bodyPr/>
                    <a:lstStyle/>
                    <a:p>
                      <a:pPr algn="ctr" fontAlgn="b"/>
                      <a:r>
                        <a:rPr lang="en-GB" sz="1100" u="none" strike="noStrike">
                          <a:effectLst/>
                        </a:rPr>
                        <a:t>ICS</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dirty="0">
                          <a:effectLst/>
                        </a:rPr>
                        <a:t>CPCL</a:t>
                      </a:r>
                      <a:endParaRPr lang="en-GB" sz="1100" b="1" i="0" u="none" strike="noStrike" dirty="0">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a:effectLst/>
                        </a:rPr>
                        <a:t>CPCL EMAIL</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tc>
                  <a:txBody>
                    <a:bodyPr/>
                    <a:lstStyle/>
                    <a:p>
                      <a:pPr algn="ctr" fontAlgn="b"/>
                      <a:r>
                        <a:rPr lang="en-GB" sz="1100" u="none" strike="noStrike">
                          <a:effectLst/>
                        </a:rPr>
                        <a:t>LPC</a:t>
                      </a:r>
                      <a:endParaRPr lang="en-GB" sz="1100" b="1" i="0" u="none" strike="noStrike">
                        <a:solidFill>
                          <a:srgbClr val="000000"/>
                        </a:solidFill>
                        <a:effectLst/>
                        <a:latin typeface="Calibri" panose="020F0502020204030204" pitchFamily="34" charset="0"/>
                      </a:endParaRPr>
                    </a:p>
                  </a:txBody>
                  <a:tcPr marL="7620" marR="7620" marT="7620" marB="0">
                    <a:solidFill>
                      <a:schemeClr val="accent1">
                        <a:lumMod val="20000"/>
                        <a:lumOff val="80000"/>
                      </a:schemeClr>
                    </a:solidFill>
                  </a:tcPr>
                </a:tc>
                <a:extLst>
                  <a:ext uri="{0D108BD9-81ED-4DB2-BD59-A6C34878D82A}">
                    <a16:rowId xmlns:a16="http://schemas.microsoft.com/office/drawing/2014/main" val="1801854168"/>
                  </a:ext>
                </a:extLst>
              </a:tr>
              <a:tr h="185772">
                <a:tc>
                  <a:txBody>
                    <a:bodyPr/>
                    <a:lstStyle/>
                    <a:p>
                      <a:pPr algn="l" fontAlgn="b"/>
                      <a:r>
                        <a:rPr lang="en-GB" sz="1100" u="none" strike="noStrike" dirty="0">
                          <a:effectLst/>
                        </a:rPr>
                        <a:t>Cheshire and Merseyside</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Pam Soo</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dirty="0">
                          <a:effectLst/>
                          <a:hlinkClick r:id="rId3"/>
                        </a:rPr>
                        <a:t>pam.soo@nhs.net</a:t>
                      </a:r>
                      <a:endParaRPr lang="en-GB"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b"/>
                      <a:r>
                        <a:rPr lang="en-GB" sz="1100" b="0" i="0" u="none" strike="noStrike" dirty="0">
                          <a:solidFill>
                            <a:srgbClr val="000000"/>
                          </a:solidFill>
                          <a:effectLst/>
                          <a:latin typeface="Calibri" panose="020F0502020204030204" pitchFamily="34" charset="0"/>
                        </a:rPr>
                        <a:t>Cheshire and Wirral - </a:t>
                      </a:r>
                      <a:r>
                        <a:rPr lang="en-GB" sz="1100" b="0" i="0" kern="1200" dirty="0">
                          <a:solidFill>
                            <a:schemeClr val="dk1"/>
                          </a:solidFill>
                          <a:effectLst/>
                          <a:latin typeface="+mn-lt"/>
                          <a:ea typeface="+mn-ea"/>
                          <a:cs typeface="+mn-cs"/>
                        </a:rPr>
                        <a:t>alison@cpcw.org.uk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646872292"/>
                  </a:ext>
                </a:extLst>
              </a:tr>
              <a:tr h="199037">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endParaRPr lang="en-GB"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Halton, St Helens and Knowsley - </a:t>
                      </a:r>
                      <a:r>
                        <a:rPr lang="en-GB" sz="1100" b="0" i="0" kern="1200" dirty="0">
                          <a:solidFill>
                            <a:schemeClr val="dk1"/>
                          </a:solidFill>
                          <a:effectLst/>
                          <a:latin typeface="+mn-lt"/>
                          <a:ea typeface="+mn-ea"/>
                          <a:cs typeface="+mn-cs"/>
                          <a:hlinkClick r:id="rId4"/>
                        </a:rPr>
                        <a:t>enquiries@hshk-lpc.org.uk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984329450"/>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a:effectLst/>
                        </a:rPr>
                        <a:t> </a:t>
                      </a:r>
                      <a:endParaRPr lang="en-GB" sz="1100" b="0" i="0" u="sng" strike="noStrike">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Liverpool - </a:t>
                      </a:r>
                      <a:r>
                        <a:rPr lang="en-GB" sz="1100" b="0" i="0" kern="1200" dirty="0">
                          <a:solidFill>
                            <a:schemeClr val="dk1"/>
                          </a:solidFill>
                          <a:effectLst/>
                          <a:latin typeface="+mn-lt"/>
                          <a:ea typeface="+mn-ea"/>
                          <a:cs typeface="+mn-cs"/>
                          <a:hlinkClick r:id="rId5"/>
                        </a:rPr>
                        <a:t>info@liverpool-lpc.org.uk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611135775"/>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dirty="0">
                          <a:effectLst/>
                        </a:rPr>
                        <a:t> </a:t>
                      </a:r>
                      <a:endParaRPr lang="en-GB"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Sefton - </a:t>
                      </a:r>
                      <a:r>
                        <a:rPr lang="en-GB" sz="1100" b="0" i="0" kern="1200" dirty="0">
                          <a:solidFill>
                            <a:schemeClr val="dk1"/>
                          </a:solidFill>
                          <a:effectLst/>
                          <a:latin typeface="+mn-lt"/>
                          <a:ea typeface="+mn-ea"/>
                          <a:cs typeface="+mn-cs"/>
                          <a:hlinkClick r:id="rId6"/>
                        </a:rPr>
                        <a:t>lisa@sefton-lpc.org.uk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966803629"/>
                  </a:ext>
                </a:extLst>
              </a:tr>
              <a:tr h="185772">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a:effectLst/>
                        </a:rPr>
                        <a:t> </a:t>
                      </a:r>
                      <a:endParaRPr lang="en-GB" sz="1100" b="0" i="0" u="none" strike="noStrike">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dirty="0">
                          <a:effectLst/>
                        </a:rPr>
                        <a:t> </a:t>
                      </a:r>
                      <a:endParaRPr lang="en-GB"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3432567997"/>
                  </a:ext>
                </a:extLst>
              </a:tr>
              <a:tr h="185772">
                <a:tc>
                  <a:txBody>
                    <a:bodyPr/>
                    <a:lstStyle/>
                    <a:p>
                      <a:pPr algn="l" fontAlgn="b"/>
                      <a:r>
                        <a:rPr lang="en-GB" sz="1100" u="none" strike="noStrike" dirty="0">
                          <a:effectLst/>
                        </a:rPr>
                        <a:t>Greater Manchester</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Alison Scowcroft</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u="sng" strike="noStrike" dirty="0">
                          <a:solidFill>
                            <a:schemeClr val="accent1"/>
                          </a:solidFill>
                          <a:effectLst/>
                        </a:rPr>
                        <a:t>Alison.scowcroft@nhs.net</a:t>
                      </a:r>
                      <a:endParaRPr lang="en-GB" sz="1100" b="0" i="0" u="sng" strike="noStrike" dirty="0">
                        <a:solidFill>
                          <a:schemeClr val="accent1"/>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Greater Manchester - </a:t>
                      </a:r>
                      <a:r>
                        <a:rPr lang="en-GB" sz="1100" b="0" i="0" kern="1200" dirty="0">
                          <a:solidFill>
                            <a:schemeClr val="dk1"/>
                          </a:solidFill>
                          <a:effectLst/>
                          <a:latin typeface="+mn-lt"/>
                          <a:ea typeface="+mn-ea"/>
                          <a:cs typeface="+mn-cs"/>
                          <a:hlinkClick r:id="rId7"/>
                        </a:rPr>
                        <a:t>enquiries@cpgm.org.uk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324757000"/>
                  </a:ext>
                </a:extLst>
              </a:tr>
              <a:tr h="185772">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endParaRPr lang="en-GB" sz="1100" b="0" i="0" u="sng" strike="noStrike" dirty="0">
                        <a:solidFill>
                          <a:srgbClr val="0563C1"/>
                        </a:solidFill>
                        <a:effectLst/>
                        <a:latin typeface="Calibri" panose="020F0502020204030204" pitchFamily="34" charset="0"/>
                      </a:endParaRPr>
                    </a:p>
                  </a:txBody>
                  <a:tcPr marL="7620" marR="7620" marT="7620" marB="0"/>
                </a:tc>
                <a:tc>
                  <a:txBody>
                    <a:bodyPr/>
                    <a:lstStyle/>
                    <a:p>
                      <a:pPr algn="l" fontAlgn="b"/>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133280372"/>
                  </a:ext>
                </a:extLst>
              </a:tr>
              <a:tr h="363468">
                <a:tc>
                  <a:txBody>
                    <a:bodyPr/>
                    <a:lstStyle/>
                    <a:p>
                      <a:pPr algn="l" fontAlgn="b"/>
                      <a:r>
                        <a:rPr lang="en-GB" sz="1100" u="none" strike="noStrike" dirty="0">
                          <a:effectLst/>
                        </a:rPr>
                        <a:t>Lancashire and South Cumbria</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u="none" strike="noStrike" dirty="0">
                          <a:effectLst/>
                        </a:rPr>
                        <a:t>Julie Lonsdale</a:t>
                      </a:r>
                      <a:endParaRPr lang="en-GB" sz="1100" b="0" i="0" u="none" strike="noStrike" dirty="0">
                        <a:solidFill>
                          <a:srgbClr val="000000"/>
                        </a:solidFill>
                        <a:effectLst/>
                        <a:latin typeface="Calibri" panose="020F0502020204030204" pitchFamily="34" charset="0"/>
                      </a:endParaRPr>
                    </a:p>
                  </a:txBody>
                  <a:tcPr marL="7620" marR="7620" marT="7620" marB="0"/>
                </a:tc>
                <a:tc>
                  <a:txBody>
                    <a:bodyPr/>
                    <a:lstStyle/>
                    <a:p>
                      <a:pPr algn="l" fontAlgn="b"/>
                      <a:r>
                        <a:rPr lang="en-GB" sz="1100" b="0" i="0" u="sng" strike="noStrike" dirty="0">
                          <a:solidFill>
                            <a:srgbClr val="0563C1"/>
                          </a:solidFill>
                          <a:effectLst/>
                          <a:latin typeface="Calibri" panose="020F0502020204030204" pitchFamily="34" charset="0"/>
                        </a:rPr>
                        <a:t>Julie.lonsdale@nhs.net</a:t>
                      </a:r>
                    </a:p>
                  </a:txBody>
                  <a:tcPr marL="7620" marR="7620" marT="7620" marB="0"/>
                </a:tc>
                <a:tc>
                  <a:txBody>
                    <a:bodyPr/>
                    <a:lstStyle/>
                    <a:p>
                      <a:pPr algn="l" fontAlgn="b"/>
                      <a:r>
                        <a:rPr lang="en-GB" sz="1100" u="none" strike="noStrike" dirty="0">
                          <a:effectLst/>
                        </a:rPr>
                        <a:t>Lancashire and South Cumbria - </a:t>
                      </a:r>
                      <a:r>
                        <a:rPr lang="en-GB" sz="1100" b="0" i="0" kern="1200" dirty="0">
                          <a:solidFill>
                            <a:schemeClr val="dk1"/>
                          </a:solidFill>
                          <a:effectLst/>
                          <a:latin typeface="+mn-lt"/>
                          <a:ea typeface="+mn-ea"/>
                          <a:cs typeface="+mn-cs"/>
                          <a:hlinkClick r:id="rId8"/>
                        </a:rPr>
                        <a:t>office@cplsc.org.uk</a:t>
                      </a:r>
                      <a:endParaRPr lang="en-GB" sz="1100" b="0" i="0" u="none" strike="noStrike" dirty="0">
                        <a:solidFill>
                          <a:srgbClr val="000000"/>
                        </a:solidFill>
                        <a:effectLst/>
                        <a:latin typeface="Calibri" panose="020F0502020204030204" pitchFamily="34" charset="0"/>
                      </a:endParaRPr>
                    </a:p>
                  </a:txBody>
                  <a:tcPr marL="7620" marR="7620" marT="7620" marB="0"/>
                </a:tc>
                <a:extLst>
                  <a:ext uri="{0D108BD9-81ED-4DB2-BD59-A6C34878D82A}">
                    <a16:rowId xmlns:a16="http://schemas.microsoft.com/office/drawing/2014/main" val="2194852520"/>
                  </a:ext>
                </a:extLst>
              </a:tr>
            </a:tbl>
          </a:graphicData>
        </a:graphic>
      </p:graphicFrame>
    </p:spTree>
    <p:extLst>
      <p:ext uri="{BB962C8B-B14F-4D97-AF65-F5344CB8AC3E}">
        <p14:creationId xmlns:p14="http://schemas.microsoft.com/office/powerpoint/2010/main" val="62250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12079" y="199465"/>
            <a:ext cx="11404154" cy="865186"/>
          </a:xfrm>
        </p:spPr>
        <p:txBody>
          <a:bodyPr/>
          <a:lstStyle/>
          <a:p>
            <a:r>
              <a:rPr lang="en-GB">
                <a:latin typeface="Arial" panose="020B0604020202020204" pitchFamily="34" charset="0"/>
                <a:cs typeface="Arial" panose="020B0604020202020204" pitchFamily="34" charset="0"/>
              </a:rPr>
              <a:t>What happens next/what is the patient journey? </a:t>
            </a:r>
          </a:p>
        </p:txBody>
      </p:sp>
      <p:sp>
        <p:nvSpPr>
          <p:cNvPr id="5" name="object 7">
            <a:extLst>
              <a:ext uri="{FF2B5EF4-FFF2-40B4-BE49-F238E27FC236}">
                <a16:creationId xmlns:a16="http://schemas.microsoft.com/office/drawing/2014/main" id="{1A3252BA-B8AD-F285-1B8A-5B945DE0D1F5}"/>
              </a:ext>
            </a:extLst>
          </p:cNvPr>
          <p:cNvSpPr txBox="1"/>
          <p:nvPr/>
        </p:nvSpPr>
        <p:spPr>
          <a:xfrm>
            <a:off x="195567" y="1938551"/>
            <a:ext cx="2852433" cy="3393878"/>
          </a:xfrm>
          <a:prstGeom prst="rect">
            <a:avLst/>
          </a:prstGeom>
          <a:solidFill>
            <a:srgbClr val="DEF1F7">
              <a:alpha val="90194"/>
            </a:srgbClr>
          </a:solidFill>
        </p:spPr>
        <p:txBody>
          <a:bodyPr vert="horz" wrap="square" lIns="0" tIns="64135" rIns="0" bIns="0" rtlCol="0">
            <a:spAutoFit/>
          </a:bodyPr>
          <a:lstStyle/>
          <a:p>
            <a:pPr marL="123825">
              <a:lnSpc>
                <a:spcPct val="100000"/>
              </a:lnSpc>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Patient will have a private consultation with the community pharmacist in the pharmacy consultation room</a:t>
            </a:r>
            <a:r>
              <a:rPr lang="en-GB" sz="1600" dirty="0">
                <a:latin typeface="Arial" panose="020B0604020202020204" pitchFamily="34" charset="0"/>
                <a:cs typeface="Arial" panose="020B0604020202020204" pitchFamily="34" charset="0"/>
              </a:rPr>
              <a:t> face to face</a:t>
            </a:r>
            <a:r>
              <a:rPr lang="en-GB" sz="1600" dirty="0">
                <a:solidFill>
                  <a:schemeClr val="tx1"/>
                </a:solidFill>
                <a:latin typeface="Arial" panose="020B0604020202020204" pitchFamily="34" charset="0"/>
                <a:cs typeface="Arial" panose="020B0604020202020204" pitchFamily="34" charset="0"/>
              </a:rPr>
              <a:t> or via a secure remote platform.</a:t>
            </a:r>
          </a:p>
          <a:p>
            <a:pPr marL="123825">
              <a:lnSpc>
                <a:spcPct val="100000"/>
              </a:lnSpc>
              <a:spcBef>
                <a:spcPts val="505"/>
              </a:spcBef>
              <a:tabLst>
                <a:tab pos="352425" algn="l"/>
              </a:tabLst>
            </a:pPr>
            <a:endParaRPr lang="en-GB" sz="1600" dirty="0">
              <a:latin typeface="Arial" panose="020B0604020202020204" pitchFamily="34" charset="0"/>
              <a:cs typeface="Arial" panose="020B0604020202020204" pitchFamily="34" charset="0"/>
            </a:endParaRPr>
          </a:p>
          <a:p>
            <a:pPr marL="123825">
              <a:lnSpc>
                <a:spcPct val="100000"/>
              </a:lnSpc>
              <a:spcBef>
                <a:spcPts val="505"/>
              </a:spcBef>
              <a:tabLst>
                <a:tab pos="352425" algn="l"/>
              </a:tabLst>
            </a:pPr>
            <a:r>
              <a:rPr lang="en-GB" sz="1600" dirty="0">
                <a:latin typeface="Arial"/>
                <a:cs typeface="Arial"/>
              </a:rPr>
              <a:t>If the patient does not make contact with the community pharmacy, the pharmacist will assess and follow up with the patient as clinically appropriate.</a:t>
            </a:r>
            <a:endParaRPr sz="1600" dirty="0">
              <a:latin typeface="Arial"/>
              <a:cs typeface="Arial"/>
            </a:endParaRPr>
          </a:p>
        </p:txBody>
      </p:sp>
      <p:sp>
        <p:nvSpPr>
          <p:cNvPr id="6" name="TextBox 5">
            <a:extLst>
              <a:ext uri="{FF2B5EF4-FFF2-40B4-BE49-F238E27FC236}">
                <a16:creationId xmlns:a16="http://schemas.microsoft.com/office/drawing/2014/main" id="{8CD3713E-9B47-D0B5-49A8-C83E75ECBEF6}"/>
              </a:ext>
            </a:extLst>
          </p:cNvPr>
          <p:cNvSpPr txBox="1"/>
          <p:nvPr/>
        </p:nvSpPr>
        <p:spPr>
          <a:xfrm>
            <a:off x="212079" y="1306751"/>
            <a:ext cx="2852432" cy="632116"/>
          </a:xfrm>
          <a:prstGeom prst="rect">
            <a:avLst/>
          </a:prstGeom>
          <a:solidFill>
            <a:srgbClr val="89C7D4"/>
          </a:solidFill>
        </p:spPr>
        <p:txBody>
          <a:bodyPr wrap="square" rtlCol="0">
            <a:noAutofit/>
          </a:bodyPr>
          <a:lstStyle/>
          <a:p>
            <a:r>
              <a:rPr lang="en-GB" b="1"/>
              <a:t>	</a:t>
            </a:r>
            <a:r>
              <a:rPr lang="en-GB" sz="1600" b="1"/>
              <a:t>Patient contacts the 	Pharmacy</a:t>
            </a:r>
            <a:endParaRPr lang="en-GB" b="1"/>
          </a:p>
        </p:txBody>
      </p:sp>
      <p:grpSp>
        <p:nvGrpSpPr>
          <p:cNvPr id="7" name="object 8">
            <a:extLst>
              <a:ext uri="{FF2B5EF4-FFF2-40B4-BE49-F238E27FC236}">
                <a16:creationId xmlns:a16="http://schemas.microsoft.com/office/drawing/2014/main" id="{D7B3A65F-A304-B7B1-6D24-0FF8E9E37EB8}"/>
              </a:ext>
            </a:extLst>
          </p:cNvPr>
          <p:cNvGrpSpPr/>
          <p:nvPr/>
        </p:nvGrpSpPr>
        <p:grpSpPr>
          <a:xfrm>
            <a:off x="398352" y="1380709"/>
            <a:ext cx="482177" cy="483884"/>
            <a:chOff x="4280915" y="2668523"/>
            <a:chExt cx="928369" cy="928369"/>
          </a:xfrm>
        </p:grpSpPr>
        <p:sp>
          <p:nvSpPr>
            <p:cNvPr id="8" name="object 9">
              <a:extLst>
                <a:ext uri="{FF2B5EF4-FFF2-40B4-BE49-F238E27FC236}">
                  <a16:creationId xmlns:a16="http://schemas.microsoft.com/office/drawing/2014/main" id="{5E5BB544-D3B5-F1E1-A929-C323B21F7D1A}"/>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9" name="object 10">
              <a:extLst>
                <a:ext uri="{FF2B5EF4-FFF2-40B4-BE49-F238E27FC236}">
                  <a16:creationId xmlns:a16="http://schemas.microsoft.com/office/drawing/2014/main" id="{AFFE34FE-A689-5A3E-E2F2-EF1A2DE2694F}"/>
                </a:ext>
              </a:extLst>
            </p:cNvPr>
            <p:cNvPicPr/>
            <p:nvPr/>
          </p:nvPicPr>
          <p:blipFill>
            <a:blip r:embed="rId3" cstate="print"/>
            <a:stretch>
              <a:fillRect/>
            </a:stretch>
          </p:blipFill>
          <p:spPr>
            <a:xfrm>
              <a:off x="4578482" y="2911814"/>
              <a:ext cx="125707" cy="125712"/>
            </a:xfrm>
            <a:prstGeom prst="rect">
              <a:avLst/>
            </a:prstGeom>
          </p:spPr>
        </p:pic>
        <p:sp>
          <p:nvSpPr>
            <p:cNvPr id="10" name="object 11">
              <a:extLst>
                <a:ext uri="{FF2B5EF4-FFF2-40B4-BE49-F238E27FC236}">
                  <a16:creationId xmlns:a16="http://schemas.microsoft.com/office/drawing/2014/main" id="{A83FC63F-DFD4-EF71-F5BC-BFFA94A29A92}"/>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11" name="object 12">
              <a:extLst>
                <a:ext uri="{FF2B5EF4-FFF2-40B4-BE49-F238E27FC236}">
                  <a16:creationId xmlns:a16="http://schemas.microsoft.com/office/drawing/2014/main" id="{4940790E-870D-B5F5-75D2-A8EF19C0362B}"/>
                </a:ext>
              </a:extLst>
            </p:cNvPr>
            <p:cNvPicPr/>
            <p:nvPr/>
          </p:nvPicPr>
          <p:blipFill>
            <a:blip r:embed="rId4" cstate="print"/>
            <a:stretch>
              <a:fillRect/>
            </a:stretch>
          </p:blipFill>
          <p:spPr>
            <a:xfrm>
              <a:off x="4840972" y="3174859"/>
              <a:ext cx="125707" cy="126256"/>
            </a:xfrm>
            <a:prstGeom prst="rect">
              <a:avLst/>
            </a:prstGeom>
          </p:spPr>
        </p:pic>
      </p:grpSp>
      <p:sp>
        <p:nvSpPr>
          <p:cNvPr id="12" name="object 7">
            <a:extLst>
              <a:ext uri="{FF2B5EF4-FFF2-40B4-BE49-F238E27FC236}">
                <a16:creationId xmlns:a16="http://schemas.microsoft.com/office/drawing/2014/main" id="{7714F2CF-EDF8-740D-27F1-86652AEDC250}"/>
              </a:ext>
            </a:extLst>
          </p:cNvPr>
          <p:cNvSpPr txBox="1"/>
          <p:nvPr/>
        </p:nvSpPr>
        <p:spPr>
          <a:xfrm>
            <a:off x="3201233" y="1924574"/>
            <a:ext cx="2894768" cy="3758080"/>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The pharmacist will ask the patient questions about their health. </a:t>
            </a:r>
          </a:p>
          <a:p>
            <a:endParaRPr lang="en-GB" sz="1600" dirty="0">
              <a:solidFill>
                <a:schemeClr val="tx1"/>
              </a:solidFill>
              <a:latin typeface="Arial" panose="020B0604020202020204" pitchFamily="34" charset="0"/>
              <a:cs typeface="Arial" panose="020B0604020202020204" pitchFamily="34" charset="0"/>
            </a:endParaRPr>
          </a:p>
          <a:p>
            <a:r>
              <a:rPr lang="en-GB" sz="1600" dirty="0">
                <a:solidFill>
                  <a:schemeClr val="tx1"/>
                </a:solidFill>
                <a:latin typeface="Arial" panose="020B0604020202020204" pitchFamily="34" charset="0"/>
                <a:cs typeface="Arial" panose="020B0604020202020204" pitchFamily="34" charset="0"/>
              </a:rPr>
              <a:t>This may include their previous medical history, any allergies, any medicines they are taking and the symptoms they are currently experiencing. </a:t>
            </a:r>
          </a:p>
          <a:p>
            <a:r>
              <a:rPr lang="en-GB" sz="1600" dirty="0">
                <a:solidFill>
                  <a:schemeClr val="tx1"/>
                </a:solidFill>
                <a:latin typeface="Arial" panose="020B0604020202020204" pitchFamily="34" charset="0"/>
                <a:cs typeface="Arial" panose="020B0604020202020204" pitchFamily="34" charset="0"/>
              </a:rPr>
              <a:t>For some conditions, the pharmacist may request to perform a quick examination, such as using an otoscope for patients presenting with acute otitis media symptoms. </a:t>
            </a:r>
          </a:p>
        </p:txBody>
      </p:sp>
      <p:sp>
        <p:nvSpPr>
          <p:cNvPr id="13" name="TextBox 12">
            <a:extLst>
              <a:ext uri="{FF2B5EF4-FFF2-40B4-BE49-F238E27FC236}">
                <a16:creationId xmlns:a16="http://schemas.microsoft.com/office/drawing/2014/main" id="{F7FA05E8-0D1E-32A2-240A-2F93E5394B31}"/>
              </a:ext>
            </a:extLst>
          </p:cNvPr>
          <p:cNvSpPr txBox="1"/>
          <p:nvPr/>
        </p:nvSpPr>
        <p:spPr>
          <a:xfrm>
            <a:off x="3217744" y="1292774"/>
            <a:ext cx="2852432" cy="632116"/>
          </a:xfrm>
          <a:prstGeom prst="rect">
            <a:avLst/>
          </a:prstGeom>
          <a:solidFill>
            <a:srgbClr val="89C7D4"/>
          </a:solidFill>
        </p:spPr>
        <p:txBody>
          <a:bodyPr wrap="square" rtlCol="0">
            <a:noAutofit/>
          </a:bodyPr>
          <a:lstStyle/>
          <a:p>
            <a:r>
              <a:rPr lang="en-GB" b="1" dirty="0"/>
              <a:t>	</a:t>
            </a:r>
            <a:r>
              <a:rPr lang="en-GB" sz="1600" b="1" dirty="0"/>
              <a:t>Patient consultation</a:t>
            </a:r>
            <a:endParaRPr lang="en-GB" b="1" dirty="0"/>
          </a:p>
        </p:txBody>
      </p:sp>
      <p:grpSp>
        <p:nvGrpSpPr>
          <p:cNvPr id="14" name="object 4">
            <a:extLst>
              <a:ext uri="{FF2B5EF4-FFF2-40B4-BE49-F238E27FC236}">
                <a16:creationId xmlns:a16="http://schemas.microsoft.com/office/drawing/2014/main" id="{48D36420-3973-139E-8622-33660B11625E}"/>
              </a:ext>
            </a:extLst>
          </p:cNvPr>
          <p:cNvGrpSpPr/>
          <p:nvPr/>
        </p:nvGrpSpPr>
        <p:grpSpPr>
          <a:xfrm>
            <a:off x="3452348" y="1366120"/>
            <a:ext cx="545592" cy="485423"/>
            <a:chOff x="583691" y="2668523"/>
            <a:chExt cx="928369" cy="928369"/>
          </a:xfrm>
        </p:grpSpPr>
        <p:sp>
          <p:nvSpPr>
            <p:cNvPr id="15" name="object 5">
              <a:extLst>
                <a:ext uri="{FF2B5EF4-FFF2-40B4-BE49-F238E27FC236}">
                  <a16:creationId xmlns:a16="http://schemas.microsoft.com/office/drawing/2014/main" id="{65727F1C-BD11-B793-EEAB-C4BC6835DBAD}"/>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16" name="object 6">
              <a:extLst>
                <a:ext uri="{FF2B5EF4-FFF2-40B4-BE49-F238E27FC236}">
                  <a16:creationId xmlns:a16="http://schemas.microsoft.com/office/drawing/2014/main" id="{1843BF20-A99B-73AF-3145-BCE9DD32AA1D}"/>
                </a:ext>
              </a:extLst>
            </p:cNvPr>
            <p:cNvPicPr/>
            <p:nvPr/>
          </p:nvPicPr>
          <p:blipFill>
            <a:blip r:embed="rId5" cstate="print"/>
            <a:stretch>
              <a:fillRect/>
            </a:stretch>
          </p:blipFill>
          <p:spPr>
            <a:xfrm>
              <a:off x="838064" y="2990402"/>
              <a:ext cx="420869" cy="286902"/>
            </a:xfrm>
            <a:prstGeom prst="rect">
              <a:avLst/>
            </a:prstGeom>
          </p:spPr>
        </p:pic>
      </p:grpSp>
      <p:sp>
        <p:nvSpPr>
          <p:cNvPr id="17" name="object 7">
            <a:extLst>
              <a:ext uri="{FF2B5EF4-FFF2-40B4-BE49-F238E27FC236}">
                <a16:creationId xmlns:a16="http://schemas.microsoft.com/office/drawing/2014/main" id="{EBF56916-D805-76E6-9D5A-5E3D9821E7CA}"/>
              </a:ext>
            </a:extLst>
          </p:cNvPr>
          <p:cNvSpPr txBox="1"/>
          <p:nvPr/>
        </p:nvSpPr>
        <p:spPr>
          <a:xfrm>
            <a:off x="6219669" y="1916036"/>
            <a:ext cx="2852431" cy="3019416"/>
          </a:xfrm>
          <a:prstGeom prst="rect">
            <a:avLst/>
          </a:prstGeom>
          <a:solidFill>
            <a:srgbClr val="DEF1F7">
              <a:alpha val="90194"/>
            </a:srgbClr>
          </a:solidFill>
        </p:spPr>
        <p:txBody>
          <a:bodyPr vert="horz" wrap="square" lIns="0" tIns="64135" rIns="0" bIns="0" rtlCol="0">
            <a:spAutoFit/>
          </a:bodyPr>
          <a:lstStyle/>
          <a:p>
            <a:r>
              <a:rPr lang="en-GB" sz="1600" dirty="0">
                <a:solidFill>
                  <a:schemeClr val="tx1"/>
                </a:solidFill>
                <a:latin typeface="Arial" panose="020B0604020202020204" pitchFamily="34" charset="0"/>
                <a:cs typeface="Arial" panose="020B0604020202020204" pitchFamily="34" charset="0"/>
              </a:rPr>
              <a:t>For minor illness referrals, the patient outcomes can be: advice; advice and recommend self-care products; or onward referral by the community pharmacist to another health professional for further clinical review. This could be or to another setting such as an urgent treatment centre or  (in a small percentage of cases) back to the GP practice.</a:t>
            </a:r>
          </a:p>
        </p:txBody>
      </p:sp>
      <p:sp>
        <p:nvSpPr>
          <p:cNvPr id="18" name="TextBox 17">
            <a:extLst>
              <a:ext uri="{FF2B5EF4-FFF2-40B4-BE49-F238E27FC236}">
                <a16:creationId xmlns:a16="http://schemas.microsoft.com/office/drawing/2014/main" id="{0B91F720-1D18-9AFB-5AD5-A6E1810261E3}"/>
              </a:ext>
            </a:extLst>
          </p:cNvPr>
          <p:cNvSpPr txBox="1"/>
          <p:nvPr/>
        </p:nvSpPr>
        <p:spPr>
          <a:xfrm>
            <a:off x="6219668" y="1283920"/>
            <a:ext cx="2852432" cy="632116"/>
          </a:xfrm>
          <a:prstGeom prst="rect">
            <a:avLst/>
          </a:prstGeom>
          <a:solidFill>
            <a:srgbClr val="89C7D4"/>
          </a:solidFill>
        </p:spPr>
        <p:txBody>
          <a:bodyPr wrap="square" rtlCol="0">
            <a:noAutofit/>
          </a:bodyPr>
          <a:lstStyle/>
          <a:p>
            <a:pPr marL="896938" indent="-269875"/>
            <a:r>
              <a:rPr lang="en-GB" b="1"/>
              <a:t>	Minor Illness Referrals</a:t>
            </a:r>
          </a:p>
        </p:txBody>
      </p:sp>
      <p:sp>
        <p:nvSpPr>
          <p:cNvPr id="24" name="object 7">
            <a:extLst>
              <a:ext uri="{FF2B5EF4-FFF2-40B4-BE49-F238E27FC236}">
                <a16:creationId xmlns:a16="http://schemas.microsoft.com/office/drawing/2014/main" id="{9326C013-7F3A-FAE0-FA13-509AA7C8E380}"/>
              </a:ext>
            </a:extLst>
          </p:cNvPr>
          <p:cNvSpPr txBox="1"/>
          <p:nvPr/>
        </p:nvSpPr>
        <p:spPr>
          <a:xfrm>
            <a:off x="9221592" y="1955170"/>
            <a:ext cx="2572054" cy="4068421"/>
          </a:xfrm>
          <a:prstGeom prst="rect">
            <a:avLst/>
          </a:prstGeom>
          <a:solidFill>
            <a:srgbClr val="DEF1F7">
              <a:alpha val="90194"/>
            </a:srgbClr>
          </a:solidFill>
        </p:spPr>
        <p:txBody>
          <a:bodyPr vert="horz" wrap="square" lIns="0" tIns="64135" rIns="0" bIns="0" rtlCol="0">
            <a:spAutoFit/>
          </a:bodyPr>
          <a:lstStyle/>
          <a:p>
            <a:pPr marL="123825">
              <a:spcBef>
                <a:spcPts val="505"/>
              </a:spcBef>
              <a:tabLst>
                <a:tab pos="352425" algn="l"/>
              </a:tabLst>
            </a:pPr>
            <a:r>
              <a:rPr lang="en-GB" sz="1600" dirty="0">
                <a:solidFill>
                  <a:schemeClr val="tx1"/>
                </a:solidFill>
                <a:latin typeface="Arial" panose="020B0604020202020204" pitchFamily="34" charset="0"/>
                <a:cs typeface="Arial" panose="020B0604020202020204" pitchFamily="34" charset="0"/>
              </a:rPr>
              <a:t>If the referral is for one of the 7 clinical pathways, the patient outcomes could include the supply of certain prescription only medicines when appropriate e.g. antibiotics if needed. </a:t>
            </a:r>
            <a:r>
              <a:rPr lang="en-GB" sz="1600" dirty="0">
                <a:latin typeface="Arial" panose="020B0604020202020204" pitchFamily="34" charset="0"/>
                <a:cs typeface="Arial" panose="020B0604020202020204" pitchFamily="34" charset="0"/>
              </a:rPr>
              <a:t>Other outcomes could include </a:t>
            </a:r>
            <a:r>
              <a:rPr lang="en-GB" sz="1600" dirty="0">
                <a:solidFill>
                  <a:schemeClr val="tx1"/>
                </a:solidFill>
                <a:latin typeface="Arial" panose="020B0604020202020204" pitchFamily="34" charset="0"/>
                <a:cs typeface="Arial" panose="020B0604020202020204" pitchFamily="34" charset="0"/>
              </a:rPr>
              <a:t>advice; advice and recommend self-care products; or onward referral by the community pharmacist to another health professional if required.</a:t>
            </a:r>
          </a:p>
          <a:p>
            <a:pPr marL="123825">
              <a:lnSpc>
                <a:spcPct val="100000"/>
              </a:lnSpc>
              <a:spcBef>
                <a:spcPts val="505"/>
              </a:spcBef>
              <a:tabLst>
                <a:tab pos="352425" algn="l"/>
              </a:tabLst>
            </a:pPr>
            <a:endParaRPr sz="1600" dirty="0">
              <a:latin typeface="Arial"/>
              <a:cs typeface="Arial"/>
            </a:endParaRPr>
          </a:p>
        </p:txBody>
      </p:sp>
      <p:sp>
        <p:nvSpPr>
          <p:cNvPr id="25" name="TextBox 24">
            <a:extLst>
              <a:ext uri="{FF2B5EF4-FFF2-40B4-BE49-F238E27FC236}">
                <a16:creationId xmlns:a16="http://schemas.microsoft.com/office/drawing/2014/main" id="{48F07084-AB7C-1922-6438-3FE9C1CFF816}"/>
              </a:ext>
            </a:extLst>
          </p:cNvPr>
          <p:cNvSpPr txBox="1"/>
          <p:nvPr/>
        </p:nvSpPr>
        <p:spPr>
          <a:xfrm>
            <a:off x="9221592" y="1297186"/>
            <a:ext cx="2572055" cy="632116"/>
          </a:xfrm>
          <a:prstGeom prst="rect">
            <a:avLst/>
          </a:prstGeom>
          <a:solidFill>
            <a:srgbClr val="89C7D4"/>
          </a:solidFill>
        </p:spPr>
        <p:txBody>
          <a:bodyPr wrap="square" rtlCol="0">
            <a:noAutofit/>
          </a:bodyPr>
          <a:lstStyle/>
          <a:p>
            <a:r>
              <a:rPr lang="en-GB" sz="1800" b="1">
                <a:solidFill>
                  <a:schemeClr val="tx1"/>
                </a:solidFill>
                <a:latin typeface="Arial" panose="020B0604020202020204" pitchFamily="34" charset="0"/>
                <a:cs typeface="Arial" panose="020B0604020202020204" pitchFamily="34" charset="0"/>
              </a:rPr>
              <a:t>	7 clinical 	pathways</a:t>
            </a:r>
            <a:endParaRPr lang="en-GB" b="1"/>
          </a:p>
        </p:txBody>
      </p:sp>
      <p:pic>
        <p:nvPicPr>
          <p:cNvPr id="44" name="Picture 43">
            <a:extLst>
              <a:ext uri="{FF2B5EF4-FFF2-40B4-BE49-F238E27FC236}">
                <a16:creationId xmlns:a16="http://schemas.microsoft.com/office/drawing/2014/main" id="{FDB5A060-2606-7701-6734-0516BAE3D7C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4780" y="1321999"/>
            <a:ext cx="553220" cy="545960"/>
          </a:xfrm>
          <a:prstGeom prst="rect">
            <a:avLst/>
          </a:prstGeom>
        </p:spPr>
      </p:pic>
      <p:pic>
        <p:nvPicPr>
          <p:cNvPr id="46" name="Picture 45">
            <a:extLst>
              <a:ext uri="{FF2B5EF4-FFF2-40B4-BE49-F238E27FC236}">
                <a16:creationId xmlns:a16="http://schemas.microsoft.com/office/drawing/2014/main" id="{F79CEB80-E63A-295A-A0C6-EE3EBF9BB04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92248" y="1329910"/>
            <a:ext cx="493360" cy="557842"/>
          </a:xfrm>
          <a:prstGeom prst="rect">
            <a:avLst/>
          </a:prstGeom>
        </p:spPr>
      </p:pic>
    </p:spTree>
    <p:extLst>
      <p:ext uri="{BB962C8B-B14F-4D97-AF65-F5344CB8AC3E}">
        <p14:creationId xmlns:p14="http://schemas.microsoft.com/office/powerpoint/2010/main" val="43307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52000" y="1640264"/>
            <a:ext cx="11088000" cy="4785736"/>
          </a:xfrm>
        </p:spPr>
        <p:txBody>
          <a:bodyPr>
            <a:normAutofit fontScale="92500" lnSpcReduction="20000"/>
          </a:bodyPr>
          <a:lstStyle/>
          <a:p>
            <a:r>
              <a:rPr lang="en-GB" sz="2800" dirty="0">
                <a:solidFill>
                  <a:schemeClr val="tx1"/>
                </a:solidFill>
              </a:rPr>
              <a:t>CPCS delivery data showed that 9 out of 10 patients have their episode of care completed by the community pharmacist, </a:t>
            </a:r>
          </a:p>
          <a:p>
            <a:pPr marL="1143000" lvl="1" indent="-457200"/>
            <a:r>
              <a:rPr lang="en-GB" sz="2800" dirty="0">
                <a:solidFill>
                  <a:schemeClr val="tx1"/>
                </a:solidFill>
              </a:rPr>
              <a:t>Pharmacists onward refer 1 out of 10 patients either back to the practice or to another setting such as an urgent treatment centre.</a:t>
            </a:r>
          </a:p>
          <a:p>
            <a:pPr marL="1143000" lvl="1" indent="-457200"/>
            <a:r>
              <a:rPr lang="en-GB" sz="2800" dirty="0">
                <a:solidFill>
                  <a:schemeClr val="tx1"/>
                </a:solidFill>
              </a:rPr>
              <a:t>This is for many reasons (such as red flags may have been identified or the patient’s symptoms may have worsened). </a:t>
            </a:r>
          </a:p>
          <a:p>
            <a:pPr marL="1143000" lvl="1" indent="-457200"/>
            <a:r>
              <a:rPr lang="en-GB" sz="2800" b="1" dirty="0">
                <a:solidFill>
                  <a:schemeClr val="tx1"/>
                </a:solidFill>
              </a:rPr>
              <a:t>This does not mean the service has failed – rather that it is working as expected.</a:t>
            </a:r>
          </a:p>
          <a:p>
            <a:pPr marL="457200" indent="-457200">
              <a:buFont typeface="Arial" panose="020B0604020202020204" pitchFamily="34" charset="0"/>
              <a:buChar char="•"/>
            </a:pPr>
            <a:r>
              <a:rPr lang="en-GB" sz="2800" dirty="0">
                <a:solidFill>
                  <a:schemeClr val="tx1"/>
                </a:solidFill>
              </a:rPr>
              <a:t>The addition of the 7 clinical pathways enables community pharmacists to be able to supply specific prescription only medicines where clinically appropriate is expected to reduce the percentage of onward referrals to GP practice.</a:t>
            </a:r>
          </a:p>
          <a:p>
            <a:pPr marL="457200" indent="-457200">
              <a:buFont typeface="Arial" panose="020B0604020202020204" pitchFamily="34" charset="0"/>
              <a:buChar char="•"/>
            </a:pPr>
            <a:r>
              <a:rPr lang="en-GB" sz="2800" dirty="0">
                <a:solidFill>
                  <a:schemeClr val="tx1"/>
                </a:solidFill>
              </a:rPr>
              <a:t>Improving local relationships and agreeing local ways of working between practices and community pharmacists makes managing ‘bounce backs’ better for practices, pharmacies and ultimately patients.</a:t>
            </a:r>
          </a:p>
          <a:p>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144133" y="144134"/>
            <a:ext cx="11404154" cy="1166192"/>
          </a:xfrm>
        </p:spPr>
        <p:txBody>
          <a:bodyPr>
            <a:normAutofit/>
          </a:bodyPr>
          <a:lstStyle/>
          <a:p>
            <a:r>
              <a:rPr lang="en-GB" dirty="0">
                <a:latin typeface="Arial" panose="020B0604020202020204" pitchFamily="34" charset="0"/>
                <a:cs typeface="Arial" panose="020B0604020202020204" pitchFamily="34" charset="0"/>
              </a:rPr>
              <a:t>What about patient ‘bounce backs’ to the practice?</a:t>
            </a:r>
          </a:p>
        </p:txBody>
      </p:sp>
    </p:spTree>
    <p:extLst>
      <p:ext uri="{BB962C8B-B14F-4D97-AF65-F5344CB8AC3E}">
        <p14:creationId xmlns:p14="http://schemas.microsoft.com/office/powerpoint/2010/main" val="3043600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2000" y="1297186"/>
            <a:ext cx="11088000" cy="4712997"/>
          </a:xfrm>
        </p:spPr>
        <p:txBody>
          <a:bodyPr>
            <a:normAutofit fontScale="85000" lnSpcReduction="10000"/>
          </a:bodyPr>
          <a:lstStyle/>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pharmacy contractors have welcomed Pharmacy First and over 95% have registered to provide the service.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Clinical services from community pharmacies have grown over the last 5 years and Pharmacy First is the next step.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Community Pharmacists are</a:t>
            </a:r>
            <a:r>
              <a:rPr lang="en-GB" sz="2400" dirty="0">
                <a:solidFill>
                  <a:srgbClr val="FF0000"/>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highly trained professionals and are very experienced in supporting and treating patients for minor illnesses.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Many community pharmacists are already experienced in using PGDs for minor illness and training has been made available to support all pharmacists (including locums).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Workforce and workload remain a challenge for some community pharmacies (as for general practice).</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are wondering about your local pharmacies, then why not contact them and ask them? Pharmacy First will work best for patients when local practices and pharmacies work together.</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If you have particular concerns about a pharmacy that you can’t resolve by contacting them, then your Community Pharmacy Clinical Lead can help.</a:t>
            </a: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Can community pharmacists deliver Pharmacy First?</a:t>
            </a:r>
          </a:p>
        </p:txBody>
      </p:sp>
    </p:spTree>
    <p:extLst>
      <p:ext uri="{BB962C8B-B14F-4D97-AF65-F5344CB8AC3E}">
        <p14:creationId xmlns:p14="http://schemas.microsoft.com/office/powerpoint/2010/main" val="13727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540996"/>
            <a:ext cx="10222468" cy="4433676"/>
          </a:xfrm>
        </p:spPr>
        <p:txBody>
          <a:bodyPr vert="horz" lIns="0" tIns="0" rIns="0" bIns="0" rtlCol="0" anchor="t">
            <a:normAutofit/>
          </a:bodyPr>
          <a:lstStyle/>
          <a:p>
            <a:r>
              <a:rPr lang="en-GB" sz="1800" b="1" dirty="0">
                <a:solidFill>
                  <a:srgbClr val="000000"/>
                </a:solidFill>
                <a:latin typeface="Arial"/>
                <a:ea typeface="Times New Roman" panose="02020603050405020304" pitchFamily="18" charset="0"/>
                <a:cs typeface="Times New Roman"/>
              </a:rPr>
              <a:t>On 31 Jan 2024 when Pharmacy First launched: </a:t>
            </a:r>
          </a:p>
          <a:p>
            <a:endParaRPr lang="en-US" b="1" dirty="0">
              <a:solidFill>
                <a:srgbClr val="425563"/>
              </a:solidFill>
              <a:latin typeface="Arial"/>
              <a:ea typeface="Times New Roman" panose="02020603050405020304" pitchFamily="18" charset="0"/>
              <a:cs typeface="Arial" panose="020B0604020202020204"/>
            </a:endParaRPr>
          </a:p>
          <a:p>
            <a:pPr marL="285750" indent="-285750">
              <a:buChar char="•"/>
            </a:pPr>
            <a:r>
              <a:rPr lang="en-GB" sz="1800" dirty="0">
                <a:solidFill>
                  <a:srgbClr val="000000"/>
                </a:solidFill>
                <a:latin typeface="Arial"/>
                <a:ea typeface="Times New Roman" panose="02020603050405020304" pitchFamily="18" charset="0"/>
                <a:cs typeface="Times New Roman"/>
              </a:rPr>
              <a:t>Pharmacies have access to new consultation templates for Pharmacy First from whichever of the 4 approved suppliers they contract with (PharmOutcomes, Sonar, </a:t>
            </a:r>
            <a:r>
              <a:rPr lang="en-GB" sz="1800" dirty="0" err="1">
                <a:solidFill>
                  <a:srgbClr val="000000"/>
                </a:solidFill>
                <a:latin typeface="Arial"/>
                <a:ea typeface="Times New Roman" panose="02020603050405020304" pitchFamily="18" charset="0"/>
                <a:cs typeface="Times New Roman"/>
              </a:rPr>
              <a:t>Cegedim</a:t>
            </a:r>
            <a:r>
              <a:rPr lang="en-GB" sz="1800" dirty="0">
                <a:solidFill>
                  <a:srgbClr val="000000"/>
                </a:solidFill>
                <a:latin typeface="Arial"/>
                <a:ea typeface="Times New Roman" panose="02020603050405020304" pitchFamily="18" charset="0"/>
                <a:cs typeface="Times New Roman"/>
              </a:rPr>
              <a:t> or Positive Solutions)</a:t>
            </a:r>
          </a:p>
          <a:p>
            <a:pPr marL="285750" indent="-285750">
              <a:buChar char="•"/>
            </a:pPr>
            <a:r>
              <a:rPr lang="en-GB" sz="1800" dirty="0">
                <a:solidFill>
                  <a:srgbClr val="000000"/>
                </a:solidFill>
                <a:latin typeface="Arial"/>
                <a:ea typeface="Times New Roman" panose="02020603050405020304" pitchFamily="18" charset="0"/>
                <a:cs typeface="Times New Roman"/>
              </a:rPr>
              <a:t>GP Practice teams should continue to electronically refer how they do now.  For most EMIS practices that is by the integrated EMIS option and for most other practices it is by </a:t>
            </a:r>
            <a:r>
              <a:rPr lang="en-GB" sz="1800" dirty="0" err="1">
                <a:solidFill>
                  <a:srgbClr val="000000"/>
                </a:solidFill>
                <a:latin typeface="Arial"/>
                <a:ea typeface="Times New Roman" panose="02020603050405020304" pitchFamily="18" charset="0"/>
                <a:cs typeface="Times New Roman"/>
              </a:rPr>
              <a:t>PharmRefer</a:t>
            </a:r>
            <a:r>
              <a:rPr lang="en-GB" sz="1800" dirty="0">
                <a:solidFill>
                  <a:srgbClr val="000000"/>
                </a:solidFill>
                <a:latin typeface="Arial"/>
                <a:ea typeface="Times New Roman" panose="02020603050405020304" pitchFamily="18" charset="0"/>
                <a:cs typeface="Times New Roman"/>
              </a:rPr>
              <a:t>.  Practices can also send referrals by NHS mail, but it is more time consuming for both practices and pharmacies.</a:t>
            </a:r>
          </a:p>
          <a:p>
            <a:pPr marL="285750" indent="-285750">
              <a:buChar char="•"/>
            </a:pPr>
            <a:r>
              <a:rPr lang="en-GB" sz="1800" dirty="0">
                <a:solidFill>
                  <a:srgbClr val="000000"/>
                </a:solidFill>
                <a:latin typeface="Arial"/>
                <a:ea typeface="Times New Roman" panose="02020603050405020304" pitchFamily="18" charset="0"/>
                <a:cs typeface="Times New Roman"/>
              </a:rPr>
              <a:t>Information will be returned to practices from pharmacies in the same way it is now – from most pharmacies this is the post event message.</a:t>
            </a:r>
          </a:p>
          <a:p>
            <a:endParaRPr lang="en-GB" sz="1800" dirty="0">
              <a:solidFill>
                <a:srgbClr val="000000"/>
              </a:solidFill>
              <a:latin typeface="Arial"/>
              <a:ea typeface="Times New Roman" panose="02020603050405020304" pitchFamily="18" charset="0"/>
              <a:cs typeface="Times New Roman"/>
            </a:endParaRP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r>
              <a:rPr lang="en-GB"/>
              <a:t>The Digital Elements</a:t>
            </a:r>
            <a:endParaRPr lang="en-GB">
              <a:cs typeface="Arial"/>
            </a:endParaRPr>
          </a:p>
        </p:txBody>
      </p:sp>
    </p:spTree>
    <p:extLst>
      <p:ext uri="{BB962C8B-B14F-4D97-AF65-F5344CB8AC3E}">
        <p14:creationId xmlns:p14="http://schemas.microsoft.com/office/powerpoint/2010/main" val="2654617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6" y="1784412"/>
            <a:ext cx="6734649" cy="5073588"/>
          </a:xfrm>
        </p:spPr>
        <p:txBody>
          <a:bodyPr>
            <a:normAutofit/>
          </a:bodyPr>
          <a:lstStyle/>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As part of the improved digital connectivity between practices and pharmacies, community pharmacists will be able to view parts of the patient records via GP Connect. They will also use GP Connect to send a structured message of the consultation record and any medicines supplied back to the practice using GP Connect. </a:t>
            </a:r>
          </a:p>
          <a:p>
            <a:pPr marL="285750" indent="-285750">
              <a:buFont typeface="Arial" panose="020B0604020202020204" pitchFamily="34" charset="0"/>
              <a:buChar char="•"/>
            </a:pPr>
            <a:r>
              <a:rPr lang="en-GB" sz="18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It is important that the structured message is ingested into the patient record at the practice so if the patient visits another setting for the same episode of care (the practice or another pharmacy) then previous actions and medicine supplies can be seen. </a:t>
            </a:r>
          </a:p>
          <a:p>
            <a:pPr marL="285750" indent="-285750">
              <a:buFont typeface="Arial" panose="020B0604020202020204" pitchFamily="34" charset="0"/>
              <a:buChar char="•"/>
            </a:pPr>
            <a:r>
              <a:rPr lang="en-GB"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 structured messages will appear in the GP system generic workflow ‘for action’. Messages must be acknowledged/ actioned by GP staff after which information will be ingested into record without the need for transcription or coding. </a:t>
            </a:r>
          </a:p>
          <a:p>
            <a:endParaRPr lang="en-GB" sz="1800" dirty="0">
              <a:solidFill>
                <a:schemeClr val="tx1"/>
              </a:solidFill>
            </a:endParaRPr>
          </a:p>
          <a:p>
            <a:endParaRPr lang="en-GB" sz="1800"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rmAutofit/>
          </a:bodyPr>
          <a:lstStyle/>
          <a:p>
            <a:r>
              <a:rPr lang="en-GB" dirty="0">
                <a:latin typeface="Arial" panose="020B0604020202020204" pitchFamily="34" charset="0"/>
                <a:cs typeface="Arial" panose="020B0604020202020204" pitchFamily="34" charset="0"/>
              </a:rPr>
              <a:t>Additional Digital Elements –exact date TBC</a:t>
            </a:r>
          </a:p>
        </p:txBody>
      </p:sp>
      <p:pic>
        <p:nvPicPr>
          <p:cNvPr id="5" name="Picture 4" descr="A diagram of a patient record&#10;&#10;Description automatically generated">
            <a:extLst>
              <a:ext uri="{FF2B5EF4-FFF2-40B4-BE49-F238E27FC236}">
                <a16:creationId xmlns:a16="http://schemas.microsoft.com/office/drawing/2014/main" id="{5EC83E49-6978-A02C-D7AB-052D2E97D4F1}"/>
              </a:ext>
            </a:extLst>
          </p:cNvPr>
          <p:cNvPicPr>
            <a:picLocks noChangeAspect="1"/>
          </p:cNvPicPr>
          <p:nvPr/>
        </p:nvPicPr>
        <p:blipFill>
          <a:blip r:embed="rId3"/>
          <a:stretch>
            <a:fillRect/>
          </a:stretch>
        </p:blipFill>
        <p:spPr>
          <a:xfrm>
            <a:off x="7766507" y="1784412"/>
            <a:ext cx="3317240" cy="3743325"/>
          </a:xfrm>
          <a:prstGeom prst="rect">
            <a:avLst/>
          </a:prstGeom>
        </p:spPr>
      </p:pic>
    </p:spTree>
    <p:extLst>
      <p:ext uri="{BB962C8B-B14F-4D97-AF65-F5344CB8AC3E}">
        <p14:creationId xmlns:p14="http://schemas.microsoft.com/office/powerpoint/2010/main" val="10439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vert="horz" lIns="0" tIns="0" rIns="0" bIns="0" rtlCol="0" anchor="t">
            <a:normAutofit fontScale="77500" lnSpcReduction="20000"/>
          </a:bodyPr>
          <a:lstStyle/>
          <a:p>
            <a:pPr marL="457200" indent="-457200" fontAlgn="ctr">
              <a:lnSpc>
                <a:spcPts val="1575"/>
              </a:lnSpc>
              <a:buFont typeface="Arial" panose="020B0604020202020204" pitchFamily="34" charset="0"/>
              <a:buChar char="•"/>
            </a:pPr>
            <a:endParaRPr lang="en-GB" sz="2800" dirty="0">
              <a:solidFill>
                <a:schemeClr val="tx1"/>
              </a:solidFill>
              <a:cs typeface="Calibri"/>
            </a:endParaRPr>
          </a:p>
          <a:p>
            <a:pPr marL="457200" indent="-457200">
              <a:buFont typeface="Arial" panose="020B0604020202020204" pitchFamily="34" charset="0"/>
              <a:buChar char="•"/>
            </a:pPr>
            <a:r>
              <a:rPr lang="en-GB" sz="2800" dirty="0">
                <a:solidFill>
                  <a:schemeClr val="tx1"/>
                </a:solidFill>
              </a:rPr>
              <a:t>A national toolkit for general practices and PCNs containing lots of helpful, more detailed information about the Pharmacy First service is in development. This will be shared once published.</a:t>
            </a: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Please talk to your local community pharmacists about the Pharmacy First service and how you can work together to get the best patient outcomes.</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Local community pharmacists, the Community Pharmacy Clinical Leads in the ICBs and/or the LPCs are working together to support delivery of Pharmacy First.  They may be contacting you to offer local support and to put you in touch with local community pharmacists who you may already be working with.</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kumimoji="0" lang="en-GB" sz="2800" b="0" i="0" u="none" strike="noStrike" kern="1200" cap="none" spc="0" normalizeH="0" baseline="0" noProof="0" dirty="0">
                <a:ln>
                  <a:noFill/>
                </a:ln>
                <a:solidFill>
                  <a:schemeClr val="tx1"/>
                </a:solidFill>
                <a:effectLst/>
                <a:uLnTx/>
                <a:uFillTx/>
                <a:ea typeface="+mn-ea"/>
                <a:cs typeface="+mn-cs"/>
              </a:rPr>
              <a:t>You might find it helpful to print off slides 4, 5 and 6 which show the conditions and symptoms that can be electronically referred to community pharmacies.</a:t>
            </a:r>
            <a:endParaRPr lang="en-GB" sz="2800" b="0" i="0" u="none" strike="noStrike" kern="1200" cap="none" spc="0" normalizeH="0" baseline="0" noProof="0" dirty="0">
              <a:ln>
                <a:noFill/>
              </a:ln>
              <a:solidFill>
                <a:schemeClr val="tx1"/>
              </a:solidFill>
              <a:effectLst/>
              <a:uLnTx/>
              <a:uFillTx/>
              <a:cs typeface="Calibri"/>
            </a:endParaRPr>
          </a:p>
          <a:p>
            <a:pPr marL="457200" indent="-457200">
              <a:buFont typeface="Arial" panose="020B0604020202020204" pitchFamily="34" charset="0"/>
              <a:buChar char="•"/>
            </a:pPr>
            <a:r>
              <a:rPr lang="en-GB" sz="2800" dirty="0">
                <a:solidFill>
                  <a:schemeClr val="tx1"/>
                </a:solidFill>
              </a:rPr>
              <a:t>Additional information related to other the PCARP pharmacy services (Pharmacy First, Blood Pressure Checks and Oral Contraception) are detailed on slides 20 and 21. Please contact your Community Pharmacy Clinical Lead for further information (details on slide 11).</a:t>
            </a:r>
            <a:endParaRPr kumimoji="0" lang="en-GB" sz="2800" b="0" i="0" u="none" strike="noStrike" kern="1200" cap="none" spc="0" normalizeH="0" baseline="0" noProof="0" dirty="0">
              <a:ln>
                <a:noFill/>
              </a:ln>
              <a:solidFill>
                <a:schemeClr val="tx1"/>
              </a:solidFill>
              <a:effectLst/>
              <a:uLnTx/>
              <a:uFillTx/>
              <a:ea typeface="+mn-ea"/>
              <a:cs typeface="+mn-cs"/>
            </a:endParaRPr>
          </a:p>
          <a:p>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a:latin typeface="Arial" panose="020B0604020202020204" pitchFamily="34" charset="0"/>
                <a:cs typeface="Arial" panose="020B0604020202020204" pitchFamily="34" charset="0"/>
              </a:rPr>
              <a:t>Next steps</a:t>
            </a:r>
          </a:p>
        </p:txBody>
      </p:sp>
    </p:spTree>
    <p:extLst>
      <p:ext uri="{BB962C8B-B14F-4D97-AF65-F5344CB8AC3E}">
        <p14:creationId xmlns:p14="http://schemas.microsoft.com/office/powerpoint/2010/main" val="2941665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dirty="0">
                <a:latin typeface="Arial" panose="020B0604020202020204" pitchFamily="34" charset="0"/>
                <a:cs typeface="Arial" panose="020B0604020202020204" pitchFamily="34" charset="0"/>
              </a:rPr>
              <a:t>Pharmacy First Communications </a:t>
            </a:r>
          </a:p>
        </p:txBody>
      </p:sp>
      <p:sp>
        <p:nvSpPr>
          <p:cNvPr id="7" name="TextBox 6">
            <a:extLst>
              <a:ext uri="{FF2B5EF4-FFF2-40B4-BE49-F238E27FC236}">
                <a16:creationId xmlns:a16="http://schemas.microsoft.com/office/drawing/2014/main" id="{10E239B3-3D1C-8288-F5BB-48F7C1C4A932}"/>
              </a:ext>
            </a:extLst>
          </p:cNvPr>
          <p:cNvSpPr txBox="1"/>
          <p:nvPr/>
        </p:nvSpPr>
        <p:spPr>
          <a:xfrm>
            <a:off x="432000" y="1036782"/>
            <a:ext cx="7816261" cy="5062924"/>
          </a:xfrm>
          <a:prstGeom prst="rect">
            <a:avLst/>
          </a:prstGeom>
          <a:noFill/>
        </p:spPr>
        <p:txBody>
          <a:bodyPr wrap="square">
            <a:spAutoFit/>
          </a:bodyPr>
          <a:lstStyle/>
          <a:p>
            <a:r>
              <a:rPr lang="en-GB" sz="1700" dirty="0">
                <a:latin typeface="Arial" panose="020B0604020202020204" pitchFamily="34" charset="0"/>
                <a:cs typeface="Arial" panose="020B0604020202020204" pitchFamily="34" charset="0"/>
              </a:rPr>
              <a:t>On 19 February, a national communications campaign launched to increase the public's awareness of the breadth of support community pharmacists can offer to patients on their doorstep </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campaign will seek to demonstrate how the health service is making it more convenient for people to access care. </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It will primarily target working age adults (18-40) who may experience minor health conditions. It will also reach ethnic minority groups and those with disabilities, to ensure it is addressing key health inequalities.</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The new campaign will run across England, with adverts on TV on Demand, in public spaces such as bus shelters, as well as adverts on relevant websites and search engines, online videos and social media, supported by PR and partnership activity until the end of March 2024.</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This will be supported with activity targeted to multicultural audiences and engagement with organisations to reach disabled audiences, including people with a learning</a:t>
            </a:r>
          </a:p>
        </p:txBody>
      </p:sp>
      <p:pic>
        <p:nvPicPr>
          <p:cNvPr id="9" name="Picture 8">
            <a:extLst>
              <a:ext uri="{FF2B5EF4-FFF2-40B4-BE49-F238E27FC236}">
                <a16:creationId xmlns:a16="http://schemas.microsoft.com/office/drawing/2014/main" id="{71BFED60-A7AA-4300-49C3-352141D825BB}"/>
              </a:ext>
            </a:extLst>
          </p:cNvPr>
          <p:cNvPicPr>
            <a:picLocks noChangeAspect="1"/>
          </p:cNvPicPr>
          <p:nvPr/>
        </p:nvPicPr>
        <p:blipFill rotWithShape="1">
          <a:blip r:embed="rId3"/>
          <a:srcRect l="40408" t="10386" r="25382" b="6939"/>
          <a:stretch/>
        </p:blipFill>
        <p:spPr>
          <a:xfrm>
            <a:off x="8248261" y="897538"/>
            <a:ext cx="3724323" cy="5062924"/>
          </a:xfrm>
          <a:prstGeom prst="rect">
            <a:avLst/>
          </a:prstGeom>
        </p:spPr>
      </p:pic>
    </p:spTree>
    <p:extLst>
      <p:ext uri="{BB962C8B-B14F-4D97-AF65-F5344CB8AC3E}">
        <p14:creationId xmlns:p14="http://schemas.microsoft.com/office/powerpoint/2010/main" val="82036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108806"/>
            <a:ext cx="11404154" cy="1088397"/>
          </a:xfrm>
        </p:spPr>
        <p:txBody>
          <a:bodyPr/>
          <a:lstStyle/>
          <a:p>
            <a:r>
              <a:rPr lang="en-GB" dirty="0">
                <a:latin typeface="Arial" panose="020B0604020202020204" pitchFamily="34" charset="0"/>
                <a:cs typeface="Arial" panose="020B0604020202020204" pitchFamily="34" charset="0"/>
              </a:rPr>
              <a:t>Pharmacy First Campaign support</a:t>
            </a:r>
          </a:p>
        </p:txBody>
      </p:sp>
      <p:sp>
        <p:nvSpPr>
          <p:cNvPr id="7" name="TextBox 6">
            <a:extLst>
              <a:ext uri="{FF2B5EF4-FFF2-40B4-BE49-F238E27FC236}">
                <a16:creationId xmlns:a16="http://schemas.microsoft.com/office/drawing/2014/main" id="{10E239B3-3D1C-8288-F5BB-48F7C1C4A932}"/>
              </a:ext>
            </a:extLst>
          </p:cNvPr>
          <p:cNvSpPr txBox="1"/>
          <p:nvPr/>
        </p:nvSpPr>
        <p:spPr>
          <a:xfrm>
            <a:off x="283570" y="1306410"/>
            <a:ext cx="7974882" cy="4801314"/>
          </a:xfrm>
          <a:prstGeom prst="rect">
            <a:avLst/>
          </a:prstGeom>
          <a:noFill/>
        </p:spPr>
        <p:txBody>
          <a:bodyPr wrap="square">
            <a:spAutoFit/>
          </a:bodyPr>
          <a:lstStyle/>
          <a:p>
            <a:r>
              <a:rPr lang="en-GB" sz="1700" dirty="0">
                <a:latin typeface="Arial" panose="020B0604020202020204" pitchFamily="34" charset="0"/>
                <a:cs typeface="Arial" panose="020B0604020202020204" pitchFamily="34" charset="0"/>
              </a:rPr>
              <a:t>All NHS Help Us Help You pharmacy campaign resources can be downloaded, free of charge, from the </a:t>
            </a:r>
            <a:r>
              <a:rPr lang="en-GB" sz="1700" dirty="0">
                <a:latin typeface="Arial" panose="020B0604020202020204" pitchFamily="34" charset="0"/>
                <a:cs typeface="Arial" panose="020B0604020202020204" pitchFamily="34" charset="0"/>
                <a:hlinkClick r:id="rId3"/>
              </a:rPr>
              <a:t>Campaign Resource Centre </a:t>
            </a:r>
            <a:r>
              <a:rPr lang="en-GB" sz="1700" dirty="0">
                <a:latin typeface="Arial" panose="020B0604020202020204" pitchFamily="34" charset="0"/>
                <a:cs typeface="Arial" panose="020B0604020202020204" pitchFamily="34" charset="0"/>
              </a:rPr>
              <a:t>from 19 February.</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Materials provided include a campaign toolkit with campaign messages, long and short copy and links to suggested social media posts to help you support the national campaign and PR activity.</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You can support the campaign by:</a:t>
            </a:r>
            <a:br>
              <a:rPr lang="en-GB" sz="1700" dirty="0">
                <a:latin typeface="Arial" panose="020B0604020202020204" pitchFamily="34" charset="0"/>
                <a:cs typeface="Arial" panose="020B0604020202020204" pitchFamily="34" charset="0"/>
              </a:rPr>
            </a:br>
            <a:endParaRPr lang="en-GB" sz="1700" dirty="0">
              <a:latin typeface="Arial" panose="020B0604020202020204" pitchFamily="34" charset="0"/>
              <a:cs typeface="Arial" panose="020B0604020202020204" pitchFamily="34" charset="0"/>
            </a:endParaRPr>
          </a:p>
          <a:p>
            <a:pPr marL="342900" indent="-342900">
              <a:buFont typeface="+mj-lt"/>
              <a:buAutoNum type="arabicPeriod"/>
            </a:pPr>
            <a:r>
              <a:rPr lang="en-GB" sz="1700" dirty="0">
                <a:latin typeface="Arial" panose="020B0604020202020204" pitchFamily="34" charset="0"/>
                <a:cs typeface="Arial" panose="020B0604020202020204" pitchFamily="34" charset="0"/>
              </a:rPr>
              <a:t>Downloading the campaign resources and sharing these with your colleagues, including local community pharmacies offering the new service, local communications networks and community organisations.</a:t>
            </a:r>
          </a:p>
          <a:p>
            <a:pPr marL="342900" indent="-342900">
              <a:buFont typeface="+mj-lt"/>
              <a:buAutoNum type="arabicPeriod"/>
            </a:pPr>
            <a:r>
              <a:rPr lang="en-GB" sz="1700" dirty="0">
                <a:latin typeface="Arial" panose="020B0604020202020204" pitchFamily="34" charset="0"/>
                <a:cs typeface="Arial" panose="020B0604020202020204" pitchFamily="34" charset="0"/>
              </a:rPr>
              <a:t>Sharing campaign messages on social media, websites, email, and staff intranets to reach as wide an audience as possible</a:t>
            </a:r>
          </a:p>
          <a:p>
            <a:endParaRPr lang="en-GB" sz="1700" dirty="0">
              <a:latin typeface="Arial" panose="020B0604020202020204" pitchFamily="34" charset="0"/>
              <a:cs typeface="Arial" panose="020B0604020202020204" pitchFamily="34" charset="0"/>
            </a:endParaRPr>
          </a:p>
          <a:p>
            <a:r>
              <a:rPr lang="en-GB" sz="1700" dirty="0">
                <a:latin typeface="Arial" panose="020B0604020202020204" pitchFamily="34" charset="0"/>
                <a:cs typeface="Arial" panose="020B0604020202020204" pitchFamily="34" charset="0"/>
              </a:rPr>
              <a:t>If you have any queries about the campaign, please contact the NHS England – North West communications team on </a:t>
            </a:r>
            <a:r>
              <a:rPr lang="en-GB" sz="1700" dirty="0">
                <a:latin typeface="Arial" panose="020B0604020202020204" pitchFamily="34" charset="0"/>
                <a:cs typeface="Arial" panose="020B0604020202020204" pitchFamily="34" charset="0"/>
                <a:hlinkClick r:id="rId4"/>
              </a:rPr>
              <a:t>england.nwmedia@nhs.net</a:t>
            </a:r>
            <a:r>
              <a:rPr lang="en-GB" sz="1700" dirty="0">
                <a:latin typeface="Arial" panose="020B0604020202020204" pitchFamily="34" charset="0"/>
                <a:cs typeface="Arial" panose="020B0604020202020204" pitchFamily="34" charset="0"/>
              </a:rPr>
              <a:t> or your ICB communications team.</a:t>
            </a:r>
          </a:p>
        </p:txBody>
      </p:sp>
      <p:pic>
        <p:nvPicPr>
          <p:cNvPr id="3" name="Picture 2">
            <a:extLst>
              <a:ext uri="{FF2B5EF4-FFF2-40B4-BE49-F238E27FC236}">
                <a16:creationId xmlns:a16="http://schemas.microsoft.com/office/drawing/2014/main" id="{F150E1C5-5EF4-7533-ADBD-C23800BAC578}"/>
              </a:ext>
            </a:extLst>
          </p:cNvPr>
          <p:cNvPicPr>
            <a:picLocks noChangeAspect="1"/>
          </p:cNvPicPr>
          <p:nvPr/>
        </p:nvPicPr>
        <p:blipFill rotWithShape="1">
          <a:blip r:embed="rId5"/>
          <a:srcRect l="40790" t="10041" r="25749" b="5856"/>
          <a:stretch/>
        </p:blipFill>
        <p:spPr>
          <a:xfrm>
            <a:off x="8334608" y="902677"/>
            <a:ext cx="3573822" cy="5052645"/>
          </a:xfrm>
          <a:prstGeom prst="rect">
            <a:avLst/>
          </a:prstGeom>
        </p:spPr>
      </p:pic>
    </p:spTree>
    <p:extLst>
      <p:ext uri="{BB962C8B-B14F-4D97-AF65-F5344CB8AC3E}">
        <p14:creationId xmlns:p14="http://schemas.microsoft.com/office/powerpoint/2010/main" val="3765871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E9D7DA6-1552-51BE-AA47-578DA2249C83}"/>
              </a:ext>
            </a:extLst>
          </p:cNvPr>
          <p:cNvSpPr>
            <a:spLocks noGrp="1"/>
          </p:cNvSpPr>
          <p:nvPr>
            <p:ph type="title"/>
          </p:nvPr>
        </p:nvSpPr>
        <p:spPr/>
        <p:txBody>
          <a:bodyPr>
            <a:normAutofit fontScale="90000"/>
          </a:bodyPr>
          <a:lstStyle/>
          <a:p>
            <a:r>
              <a:rPr lang="en-GB"/>
              <a:t>The Pharmacy Elements of Primary Care Access and Recovery Plan (PCARP)</a:t>
            </a:r>
          </a:p>
        </p:txBody>
      </p:sp>
      <p:sp>
        <p:nvSpPr>
          <p:cNvPr id="6" name="Content Placeholder 2">
            <a:extLst>
              <a:ext uri="{FF2B5EF4-FFF2-40B4-BE49-F238E27FC236}">
                <a16:creationId xmlns:a16="http://schemas.microsoft.com/office/drawing/2014/main" id="{6F14A832-349F-7C56-0FB6-D143099D3016}"/>
              </a:ext>
            </a:extLst>
          </p:cNvPr>
          <p:cNvSpPr txBox="1">
            <a:spLocks/>
          </p:cNvSpPr>
          <p:nvPr/>
        </p:nvSpPr>
        <p:spPr>
          <a:xfrm>
            <a:off x="4314685" y="2727766"/>
            <a:ext cx="7191794" cy="3324242"/>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The community pharmacy elements of the plan are: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A Pharmacy First service which incorporates GP referral to Community Pharmacist Consultation Service (C</a:t>
            </a:r>
            <a:r>
              <a:rPr lang="en-GB" sz="2000" dirty="0">
                <a:solidFill>
                  <a:srgbClr val="425563"/>
                </a:solidFill>
                <a:latin typeface="Arial" panose="020B0604020202020204"/>
                <a:ea typeface="Calibri" panose="020F0502020204030204" pitchFamily="34" charset="0"/>
              </a:rPr>
              <a:t>PCS) and includes 7 new clinical pathways.</a:t>
            </a:r>
            <a:endParaRPr kumimoji="0" lang="en-GB" sz="200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Increase the provision of the NHS Pharmacy Contraception Service and the NHS Blood Pressure Checks Service.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rPr>
              <a:t>Improve the digital infrastructure between general practice and community pharmacy. </a:t>
            </a:r>
          </a:p>
          <a:p>
            <a:pPr marL="457200" marR="0" lvl="1" indent="0" algn="l" defTabSz="914400" rtl="0" eaLnBrk="1" fontAlgn="auto" latinLnBrk="0" hangingPunct="1">
              <a:lnSpc>
                <a:spcPct val="90000"/>
              </a:lnSpc>
              <a:spcBef>
                <a:spcPts val="500"/>
              </a:spcBef>
              <a:spcAft>
                <a:spcPts val="0"/>
              </a:spcAft>
              <a:buClrTx/>
              <a:buSzTx/>
              <a:buNone/>
              <a:tabLst/>
              <a:defRPr/>
            </a:pPr>
            <a:r>
              <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rPr>
              <a:t>A letter to practices on 25 J</a:t>
            </a:r>
            <a:r>
              <a:rPr lang="en-GB" sz="2000" dirty="0" err="1">
                <a:solidFill>
                  <a:srgbClr val="425563"/>
                </a:solidFill>
                <a:highlight>
                  <a:srgbClr val="00FFFF"/>
                </a:highlight>
                <a:latin typeface="Arial" panose="020B0604020202020204"/>
                <a:ea typeface="Calibri" panose="020F0502020204030204" pitchFamily="34" charset="0"/>
              </a:rPr>
              <a:t>anuary</a:t>
            </a:r>
            <a:r>
              <a:rPr lang="en-GB" sz="2000" dirty="0">
                <a:solidFill>
                  <a:srgbClr val="425563"/>
                </a:solidFill>
                <a:highlight>
                  <a:srgbClr val="00FFFF"/>
                </a:highlight>
                <a:latin typeface="Arial" panose="020B0604020202020204"/>
                <a:ea typeface="Calibri" panose="020F0502020204030204" pitchFamily="34" charset="0"/>
              </a:rPr>
              <a:t> confirmed the  Pharmacy First launch on 31 January:  </a:t>
            </a:r>
            <a:r>
              <a:rPr lang="en-GB" sz="2000" u="sng" dirty="0">
                <a:solidFill>
                  <a:srgbClr val="0000FF"/>
                </a:solidFill>
                <a:effectLst/>
                <a:highlight>
                  <a:srgbClr val="00FFFF"/>
                </a:highlight>
                <a:latin typeface="Arial" panose="020B0604020202020204" pitchFamily="34" charset="0"/>
                <a:ea typeface="Calibri" panose="020F0502020204030204" pitchFamily="34" charset="0"/>
                <a:hlinkClick r:id="rId2"/>
              </a:rPr>
              <a:t>NHS England » Launch of NHS Pharmacy First advanced service</a:t>
            </a: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pic>
        <p:nvPicPr>
          <p:cNvPr id="7" name="Picture 4" descr="A picture containing text&#10;&#10;Description automatically generated">
            <a:extLst>
              <a:ext uri="{FF2B5EF4-FFF2-40B4-BE49-F238E27FC236}">
                <a16:creationId xmlns:a16="http://schemas.microsoft.com/office/drawing/2014/main" id="{BFD353EF-2610-D44E-892A-710291530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774" y="1731944"/>
            <a:ext cx="3008671" cy="4068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7877A0F6-905C-3DEF-CC4E-92D0BE51F3D9}"/>
              </a:ext>
            </a:extLst>
          </p:cNvPr>
          <p:cNvSpPr txBox="1"/>
          <p:nvPr/>
        </p:nvSpPr>
        <p:spPr>
          <a:xfrm>
            <a:off x="4314685" y="1731944"/>
            <a:ext cx="7191794" cy="1015663"/>
          </a:xfrm>
          <a:prstGeom prst="rect">
            <a:avLst/>
          </a:prstGeom>
          <a:solidFill>
            <a:schemeClr val="accent5"/>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On 9</a:t>
            </a:r>
            <a:r>
              <a:rPr kumimoji="0" lang="en-GB" sz="2000" b="0" i="0" u="none" strike="noStrike" kern="1200" cap="none" spc="0" normalizeH="0" baseline="3000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th </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May 2023, NHS England and Department of Health and Social care published the </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hlinkClick r:id="rId4"/>
              </a:rPr>
              <a:t>Delivery Plan for recovering access to primary care</a:t>
            </a:r>
            <a:r>
              <a:rPr kumimoji="0" lang="en-GB" sz="2000" b="0" i="0" u="none" strike="noStrike" kern="1200" cap="none" spc="0" normalizeH="0" baseline="0" noProof="0" dirty="0">
                <a:ln>
                  <a:noFill/>
                </a:ln>
                <a:solidFill>
                  <a:srgbClr val="231F20"/>
                </a:solidFill>
                <a:effectLst/>
                <a:uLnTx/>
                <a:uFillTx/>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196266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560268"/>
            <a:ext cx="11760000" cy="1211731"/>
          </a:xfrm>
        </p:spPr>
        <p:txBody>
          <a:bodyPr/>
          <a:lstStyle/>
          <a:p>
            <a:r>
              <a:rPr lang="en-GB" sz="2200" dirty="0"/>
              <a:t>This service enables community pharmacies to initiate and continue supplies of oral contraception.</a:t>
            </a:r>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dirty="0"/>
              <a:t>NHS Community Pharmacy Oral Contraception Service</a:t>
            </a:r>
          </a:p>
        </p:txBody>
      </p:sp>
      <p:pic>
        <p:nvPicPr>
          <p:cNvPr id="5" name="Picture 4">
            <a:extLst>
              <a:ext uri="{FF2B5EF4-FFF2-40B4-BE49-F238E27FC236}">
                <a16:creationId xmlns:a16="http://schemas.microsoft.com/office/drawing/2014/main" id="{5E644B7F-CECA-A2B7-3821-2B5D4D72C693}"/>
              </a:ext>
            </a:extLst>
          </p:cNvPr>
          <p:cNvPicPr>
            <a:picLocks noChangeAspect="1"/>
          </p:cNvPicPr>
          <p:nvPr/>
        </p:nvPicPr>
        <p:blipFill>
          <a:blip r:embed="rId2"/>
          <a:stretch>
            <a:fillRect/>
          </a:stretch>
        </p:blipFill>
        <p:spPr>
          <a:xfrm>
            <a:off x="7543484" y="2392878"/>
            <a:ext cx="4373297" cy="2893510"/>
          </a:xfrm>
          <a:prstGeom prst="roundRect">
            <a:avLst>
              <a:gd name="adj" fmla="val 8594"/>
            </a:avLst>
          </a:prstGeom>
          <a:solidFill>
            <a:srgbClr val="FFFFFF">
              <a:shade val="85000"/>
            </a:srgbClr>
          </a:solidFill>
          <a:ln>
            <a:noFill/>
          </a:ln>
          <a:effectLst>
            <a:outerShdw blurRad="50800" dist="38100" dir="2700000" algn="tl" rotWithShape="0">
              <a:prstClr val="black">
                <a:alpha val="40000"/>
              </a:prstClr>
            </a:outerShdw>
          </a:effectLst>
        </p:spPr>
      </p:pic>
      <p:sp>
        <p:nvSpPr>
          <p:cNvPr id="6" name="Content Placeholder 1">
            <a:extLst>
              <a:ext uri="{FF2B5EF4-FFF2-40B4-BE49-F238E27FC236}">
                <a16:creationId xmlns:a16="http://schemas.microsoft.com/office/drawing/2014/main" id="{55B83DAF-B0A2-6B75-7EAD-928E7E44F8C3}"/>
              </a:ext>
            </a:extLst>
          </p:cNvPr>
          <p:cNvSpPr>
            <a:spLocks noGrp="1"/>
          </p:cNvSpPr>
          <p:nvPr>
            <p:ph idx="1"/>
          </p:nvPr>
        </p:nvSpPr>
        <p:spPr>
          <a:xfrm>
            <a:off x="552001" y="2446867"/>
            <a:ext cx="6546632" cy="2785533"/>
          </a:xfrm>
        </p:spPr>
        <p:txBody>
          <a:bodyPr>
            <a:normAutofit fontScale="92500" lnSpcReduction="10000"/>
          </a:bodyPr>
          <a:lstStyle/>
          <a:p>
            <a:pPr marL="342900" indent="-342900">
              <a:buFont typeface="Arial" panose="020B0604020202020204" pitchFamily="34" charset="0"/>
              <a:buChar char="•"/>
            </a:pPr>
            <a:r>
              <a:rPr lang="en-GB" dirty="0"/>
              <a:t>Until 29 February 2024 some pharmacies may only be providing continuation of oral contraception. From 1 March 2024, all participating pharmacies will be initiating and continuing supply.</a:t>
            </a:r>
          </a:p>
          <a:p>
            <a:pPr marL="342900" indent="-342900">
              <a:buFont typeface="Arial" panose="020B0604020202020204" pitchFamily="34" charset="0"/>
              <a:buChar char="•"/>
            </a:pPr>
            <a:r>
              <a:rPr lang="en-GB" dirty="0"/>
              <a:t>There is an </a:t>
            </a:r>
            <a:r>
              <a:rPr lang="en-GB" dirty="0">
                <a:hlinkClick r:id="rId3"/>
              </a:rPr>
              <a:t>NHS website postcode search tool </a:t>
            </a:r>
            <a:r>
              <a:rPr lang="en-GB" dirty="0"/>
              <a:t>to enable patients to find local pharmacies who deliver the contraception service.</a:t>
            </a:r>
          </a:p>
          <a:p>
            <a:pPr marL="342900" indent="-342900">
              <a:buFont typeface="Arial" panose="020B0604020202020204" pitchFamily="34" charset="0"/>
              <a:buChar char="•"/>
            </a:pPr>
            <a:r>
              <a:rPr lang="en-GB" dirty="0"/>
              <a:t>Practices can refer people into this service or women can self-present at the pharmacy</a:t>
            </a:r>
          </a:p>
        </p:txBody>
      </p:sp>
    </p:spTree>
    <p:extLst>
      <p:ext uri="{BB962C8B-B14F-4D97-AF65-F5344CB8AC3E}">
        <p14:creationId xmlns:p14="http://schemas.microsoft.com/office/powerpoint/2010/main" val="338830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86D785-83D1-33AF-F2A6-25950C745A47}"/>
              </a:ext>
            </a:extLst>
          </p:cNvPr>
          <p:cNvSpPr>
            <a:spLocks noGrp="1"/>
          </p:cNvSpPr>
          <p:nvPr>
            <p:ph idx="1"/>
          </p:nvPr>
        </p:nvSpPr>
        <p:spPr>
          <a:xfrm>
            <a:off x="590077" y="2918781"/>
            <a:ext cx="7520990" cy="2157274"/>
          </a:xfrm>
        </p:spPr>
        <p:txBody>
          <a:bodyPr>
            <a:normAutofit fontScale="77500" lnSpcReduction="20000"/>
          </a:bodyPr>
          <a:lstStyle/>
          <a:p>
            <a:pPr marL="342900" indent="-342900">
              <a:buFont typeface="Arial" panose="020B0604020202020204" pitchFamily="34" charset="0"/>
              <a:buChar char="•"/>
            </a:pPr>
            <a:r>
              <a:rPr lang="en-GB"/>
              <a:t>Practices can ask pharmacies to complete clinic and ambulatory checks</a:t>
            </a:r>
          </a:p>
          <a:p>
            <a:pPr marL="342900" indent="-342900">
              <a:buFont typeface="Arial" panose="020B0604020202020204" pitchFamily="34" charset="0"/>
              <a:buChar char="•"/>
            </a:pPr>
            <a:r>
              <a:rPr lang="en-GB"/>
              <a:t>It may be useful for practices who have patients on their hypertension registers without an up-to-date BP reading</a:t>
            </a:r>
          </a:p>
          <a:p>
            <a:pPr marL="342900" indent="-342900">
              <a:buFont typeface="Arial" panose="020B0604020202020204" pitchFamily="34" charset="0"/>
              <a:buChar char="•"/>
            </a:pPr>
            <a:r>
              <a:rPr lang="en-GB"/>
              <a:t>It may be useful for practices with patients with a high initial reading who need ambulatory follow up</a:t>
            </a:r>
          </a:p>
          <a:p>
            <a:pPr marL="342900" indent="-342900">
              <a:buFont typeface="Arial" panose="020B0604020202020204" pitchFamily="34" charset="0"/>
              <a:buChar char="•"/>
            </a:pPr>
            <a:r>
              <a:rPr lang="en-GB"/>
              <a:t>All readings will be returned to the practice for updating patient records</a:t>
            </a:r>
          </a:p>
          <a:p>
            <a:pPr marL="342900" indent="-342900">
              <a:buFont typeface="Arial" panose="020B0604020202020204" pitchFamily="34" charset="0"/>
              <a:buChar char="•"/>
            </a:pPr>
            <a:r>
              <a:rPr lang="en-GB"/>
              <a:t>There is an </a:t>
            </a:r>
            <a:r>
              <a:rPr lang="en-GB">
                <a:hlinkClick r:id="rId2"/>
              </a:rPr>
              <a:t>NHS website postcode search tool </a:t>
            </a:r>
            <a:r>
              <a:rPr lang="en-GB"/>
              <a:t>to enable patients to find local pharmacies who deliver the Blood Pressure Check Service.</a:t>
            </a:r>
          </a:p>
          <a:p>
            <a:pPr marL="342900" indent="-342900">
              <a:buFont typeface="Arial" panose="020B0604020202020204" pitchFamily="34" charset="0"/>
              <a:buChar char="•"/>
            </a:pPr>
            <a:endParaRPr lang="en-GB"/>
          </a:p>
          <a:p>
            <a:pPr marL="342900" indent="-342900">
              <a:buFont typeface="Arial" panose="020B0604020202020204" pitchFamily="34" charset="0"/>
              <a:buChar char="•"/>
            </a:pPr>
            <a:endParaRPr lang="en-GB"/>
          </a:p>
        </p:txBody>
      </p:sp>
      <p:sp>
        <p:nvSpPr>
          <p:cNvPr id="3" name="Text Placeholder 2">
            <a:extLst>
              <a:ext uri="{FF2B5EF4-FFF2-40B4-BE49-F238E27FC236}">
                <a16:creationId xmlns:a16="http://schemas.microsoft.com/office/drawing/2014/main" id="{49F88EF5-6E43-A3AC-E209-135F235C6B8D}"/>
              </a:ext>
            </a:extLst>
          </p:cNvPr>
          <p:cNvSpPr>
            <a:spLocks noGrp="1"/>
          </p:cNvSpPr>
          <p:nvPr>
            <p:ph type="body" sz="quarter" idx="13"/>
          </p:nvPr>
        </p:nvSpPr>
        <p:spPr>
          <a:xfrm>
            <a:off x="432000" y="1395087"/>
            <a:ext cx="7923635" cy="1038935"/>
          </a:xfrm>
        </p:spPr>
        <p:txBody>
          <a:bodyPr/>
          <a:lstStyle/>
          <a:p>
            <a:r>
              <a:rPr lang="en-GB" sz="2200">
                <a:effectLst/>
                <a:latin typeface="+mj-lt"/>
                <a:ea typeface="Calibri" panose="020F0502020204030204" pitchFamily="34" charset="0"/>
                <a:cs typeface="Times New Roman" panose="02020603050405020304" pitchFamily="18" charset="0"/>
              </a:rPr>
              <a:t>Community pharmacy teams can offer people over the age of 40, without a diagnosis of hypertension, a BP check to </a:t>
            </a:r>
            <a:r>
              <a:rPr lang="en-GB" sz="2200">
                <a:latin typeface="+mj-lt"/>
                <a:ea typeface="Calibri" panose="020F0502020204030204" pitchFamily="34" charset="0"/>
                <a:cs typeface="Times New Roman" panose="02020603050405020304" pitchFamily="18" charset="0"/>
              </a:rPr>
              <a:t>find those with undiagnosed hypertension.  In addition, they can also carry out BP checks at the request of practices.</a:t>
            </a:r>
            <a:endParaRPr lang="en-GB" sz="2200">
              <a:latin typeface="+mj-lt"/>
            </a:endParaRPr>
          </a:p>
          <a:p>
            <a:endParaRPr lang="en-GB"/>
          </a:p>
        </p:txBody>
      </p:sp>
      <p:sp>
        <p:nvSpPr>
          <p:cNvPr id="4" name="Title 3">
            <a:extLst>
              <a:ext uri="{FF2B5EF4-FFF2-40B4-BE49-F238E27FC236}">
                <a16:creationId xmlns:a16="http://schemas.microsoft.com/office/drawing/2014/main" id="{3948112E-0497-9842-D1B2-235DCE1E674D}"/>
              </a:ext>
            </a:extLst>
          </p:cNvPr>
          <p:cNvSpPr>
            <a:spLocks noGrp="1"/>
          </p:cNvSpPr>
          <p:nvPr>
            <p:ph type="title"/>
          </p:nvPr>
        </p:nvSpPr>
        <p:spPr/>
        <p:txBody>
          <a:bodyPr>
            <a:normAutofit fontScale="90000"/>
          </a:bodyPr>
          <a:lstStyle/>
          <a:p>
            <a:r>
              <a:rPr lang="en-GB"/>
              <a:t>NHS Community Pharmacy Blood Pressure Check Service</a:t>
            </a:r>
          </a:p>
        </p:txBody>
      </p:sp>
      <p:sp>
        <p:nvSpPr>
          <p:cNvPr id="6" name="TextBox 5">
            <a:extLst>
              <a:ext uri="{FF2B5EF4-FFF2-40B4-BE49-F238E27FC236}">
                <a16:creationId xmlns:a16="http://schemas.microsoft.com/office/drawing/2014/main" id="{E3BDDBFD-DCC9-734B-521C-8EDDA46D6413}"/>
              </a:ext>
            </a:extLst>
          </p:cNvPr>
          <p:cNvSpPr txBox="1"/>
          <p:nvPr/>
        </p:nvSpPr>
        <p:spPr>
          <a:xfrm>
            <a:off x="590077" y="5560814"/>
            <a:ext cx="11087999" cy="663580"/>
          </a:xfrm>
          <a:prstGeom prst="rect">
            <a:avLst/>
          </a:prstGeom>
          <a:solidFill>
            <a:schemeClr val="accent5"/>
          </a:solidFill>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dirty="0">
                <a:ln>
                  <a:noFill/>
                </a:ln>
                <a:solidFill>
                  <a:srgbClr val="231F20"/>
                </a:solidFill>
                <a:effectLst/>
                <a:uLnTx/>
                <a:uFillTx/>
                <a:latin typeface="Arial" panose="020B0604020202020204"/>
                <a:ea typeface="Calibri" panose="020F0502020204030204" pitchFamily="34" charset="0"/>
                <a:cs typeface="Times New Roman" panose="02020603050405020304" pitchFamily="18" charset="0"/>
              </a:rPr>
              <a:t>General practices can refer patients to community pharmacies for both clinic cuff and ambulatory measurements</a:t>
            </a:r>
          </a:p>
        </p:txBody>
      </p:sp>
      <p:pic>
        <p:nvPicPr>
          <p:cNvPr id="7" name="Picture 6">
            <a:extLst>
              <a:ext uri="{FF2B5EF4-FFF2-40B4-BE49-F238E27FC236}">
                <a16:creationId xmlns:a16="http://schemas.microsoft.com/office/drawing/2014/main" id="{232006B4-FA61-5755-2B2F-B6FC8AC74A3D}"/>
              </a:ext>
            </a:extLst>
          </p:cNvPr>
          <p:cNvPicPr>
            <a:picLocks noChangeAspect="1"/>
          </p:cNvPicPr>
          <p:nvPr/>
        </p:nvPicPr>
        <p:blipFill rotWithShape="1">
          <a:blip r:embed="rId3"/>
          <a:srcRect t="11911"/>
          <a:stretch/>
        </p:blipFill>
        <p:spPr>
          <a:xfrm>
            <a:off x="8671719" y="1297186"/>
            <a:ext cx="3164435" cy="39057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2371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667265"/>
            <a:ext cx="11088000" cy="4601560"/>
          </a:xfrm>
        </p:spPr>
        <p:txBody>
          <a:bodyPr vert="horz" lIns="0" tIns="0" rIns="0" bIns="0" rtlCol="0" anchor="t">
            <a:normAutofit/>
          </a:bodyPr>
          <a:lstStyle/>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Service Specification, PGDs and Protocols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solidFill>
                  <a:srgbClr val="0563C1"/>
                </a:solidFill>
                <a:hlinkClick r:id="rId3">
                  <a:extLst>
                    <a:ext uri="{A12FA001-AC4F-418D-AE19-62706E023703}">
                      <ahyp:hlinkClr xmlns:ahyp="http://schemas.microsoft.com/office/drawing/2018/hyperlinkcolor" val="tx"/>
                    </a:ext>
                  </a:extLst>
                </a:hlinkClick>
              </a:rPr>
              <a:t>NHS England » Community Pharmacy advanced service specification: NHS Pharmacy First Service</a:t>
            </a:r>
            <a:endParaRPr lang="en-GB" sz="2400" dirty="0">
              <a:solidFill>
                <a:srgbClr val="0563C1"/>
              </a:solidFill>
            </a:endParaRPr>
          </a:p>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Service Letter to GP Practices, Community Pharmacies, ICSs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4"/>
              </a:rPr>
              <a:t>NHS England » Pharmacy First: supporting access to NHS care</a:t>
            </a:r>
            <a:endParaRPr lang="en-GB" sz="2400" dirty="0"/>
          </a:p>
          <a:p>
            <a:pPr marL="285750" indent="-285750">
              <a:buFont typeface="Arial" panose="020B0604020202020204" pitchFamily="34" charset="0"/>
              <a:buChar char="•"/>
            </a:pPr>
            <a:r>
              <a:rPr kumimoji="0" lang="en-GB" sz="2400" b="1" i="0" u="none" strike="noStrike" kern="1200" cap="none" spc="0" normalizeH="0" baseline="0" noProof="0" dirty="0">
                <a:ln>
                  <a:noFill/>
                </a:ln>
                <a:solidFill>
                  <a:srgbClr val="000000"/>
                </a:solidFill>
                <a:effectLst/>
                <a:uLnTx/>
                <a:uFillTx/>
                <a:ea typeface="+mn-ea"/>
                <a:cs typeface="+mn-cs"/>
              </a:rPr>
              <a:t>Pharmacy First Launch Service Letter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5"/>
              </a:rPr>
              <a:t>NHS England » Launch of NHS Pharmacy First advanced service</a:t>
            </a:r>
            <a:endParaRPr lang="en-GB" sz="2400" dirty="0"/>
          </a:p>
          <a:p>
            <a:pPr marL="285750" indent="-285750">
              <a:buFont typeface="Arial" panose="020B0604020202020204" pitchFamily="34" charset="0"/>
              <a:buChar char="•"/>
            </a:pPr>
            <a:r>
              <a:rPr lang="en-GB" sz="2400" b="1" dirty="0">
                <a:solidFill>
                  <a:srgbClr val="000000"/>
                </a:solidFill>
              </a:rPr>
              <a:t>Pharmacy First Department of Health and Social Care Summary </a:t>
            </a:r>
            <a:r>
              <a:rPr kumimoji="0" lang="en-GB" sz="2400" b="0" i="0" u="none" strike="noStrike" kern="1200" cap="none" spc="0" normalizeH="0" baseline="0" noProof="0" dirty="0">
                <a:ln>
                  <a:noFill/>
                </a:ln>
                <a:solidFill>
                  <a:srgbClr val="000000"/>
                </a:solidFill>
                <a:effectLst/>
                <a:uLnTx/>
                <a:uFillTx/>
                <a:ea typeface="+mn-ea"/>
                <a:cs typeface="+mn-cs"/>
              </a:rPr>
              <a:t>- </a:t>
            </a:r>
            <a:r>
              <a:rPr lang="en-GB" sz="2400" dirty="0">
                <a:hlinkClick r:id="rId6"/>
              </a:rPr>
              <a:t>Pharmacy First: what you need to know - Department of Health and Social Care Media Centre (blog.gov.uk)</a:t>
            </a:r>
            <a:endParaRPr lang="en-GB" sz="2400" dirty="0"/>
          </a:p>
          <a:p>
            <a:pPr marL="342900" indent="-342900">
              <a:buFont typeface="Arial" panose="020B0604020202020204" pitchFamily="34" charset="0"/>
              <a:buChar char="•"/>
            </a:pPr>
            <a:r>
              <a:rPr lang="en-GB" sz="2400" b="1" dirty="0">
                <a:solidFill>
                  <a:srgbClr val="000000"/>
                </a:solidFill>
              </a:rPr>
              <a:t>NHS Service finder</a:t>
            </a:r>
            <a:r>
              <a:rPr lang="en-GB" sz="2400" dirty="0">
                <a:solidFill>
                  <a:srgbClr val="000000"/>
                </a:solidFill>
              </a:rPr>
              <a:t> (NHS health professionals and teams can create an account and find which pharmacies are delivering services) - </a:t>
            </a:r>
            <a:r>
              <a:rPr kumimoji="0" lang="en-GB" sz="2400" b="0" i="0" u="none" strike="noStrike" kern="1200" cap="none" spc="0" normalizeH="0" baseline="0" noProof="0" dirty="0">
                <a:ln>
                  <a:noFill/>
                </a:ln>
                <a:solidFill>
                  <a:srgbClr val="000000"/>
                </a:solidFill>
                <a:effectLst/>
                <a:uLnTx/>
                <a:uFillTx/>
                <a:ea typeface="+mn-ea"/>
                <a:cs typeface="+mn-cs"/>
                <a:hlinkClick r:id="rId7"/>
              </a:rPr>
              <a:t>https://servicefinder.nhs.uk/</a:t>
            </a:r>
            <a:endParaRPr kumimoji="0" lang="en-GB" sz="24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kumimoji="0" lang="en-GB" sz="2800" b="0" i="0" u="none" strike="noStrike" kern="1200" cap="none" spc="0" normalizeH="0" baseline="0" noProof="0" dirty="0">
              <a:ln>
                <a:noFill/>
              </a:ln>
              <a:solidFill>
                <a:srgbClr val="000000"/>
              </a:solidFill>
              <a:effectLst/>
              <a:uLnTx/>
              <a:uFillTx/>
              <a:ea typeface="+mn-ea"/>
              <a:cs typeface="+mn-cs"/>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Useful Resources</a:t>
            </a:r>
          </a:p>
        </p:txBody>
      </p:sp>
    </p:spTree>
    <p:extLst>
      <p:ext uri="{BB962C8B-B14F-4D97-AF65-F5344CB8AC3E}">
        <p14:creationId xmlns:p14="http://schemas.microsoft.com/office/powerpoint/2010/main" val="2486297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0D38DE12-A6E6-2830-A3A7-000102B2EEB9}"/>
              </a:ext>
            </a:extLst>
          </p:cNvPr>
          <p:cNvGraphicFramePr>
            <a:graphicFrameLocks noGrp="1"/>
          </p:cNvGraphicFramePr>
          <p:nvPr>
            <p:ph idx="1"/>
            <p:extLst>
              <p:ext uri="{D42A27DB-BD31-4B8C-83A1-F6EECF244321}">
                <p14:modId xmlns:p14="http://schemas.microsoft.com/office/powerpoint/2010/main" val="4007507197"/>
              </p:ext>
            </p:extLst>
          </p:nvPr>
        </p:nvGraphicFramePr>
        <p:xfrm>
          <a:off x="578991" y="2558816"/>
          <a:ext cx="10865653" cy="2264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F17E612E-6FC6-271D-8E97-13414BB9C470}"/>
              </a:ext>
            </a:extLst>
          </p:cNvPr>
          <p:cNvSpPr>
            <a:spLocks noGrp="1"/>
          </p:cNvSpPr>
          <p:nvPr>
            <p:ph type="body" sz="quarter" idx="13"/>
          </p:nvPr>
        </p:nvSpPr>
        <p:spPr>
          <a:xfrm>
            <a:off x="432000" y="1456665"/>
            <a:ext cx="11296704" cy="577927"/>
          </a:xfrm>
        </p:spPr>
        <p:txBody>
          <a:bodyPr/>
          <a:lstStyle/>
          <a:p>
            <a:r>
              <a:rPr lang="en-GB" sz="2000" dirty="0">
                <a:effectLst/>
                <a:latin typeface="+mj-lt"/>
                <a:ea typeface="Calibri" panose="020F0502020204030204" pitchFamily="34" charset="0"/>
                <a:cs typeface="Times New Roman" panose="02020603050405020304" pitchFamily="18" charset="0"/>
              </a:rPr>
              <a:t>Pharmacy First </a:t>
            </a:r>
            <a:r>
              <a:rPr lang="en-GB" sz="2000" dirty="0">
                <a:latin typeface="+mj-lt"/>
                <a:ea typeface="Calibri" panose="020F0502020204030204" pitchFamily="34" charset="0"/>
                <a:cs typeface="Times New Roman" panose="02020603050405020304" pitchFamily="18" charset="0"/>
              </a:rPr>
              <a:t>is a development of the former</a:t>
            </a:r>
            <a:r>
              <a:rPr lang="en-GB" sz="2000" dirty="0">
                <a:effectLst/>
                <a:latin typeface="+mj-lt"/>
                <a:ea typeface="Calibri" panose="020F0502020204030204" pitchFamily="34" charset="0"/>
                <a:cs typeface="Times New Roman" panose="02020603050405020304" pitchFamily="18" charset="0"/>
              </a:rPr>
              <a:t> Community Pharmacist Consultation Service (CPCS) with the addition of 7 new clinical pathways.</a:t>
            </a:r>
          </a:p>
          <a:p>
            <a:r>
              <a:rPr lang="en-GB" sz="2000" b="0" dirty="0">
                <a:effectLst/>
                <a:latin typeface="+mj-lt"/>
                <a:ea typeface="Calibri" panose="020F0502020204030204" pitchFamily="34" charset="0"/>
                <a:cs typeface="Times New Roman" panose="02020603050405020304" pitchFamily="18" charset="0"/>
              </a:rPr>
              <a:t>This means the full service will consist of three elements:</a:t>
            </a:r>
          </a:p>
          <a:p>
            <a:endParaRPr lang="en-GB" sz="2000" dirty="0"/>
          </a:p>
        </p:txBody>
      </p:sp>
      <p:sp>
        <p:nvSpPr>
          <p:cNvPr id="4" name="Title 3">
            <a:extLst>
              <a:ext uri="{FF2B5EF4-FFF2-40B4-BE49-F238E27FC236}">
                <a16:creationId xmlns:a16="http://schemas.microsoft.com/office/drawing/2014/main" id="{D73951A5-E86D-CF22-9155-9E32C4DDFBE6}"/>
              </a:ext>
            </a:extLst>
          </p:cNvPr>
          <p:cNvSpPr>
            <a:spLocks noGrp="1"/>
          </p:cNvSpPr>
          <p:nvPr>
            <p:ph type="title"/>
          </p:nvPr>
        </p:nvSpPr>
        <p:spPr/>
        <p:txBody>
          <a:bodyPr/>
          <a:lstStyle/>
          <a:p>
            <a:r>
              <a:rPr lang="en-GB" dirty="0"/>
              <a:t>NHS Pharmacy First </a:t>
            </a:r>
          </a:p>
        </p:txBody>
      </p:sp>
      <p:sp>
        <p:nvSpPr>
          <p:cNvPr id="2" name="TextBox 1">
            <a:extLst>
              <a:ext uri="{FF2B5EF4-FFF2-40B4-BE49-F238E27FC236}">
                <a16:creationId xmlns:a16="http://schemas.microsoft.com/office/drawing/2014/main" id="{59335B4F-1272-91DB-F734-3DF8A76BB7E0}"/>
              </a:ext>
            </a:extLst>
          </p:cNvPr>
          <p:cNvSpPr txBox="1"/>
          <p:nvPr/>
        </p:nvSpPr>
        <p:spPr>
          <a:xfrm>
            <a:off x="578990" y="5064304"/>
            <a:ext cx="10865653" cy="1323439"/>
          </a:xfrm>
          <a:prstGeom prst="rect">
            <a:avLst/>
          </a:prstGeom>
          <a:solidFill>
            <a:srgbClr val="99DBD6"/>
          </a:solid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Community pharmacy contractors </a:t>
            </a:r>
            <a:r>
              <a:rPr lang="en-GB" sz="1600" dirty="0">
                <a:solidFill>
                  <a:srgbClr val="231F20"/>
                </a:solidFill>
                <a:latin typeface="Arial" panose="020B0604020202020204"/>
              </a:rPr>
              <a:t>must</a:t>
            </a:r>
            <a:r>
              <a:rPr kumimoji="0" lang="en-GB" sz="1600" b="0" i="0" u="none" strike="noStrike" kern="1200" cap="none" spc="0" normalizeH="0" baseline="0" noProof="0" dirty="0">
                <a:ln>
                  <a:noFill/>
                </a:ln>
                <a:solidFill>
                  <a:srgbClr val="231F20"/>
                </a:solidFill>
                <a:effectLst/>
                <a:uLnTx/>
                <a:uFillTx/>
                <a:latin typeface="Arial" panose="020B0604020202020204"/>
                <a:ea typeface="+mn-ea"/>
                <a:cs typeface="+mn-cs"/>
              </a:rPr>
              <a:t> provide all 3 elements of the service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solidFill>
                  <a:srgbClr val="231F20"/>
                </a:solidFill>
                <a:latin typeface="Arial" panose="020B0604020202020204"/>
              </a:rPr>
              <a:t>Distance Selling Pharmacies (sometimes called internet or online pharmacies) cannot do the otitis media pathway (because they can only do remote consultations so cannot use otoscopes)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1" dirty="0">
                <a:solidFill>
                  <a:srgbClr val="231F20"/>
                </a:solidFill>
                <a:latin typeface="Arial" panose="020B0604020202020204"/>
              </a:rPr>
              <a:t>General practices cannot refer patients to pharmacies for urgent medicines supply using Pharmacy First but should refer appropriate patients for the other two elements (clinical pathways and minor illness)</a:t>
            </a:r>
          </a:p>
        </p:txBody>
      </p:sp>
    </p:spTree>
    <p:extLst>
      <p:ext uri="{BB962C8B-B14F-4D97-AF65-F5344CB8AC3E}">
        <p14:creationId xmlns:p14="http://schemas.microsoft.com/office/powerpoint/2010/main" val="394491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93089" y="407492"/>
            <a:ext cx="5976624" cy="319415"/>
          </a:xfrm>
          <a:prstGeom prst="rect">
            <a:avLst/>
          </a:prstGeom>
        </p:spPr>
        <p:txBody>
          <a:bodyPr vert="horz" wrap="square" lIns="0" tIns="11526" rIns="0" bIns="0" rtlCol="0">
            <a:spAutoFit/>
          </a:bodyPr>
          <a:lstStyle/>
          <a:p>
            <a:pPr marL="11527">
              <a:spcBef>
                <a:spcPts val="91"/>
              </a:spcBef>
            </a:pPr>
            <a:r>
              <a:rPr sz="2000" b="1" dirty="0">
                <a:latin typeface="+mj-lt"/>
                <a:cs typeface="Arial"/>
              </a:rPr>
              <a:t>NHS</a:t>
            </a:r>
            <a:r>
              <a:rPr lang="en-GB" sz="2000" b="1" spc="-41" dirty="0">
                <a:latin typeface="+mj-lt"/>
                <a:cs typeface="Arial"/>
              </a:rPr>
              <a:t> Pharmacy First – referrals for minor illnesses </a:t>
            </a:r>
            <a:endParaRPr sz="2000" dirty="0">
              <a:latin typeface="+mj-lt"/>
              <a:cs typeface="Arial"/>
            </a:endParaRPr>
          </a:p>
        </p:txBody>
      </p:sp>
      <p:graphicFrame>
        <p:nvGraphicFramePr>
          <p:cNvPr id="3" name="object 3"/>
          <p:cNvGraphicFramePr>
            <a:graphicFrameLocks noGrp="1"/>
          </p:cNvGraphicFramePr>
          <p:nvPr>
            <p:extLst>
              <p:ext uri="{D42A27DB-BD31-4B8C-83A1-F6EECF244321}">
                <p14:modId xmlns:p14="http://schemas.microsoft.com/office/powerpoint/2010/main" val="2724446783"/>
              </p:ext>
            </p:extLst>
          </p:nvPr>
        </p:nvGraphicFramePr>
        <p:xfrm>
          <a:off x="417251" y="807161"/>
          <a:ext cx="11230253" cy="5864315"/>
        </p:xfrm>
        <a:graphic>
          <a:graphicData uri="http://schemas.openxmlformats.org/drawingml/2006/table">
            <a:tbl>
              <a:tblPr firstRow="1" bandRow="1">
                <a:tableStyleId>{2D5ABB26-0587-4C30-8999-92F81FD0307C}</a:tableStyleId>
              </a:tblPr>
              <a:tblGrid>
                <a:gridCol w="1675470">
                  <a:extLst>
                    <a:ext uri="{9D8B030D-6E8A-4147-A177-3AD203B41FA5}">
                      <a16:colId xmlns:a16="http://schemas.microsoft.com/office/drawing/2014/main" val="20000"/>
                    </a:ext>
                  </a:extLst>
                </a:gridCol>
                <a:gridCol w="1799409">
                  <a:extLst>
                    <a:ext uri="{9D8B030D-6E8A-4147-A177-3AD203B41FA5}">
                      <a16:colId xmlns:a16="http://schemas.microsoft.com/office/drawing/2014/main" val="20001"/>
                    </a:ext>
                  </a:extLst>
                </a:gridCol>
                <a:gridCol w="1799410">
                  <a:extLst>
                    <a:ext uri="{9D8B030D-6E8A-4147-A177-3AD203B41FA5}">
                      <a16:colId xmlns:a16="http://schemas.microsoft.com/office/drawing/2014/main" val="20002"/>
                    </a:ext>
                  </a:extLst>
                </a:gridCol>
                <a:gridCol w="1799410">
                  <a:extLst>
                    <a:ext uri="{9D8B030D-6E8A-4147-A177-3AD203B41FA5}">
                      <a16:colId xmlns:a16="http://schemas.microsoft.com/office/drawing/2014/main" val="20003"/>
                    </a:ext>
                  </a:extLst>
                </a:gridCol>
                <a:gridCol w="2078277">
                  <a:extLst>
                    <a:ext uri="{9D8B030D-6E8A-4147-A177-3AD203B41FA5}">
                      <a16:colId xmlns:a16="http://schemas.microsoft.com/office/drawing/2014/main" val="20004"/>
                    </a:ext>
                  </a:extLst>
                </a:gridCol>
                <a:gridCol w="2078277">
                  <a:extLst>
                    <a:ext uri="{9D8B030D-6E8A-4147-A177-3AD203B41FA5}">
                      <a16:colId xmlns:a16="http://schemas.microsoft.com/office/drawing/2014/main" val="20005"/>
                    </a:ext>
                  </a:extLst>
                </a:gridCol>
              </a:tblGrid>
              <a:tr h="246836">
                <a:tc>
                  <a:txBody>
                    <a:bodyPr/>
                    <a:lstStyle/>
                    <a:p>
                      <a:pPr marR="61594" algn="r">
                        <a:lnSpc>
                          <a:spcPct val="100000"/>
                        </a:lnSpc>
                        <a:spcBef>
                          <a:spcPts val="405"/>
                        </a:spcBef>
                      </a:pPr>
                      <a:r>
                        <a:rPr sz="1100" b="1" spc="-10">
                          <a:solidFill>
                            <a:srgbClr val="FFFFFF"/>
                          </a:solidFill>
                          <a:latin typeface="Arial"/>
                          <a:cs typeface="Arial"/>
                        </a:rPr>
                        <a:t>CONDITIONS</a:t>
                      </a:r>
                      <a:endParaRPr sz="1100">
                        <a:latin typeface="Arial"/>
                        <a:cs typeface="Arial"/>
                      </a:endParaRPr>
                    </a:p>
                  </a:txBody>
                  <a:tcPr marL="0" marR="0" marT="46681" marB="0">
                    <a:lnL w="28575">
                      <a:solidFill>
                        <a:srgbClr val="000000"/>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00000"/>
                    </a:solidFill>
                  </a:tcPr>
                </a:tc>
                <a:tc gridSpan="3">
                  <a:txBody>
                    <a:bodyPr/>
                    <a:lstStyle/>
                    <a:p>
                      <a:pPr marL="58419">
                        <a:lnSpc>
                          <a:spcPct val="100000"/>
                        </a:lnSpc>
                        <a:spcBef>
                          <a:spcPts val="380"/>
                        </a:spcBef>
                      </a:pPr>
                      <a:r>
                        <a:rPr sz="1100" b="1">
                          <a:solidFill>
                            <a:srgbClr val="FFFFFF"/>
                          </a:solidFill>
                          <a:latin typeface="Arial"/>
                          <a:cs typeface="Arial"/>
                        </a:rPr>
                        <a:t>What</a:t>
                      </a:r>
                      <a:r>
                        <a:rPr sz="1100" b="1" spc="-25">
                          <a:solidFill>
                            <a:srgbClr val="FFFFFF"/>
                          </a:solidFill>
                          <a:latin typeface="Arial"/>
                          <a:cs typeface="Arial"/>
                        </a:rPr>
                        <a:t> </a:t>
                      </a:r>
                      <a:r>
                        <a:rPr sz="1100" b="1">
                          <a:solidFill>
                            <a:srgbClr val="FFFFFF"/>
                          </a:solidFill>
                          <a:latin typeface="Arial"/>
                          <a:cs typeface="Arial"/>
                        </a:rPr>
                        <a:t>conditions</a:t>
                      </a:r>
                      <a:r>
                        <a:rPr sz="1100" b="1" spc="-20">
                          <a:solidFill>
                            <a:srgbClr val="FFFFFF"/>
                          </a:solidFill>
                          <a:latin typeface="Arial"/>
                          <a:cs typeface="Arial"/>
                        </a:rPr>
                        <a:t> </a:t>
                      </a:r>
                      <a:r>
                        <a:rPr sz="1100" b="1">
                          <a:solidFill>
                            <a:srgbClr val="FFFFFF"/>
                          </a:solidFill>
                          <a:latin typeface="Arial"/>
                          <a:cs typeface="Arial"/>
                        </a:rPr>
                        <a:t>are</a:t>
                      </a:r>
                      <a:r>
                        <a:rPr sz="1100" b="1" spc="-20">
                          <a:solidFill>
                            <a:srgbClr val="FFFFFF"/>
                          </a:solidFill>
                          <a:latin typeface="Arial"/>
                          <a:cs typeface="Arial"/>
                        </a:rPr>
                        <a:t> </a:t>
                      </a:r>
                      <a:r>
                        <a:rPr sz="1100" b="1" spc="-10">
                          <a:solidFill>
                            <a:srgbClr val="FFFFFF"/>
                          </a:solidFill>
                          <a:latin typeface="Arial"/>
                          <a:cs typeface="Arial"/>
                        </a:rPr>
                        <a:t>SUITABLE</a:t>
                      </a:r>
                      <a:r>
                        <a:rPr sz="1100" b="1" spc="-25">
                          <a:solidFill>
                            <a:srgbClr val="FFFFFF"/>
                          </a:solidFill>
                          <a:latin typeface="Arial"/>
                          <a:cs typeface="Arial"/>
                        </a:rPr>
                        <a:t> </a:t>
                      </a:r>
                      <a:r>
                        <a:rPr sz="1100" b="1">
                          <a:solidFill>
                            <a:srgbClr val="FFFFFF"/>
                          </a:solidFill>
                          <a:latin typeface="Arial"/>
                          <a:cs typeface="Arial"/>
                        </a:rPr>
                        <a:t>for</a:t>
                      </a:r>
                      <a:r>
                        <a:rPr sz="1100" b="1" spc="-20">
                          <a:solidFill>
                            <a:srgbClr val="FFFFFF"/>
                          </a:solidFill>
                          <a:latin typeface="Arial"/>
                          <a:cs typeface="Arial"/>
                        </a:rPr>
                        <a:t> </a:t>
                      </a:r>
                      <a:r>
                        <a:rPr sz="1100" b="1">
                          <a:solidFill>
                            <a:srgbClr val="FFFFFF"/>
                          </a:solidFill>
                          <a:latin typeface="Arial"/>
                          <a:cs typeface="Arial"/>
                        </a:rPr>
                        <a:t>referral</a:t>
                      </a:r>
                      <a:r>
                        <a:rPr sz="1100" b="1" spc="-25">
                          <a:solidFill>
                            <a:srgbClr val="FFFFFF"/>
                          </a:solidFill>
                          <a:latin typeface="Arial"/>
                          <a:cs typeface="Arial"/>
                        </a:rPr>
                        <a:t> </a:t>
                      </a:r>
                      <a:r>
                        <a:rPr sz="1100" b="1">
                          <a:solidFill>
                            <a:srgbClr val="FFFFFF"/>
                          </a:solidFill>
                          <a:latin typeface="Arial"/>
                          <a:cs typeface="Arial"/>
                        </a:rPr>
                        <a:t>to</a:t>
                      </a:r>
                      <a:r>
                        <a:rPr sz="1100" b="1" spc="-25">
                          <a:solidFill>
                            <a:srgbClr val="FFFFFF"/>
                          </a:solidFill>
                          <a:latin typeface="Arial"/>
                          <a:cs typeface="Arial"/>
                        </a:rPr>
                        <a:t> </a:t>
                      </a:r>
                      <a:r>
                        <a:rPr sz="1100" b="1" spc="-10">
                          <a:solidFill>
                            <a:srgbClr val="FFFFFF"/>
                          </a:solidFill>
                          <a:latin typeface="Arial"/>
                          <a:cs typeface="Arial"/>
                        </a:rPr>
                        <a:t>pharmacists?</a:t>
                      </a:r>
                      <a:endParaRPr sz="1100">
                        <a:latin typeface="Arial"/>
                        <a:cs typeface="Arial"/>
                      </a:endParaRPr>
                    </a:p>
                  </a:txBody>
                  <a:tcPr marL="0" marR="0" marT="43799" marB="0">
                    <a:lnL w="12700">
                      <a:solidFill>
                        <a:srgbClr val="FFFFFF"/>
                      </a:solidFill>
                      <a:prstDash val="solid"/>
                    </a:lnL>
                    <a:lnR w="12700">
                      <a:solidFill>
                        <a:srgbClr val="FFFFFF"/>
                      </a:solidFill>
                      <a:prstDash val="solid"/>
                    </a:lnR>
                    <a:lnT w="28575">
                      <a:solidFill>
                        <a:srgbClr val="000000"/>
                      </a:solidFill>
                      <a:prstDash val="solid"/>
                    </a:lnT>
                    <a:lnB w="12700">
                      <a:solidFill>
                        <a:srgbClr val="FFFFFF"/>
                      </a:solidFill>
                      <a:prstDash val="solid"/>
                    </a:lnB>
                    <a:solidFill>
                      <a:srgbClr val="017100"/>
                    </a:solidFill>
                  </a:tcPr>
                </a:tc>
                <a:tc hMerge="1">
                  <a:txBody>
                    <a:bodyPr/>
                    <a:lstStyle/>
                    <a:p>
                      <a:endParaRPr/>
                    </a:p>
                  </a:txBody>
                  <a:tcPr marL="0" marR="0" marT="0" marB="0"/>
                </a:tc>
                <a:tc hMerge="1">
                  <a:txBody>
                    <a:bodyPr/>
                    <a:lstStyle/>
                    <a:p>
                      <a:endParaRPr/>
                    </a:p>
                  </a:txBody>
                  <a:tcPr marL="0" marR="0" marT="0" marB="0"/>
                </a:tc>
                <a:tc gridSpan="2">
                  <a:txBody>
                    <a:bodyPr/>
                    <a:lstStyle/>
                    <a:p>
                      <a:pPr marL="69215">
                        <a:lnSpc>
                          <a:spcPct val="100000"/>
                        </a:lnSpc>
                        <a:spcBef>
                          <a:spcPts val="380"/>
                        </a:spcBef>
                      </a:pPr>
                      <a:r>
                        <a:rPr sz="1100" b="1">
                          <a:solidFill>
                            <a:srgbClr val="FFFFFF"/>
                          </a:solidFill>
                          <a:latin typeface="Arial"/>
                          <a:cs typeface="Arial"/>
                        </a:rPr>
                        <a:t>Do</a:t>
                      </a:r>
                      <a:r>
                        <a:rPr sz="1100" b="1" spc="-20">
                          <a:solidFill>
                            <a:srgbClr val="FFFFFF"/>
                          </a:solidFill>
                          <a:latin typeface="Arial"/>
                          <a:cs typeface="Arial"/>
                        </a:rPr>
                        <a:t> </a:t>
                      </a:r>
                      <a:r>
                        <a:rPr sz="1100" b="1">
                          <a:solidFill>
                            <a:srgbClr val="FFFFFF"/>
                          </a:solidFill>
                          <a:latin typeface="Arial"/>
                          <a:cs typeface="Arial"/>
                        </a:rPr>
                        <a:t>NOT</a:t>
                      </a:r>
                      <a:r>
                        <a:rPr sz="1100" b="1" spc="-15">
                          <a:solidFill>
                            <a:srgbClr val="FFFFFF"/>
                          </a:solidFill>
                          <a:latin typeface="Arial"/>
                          <a:cs typeface="Arial"/>
                        </a:rPr>
                        <a:t> </a:t>
                      </a:r>
                      <a:r>
                        <a:rPr sz="1100" b="1">
                          <a:solidFill>
                            <a:srgbClr val="FFFFFF"/>
                          </a:solidFill>
                          <a:latin typeface="Arial"/>
                          <a:cs typeface="Arial"/>
                        </a:rPr>
                        <a:t>refer</a:t>
                      </a:r>
                      <a:r>
                        <a:rPr sz="1100" b="1" spc="-10">
                          <a:solidFill>
                            <a:srgbClr val="FFFFFF"/>
                          </a:solidFill>
                          <a:latin typeface="Arial"/>
                          <a:cs typeface="Arial"/>
                        </a:rPr>
                        <a:t> </a:t>
                      </a:r>
                      <a:r>
                        <a:rPr sz="1100" b="1">
                          <a:solidFill>
                            <a:srgbClr val="FFFFFF"/>
                          </a:solidFill>
                          <a:latin typeface="Arial"/>
                          <a:cs typeface="Arial"/>
                        </a:rPr>
                        <a:t>in</a:t>
                      </a:r>
                      <a:r>
                        <a:rPr sz="1100" b="1" spc="-15">
                          <a:solidFill>
                            <a:srgbClr val="FFFFFF"/>
                          </a:solidFill>
                          <a:latin typeface="Arial"/>
                          <a:cs typeface="Arial"/>
                        </a:rPr>
                        <a:t> </a:t>
                      </a:r>
                      <a:r>
                        <a:rPr sz="1100" b="1">
                          <a:solidFill>
                            <a:srgbClr val="FFFFFF"/>
                          </a:solidFill>
                          <a:latin typeface="Arial"/>
                          <a:cs typeface="Arial"/>
                        </a:rPr>
                        <a:t>these</a:t>
                      </a:r>
                      <a:r>
                        <a:rPr sz="1100" b="1" spc="-10">
                          <a:solidFill>
                            <a:srgbClr val="FFFFFF"/>
                          </a:solidFill>
                          <a:latin typeface="Arial"/>
                          <a:cs typeface="Arial"/>
                        </a:rPr>
                        <a:t> circumstances</a:t>
                      </a:r>
                      <a:endParaRPr sz="1100">
                        <a:latin typeface="Arial"/>
                        <a:cs typeface="Arial"/>
                      </a:endParaRPr>
                    </a:p>
                  </a:txBody>
                  <a:tcPr marL="0" marR="0" marT="43799" marB="0">
                    <a:lnL w="12700">
                      <a:solidFill>
                        <a:srgbClr val="FFFFFF"/>
                      </a:solidFill>
                      <a:prstDash val="solid"/>
                    </a:lnL>
                    <a:lnR w="28575">
                      <a:solidFill>
                        <a:srgbClr val="000000"/>
                      </a:solidFill>
                      <a:prstDash val="solid"/>
                    </a:lnR>
                    <a:lnT w="28575">
                      <a:solidFill>
                        <a:srgbClr val="000000"/>
                      </a:solidFill>
                      <a:prstDash val="solid"/>
                    </a:lnT>
                    <a:lnB w="12700">
                      <a:solidFill>
                        <a:srgbClr val="FFFFFF"/>
                      </a:solidFill>
                      <a:prstDash val="solid"/>
                    </a:lnB>
                    <a:solidFill>
                      <a:srgbClr val="EE220C"/>
                    </a:solidFill>
                  </a:tcPr>
                </a:tc>
                <a:tc hMerge="1">
                  <a:txBody>
                    <a:bodyPr/>
                    <a:lstStyle/>
                    <a:p>
                      <a:endParaRPr/>
                    </a:p>
                  </a:txBody>
                  <a:tcPr marL="0" marR="0" marT="0" marB="0"/>
                </a:tc>
                <a:extLst>
                  <a:ext uri="{0D108BD9-81ED-4DB2-BD59-A6C34878D82A}">
                    <a16:rowId xmlns:a16="http://schemas.microsoft.com/office/drawing/2014/main" val="10000"/>
                  </a:ext>
                </a:extLst>
              </a:tr>
              <a:tr h="303738">
                <a:tc>
                  <a:txBody>
                    <a:bodyPr/>
                    <a:lstStyle/>
                    <a:p>
                      <a:pPr marR="61594" algn="r">
                        <a:lnSpc>
                          <a:spcPct val="100000"/>
                        </a:lnSpc>
                        <a:spcBef>
                          <a:spcPts val="555"/>
                        </a:spcBef>
                      </a:pPr>
                      <a:r>
                        <a:rPr sz="1100" b="1" spc="-65">
                          <a:latin typeface="Arial"/>
                          <a:cs typeface="Arial"/>
                        </a:rPr>
                        <a:t>BITES</a:t>
                      </a:r>
                      <a:r>
                        <a:rPr sz="1100" b="1" spc="-95">
                          <a:latin typeface="Arial"/>
                          <a:cs typeface="Arial"/>
                        </a:rPr>
                        <a:t> </a:t>
                      </a:r>
                      <a:r>
                        <a:rPr sz="1100" b="1" spc="-10">
                          <a:latin typeface="Arial"/>
                          <a:cs typeface="Arial"/>
                        </a:rPr>
                        <a:t>/</a:t>
                      </a:r>
                      <a:r>
                        <a:rPr sz="1100" b="1" spc="-95">
                          <a:latin typeface="Arial"/>
                          <a:cs typeface="Arial"/>
                        </a:rPr>
                        <a:t> </a:t>
                      </a:r>
                      <a:r>
                        <a:rPr sz="1100" b="1" spc="-10">
                          <a:latin typeface="Arial"/>
                          <a:cs typeface="Arial"/>
                        </a:rPr>
                        <a:t>STINGS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65"/>
                        </a:spcBef>
                        <a:buSzPct val="90909"/>
                        <a:buChar char="•"/>
                        <a:tabLst>
                          <a:tab pos="121285" algn="l"/>
                        </a:tabLst>
                      </a:pPr>
                      <a:r>
                        <a:rPr sz="1000" b="1" spc="-50">
                          <a:latin typeface="Arial"/>
                          <a:cs typeface="Arial"/>
                        </a:rPr>
                        <a:t>Bee</a:t>
                      </a:r>
                      <a:r>
                        <a:rPr sz="1000" b="1" spc="-95">
                          <a:latin typeface="Arial"/>
                          <a:cs typeface="Arial"/>
                        </a:rPr>
                        <a:t> </a:t>
                      </a:r>
                      <a:r>
                        <a:rPr sz="1000" b="1" spc="-10">
                          <a:latin typeface="Arial"/>
                          <a:cs typeface="Arial"/>
                        </a:rPr>
                        <a:t>sting</a:t>
                      </a:r>
                      <a:endParaRPr sz="1000">
                        <a:latin typeface="Arial"/>
                        <a:cs typeface="Arial"/>
                      </a:endParaRPr>
                    </a:p>
                    <a:p>
                      <a:pPr marL="121285" indent="-57150">
                        <a:lnSpc>
                          <a:spcPts val="1160"/>
                        </a:lnSpc>
                        <a:buSzPct val="90909"/>
                        <a:buChar char="•"/>
                        <a:tabLst>
                          <a:tab pos="121285" algn="l"/>
                        </a:tabLst>
                      </a:pPr>
                      <a:r>
                        <a:rPr sz="1000" b="1" spc="-65">
                          <a:latin typeface="Arial"/>
                          <a:cs typeface="Arial"/>
                        </a:rPr>
                        <a:t>Wasp</a:t>
                      </a:r>
                      <a:r>
                        <a:rPr sz="1000" b="1" spc="-80">
                          <a:latin typeface="Arial"/>
                          <a:cs typeface="Arial"/>
                        </a:rPr>
                        <a:t> </a:t>
                      </a:r>
                      <a:r>
                        <a:rPr sz="1000" b="1" spc="-10">
                          <a:latin typeface="Arial"/>
                          <a:cs typeface="Arial"/>
                        </a:rPr>
                        <a:t>sting</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29565" indent="-6985">
                        <a:lnSpc>
                          <a:spcPct val="75800"/>
                        </a:lnSpc>
                        <a:spcBef>
                          <a:spcPts val="385"/>
                        </a:spcBef>
                        <a:buSzPct val="90909"/>
                        <a:buChar char="•"/>
                        <a:tabLst>
                          <a:tab pos="120650"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redness</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850" marR="330200" indent="-6985">
                        <a:lnSpc>
                          <a:spcPct val="75800"/>
                        </a:lnSpc>
                        <a:spcBef>
                          <a:spcPts val="385"/>
                        </a:spcBef>
                        <a:buSzPct val="90909"/>
                        <a:buChar char="•"/>
                        <a:tabLst>
                          <a:tab pos="120014" algn="l"/>
                        </a:tabLst>
                      </a:pPr>
                      <a:r>
                        <a:rPr sz="1000" b="1" spc="-65">
                          <a:latin typeface="Arial"/>
                          <a:cs typeface="Arial"/>
                        </a:rPr>
                        <a:t>	Stings </a:t>
                      </a:r>
                      <a:r>
                        <a:rPr sz="1000" b="1" spc="-50">
                          <a:latin typeface="Arial"/>
                          <a:cs typeface="Arial"/>
                        </a:rPr>
                        <a:t>with</a:t>
                      </a:r>
                      <a:r>
                        <a:rPr sz="1000" b="1" spc="-65">
                          <a:latin typeface="Arial"/>
                          <a:cs typeface="Arial"/>
                        </a:rPr>
                        <a:t> </a:t>
                      </a:r>
                      <a:r>
                        <a:rPr sz="1000" b="1" spc="-50">
                          <a:latin typeface="Arial"/>
                          <a:cs typeface="Arial"/>
                        </a:rPr>
                        <a:t>minor </a:t>
                      </a:r>
                      <a:r>
                        <a:rPr sz="1000" b="1" spc="-10">
                          <a:latin typeface="Arial"/>
                          <a:cs typeface="Arial"/>
                        </a:rPr>
                        <a:t>swelling</a:t>
                      </a:r>
                      <a:endParaRPr sz="1000">
                        <a:latin typeface="Arial"/>
                        <a:cs typeface="Arial"/>
                      </a:endParaRPr>
                    </a:p>
                  </a:txBody>
                  <a:tcPr marL="0" marR="0" marT="4437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65"/>
                        </a:spcBef>
                        <a:buSzPct val="90909"/>
                        <a:buChar char="•"/>
                        <a:tabLst>
                          <a:tab pos="119380" algn="l"/>
                        </a:tabLst>
                      </a:pPr>
                      <a:r>
                        <a:rPr sz="1000" b="1" spc="-60">
                          <a:latin typeface="Arial"/>
                          <a:cs typeface="Arial"/>
                        </a:rPr>
                        <a:t>Drowsy</a:t>
                      </a:r>
                      <a:r>
                        <a:rPr sz="1000" b="1" spc="-90">
                          <a:latin typeface="Arial"/>
                          <a:cs typeface="Arial"/>
                        </a:rPr>
                        <a:t> </a:t>
                      </a:r>
                      <a:r>
                        <a:rPr sz="1000" b="1">
                          <a:latin typeface="Arial"/>
                          <a:cs typeface="Arial"/>
                        </a:rPr>
                        <a:t>/</a:t>
                      </a:r>
                      <a:r>
                        <a:rPr sz="1000" b="1" spc="-85">
                          <a:latin typeface="Arial"/>
                          <a:cs typeface="Arial"/>
                        </a:rPr>
                        <a:t> </a:t>
                      </a:r>
                      <a:r>
                        <a:rPr sz="1000" b="1" spc="-10">
                          <a:latin typeface="Arial"/>
                          <a:cs typeface="Arial"/>
                        </a:rPr>
                        <a:t>fever</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Fast</a:t>
                      </a:r>
                      <a:r>
                        <a:rPr sz="1000" b="1" spc="-80">
                          <a:latin typeface="Arial"/>
                          <a:cs typeface="Arial"/>
                        </a:rPr>
                        <a:t> </a:t>
                      </a:r>
                      <a:r>
                        <a:rPr sz="1000" b="1" spc="-55">
                          <a:latin typeface="Arial"/>
                          <a:cs typeface="Arial"/>
                        </a:rPr>
                        <a:t>heart</a:t>
                      </a:r>
                      <a:r>
                        <a:rPr sz="1000" b="1" spc="-80">
                          <a:latin typeface="Arial"/>
                          <a:cs typeface="Arial"/>
                        </a:rPr>
                        <a:t> </a:t>
                      </a:r>
                      <a:r>
                        <a:rPr sz="1000" b="1" spc="-20">
                          <a:latin typeface="Arial"/>
                          <a:cs typeface="Arial"/>
                        </a:rPr>
                        <a:t>rate</a:t>
                      </a:r>
                      <a:endParaRPr sz="1000">
                        <a:latin typeface="Arial"/>
                        <a:cs typeface="Arial"/>
                      </a:endParaRPr>
                    </a:p>
                  </a:txBody>
                  <a:tcPr marL="0" marR="0" marT="7492"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452755" indent="-19685">
                        <a:lnSpc>
                          <a:spcPct val="75800"/>
                        </a:lnSpc>
                        <a:spcBef>
                          <a:spcPts val="385"/>
                        </a:spcBef>
                        <a:buSzPct val="90909"/>
                        <a:buChar char="•"/>
                        <a:tabLst>
                          <a:tab pos="113030" algn="l"/>
                        </a:tabLst>
                      </a:pPr>
                      <a:r>
                        <a:rPr sz="1000" b="1" spc="-65">
                          <a:latin typeface="Arial"/>
                          <a:cs typeface="Arial"/>
                        </a:rPr>
                        <a:t>	Severe</a:t>
                      </a:r>
                      <a:r>
                        <a:rPr sz="1000" b="1" spc="-55">
                          <a:latin typeface="Arial"/>
                          <a:cs typeface="Arial"/>
                        </a:rPr>
                        <a:t> </a:t>
                      </a:r>
                      <a:r>
                        <a:rPr sz="1000" b="1" spc="-60">
                          <a:latin typeface="Arial"/>
                          <a:cs typeface="Arial"/>
                        </a:rPr>
                        <a:t>swellings</a:t>
                      </a:r>
                      <a:r>
                        <a:rPr sz="1000" b="1" spc="-55">
                          <a:latin typeface="Arial"/>
                          <a:cs typeface="Arial"/>
                        </a:rPr>
                        <a:t> </a:t>
                      </a:r>
                      <a:r>
                        <a:rPr sz="1000" b="1" spc="-25">
                          <a:latin typeface="Arial"/>
                          <a:cs typeface="Arial"/>
                        </a:rPr>
                        <a:t>or </a:t>
                      </a:r>
                      <a:r>
                        <a:rPr sz="1000" b="1" spc="-10">
                          <a:latin typeface="Arial"/>
                          <a:cs typeface="Arial"/>
                        </a:rPr>
                        <a:t>cramps</a:t>
                      </a:r>
                      <a:endParaRPr sz="1000">
                        <a:latin typeface="Arial"/>
                        <a:cs typeface="Arial"/>
                      </a:endParaRPr>
                    </a:p>
                  </a:txBody>
                  <a:tcPr marL="0" marR="0" marT="44375"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1"/>
                  </a:ext>
                </a:extLst>
              </a:tr>
              <a:tr h="305419">
                <a:tc>
                  <a:txBody>
                    <a:bodyPr/>
                    <a:lstStyle/>
                    <a:p>
                      <a:pPr marR="61594" algn="r">
                        <a:lnSpc>
                          <a:spcPct val="100000"/>
                        </a:lnSpc>
                        <a:spcBef>
                          <a:spcPts val="555"/>
                        </a:spcBef>
                      </a:pPr>
                      <a:r>
                        <a:rPr sz="1100" b="1" spc="-10">
                          <a:latin typeface="Arial"/>
                          <a:cs typeface="Arial"/>
                        </a:rPr>
                        <a:t>COLDS</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0"/>
                        </a:spcBef>
                        <a:buSzPct val="90909"/>
                        <a:buChar char="•"/>
                        <a:tabLst>
                          <a:tab pos="121285" algn="l"/>
                        </a:tabLst>
                      </a:pPr>
                      <a:r>
                        <a:rPr sz="1000" b="1" spc="-55">
                          <a:latin typeface="Arial"/>
                          <a:cs typeface="Arial"/>
                        </a:rPr>
                        <a:t>Cold</a:t>
                      </a:r>
                      <a:r>
                        <a:rPr sz="1000" b="1" spc="-80">
                          <a:latin typeface="Arial"/>
                          <a:cs typeface="Arial"/>
                        </a:rPr>
                        <a:t> </a:t>
                      </a:r>
                      <a:r>
                        <a:rPr sz="1000" b="1" spc="-20">
                          <a:latin typeface="Arial"/>
                          <a:cs typeface="Arial"/>
                        </a:rPr>
                        <a:t>sores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Coughs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80"/>
                        </a:spcBef>
                        <a:buSzPct val="90909"/>
                        <a:buChar char="•"/>
                        <a:tabLst>
                          <a:tab pos="120650"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80"/>
                        </a:spcBef>
                        <a:buSzPct val="90909"/>
                        <a:buChar char="•"/>
                        <a:tabLst>
                          <a:tab pos="120014"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6685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8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80"/>
                        </a:spcBef>
                        <a:buSzPct val="90909"/>
                        <a:buChar char="•"/>
                        <a:tabLst>
                          <a:tab pos="113030" algn="l"/>
                        </a:tabLst>
                      </a:pPr>
                      <a:r>
                        <a:rPr sz="1000" b="1" spc="-60">
                          <a:latin typeface="Arial"/>
                          <a:cs typeface="Arial"/>
                        </a:rPr>
                        <a:t>Chest</a:t>
                      </a:r>
                      <a:r>
                        <a:rPr sz="1000" b="1" spc="-65">
                          <a:latin typeface="Arial"/>
                          <a:cs typeface="Arial"/>
                        </a:rPr>
                        <a:t> </a:t>
                      </a:r>
                      <a:r>
                        <a:rPr sz="1000" b="1" spc="-20">
                          <a:latin typeface="Arial"/>
                          <a:cs typeface="Arial"/>
                        </a:rPr>
                        <a:t>pain</a:t>
                      </a:r>
                      <a:endParaRPr sz="1000">
                        <a:latin typeface="Arial"/>
                        <a:cs typeface="Arial"/>
                      </a:endParaRPr>
                    </a:p>
                    <a:p>
                      <a:pPr marL="113030" indent="-57150">
                        <a:lnSpc>
                          <a:spcPts val="116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txBody>
                  <a:tcPr marL="0" marR="0" marT="922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2"/>
                  </a:ext>
                </a:extLst>
              </a:tr>
              <a:tr h="383915">
                <a:tc>
                  <a:txBody>
                    <a:bodyPr/>
                    <a:lstStyle/>
                    <a:p>
                      <a:pPr marR="61594" algn="r">
                        <a:lnSpc>
                          <a:spcPct val="100000"/>
                        </a:lnSpc>
                        <a:spcBef>
                          <a:spcPts val="555"/>
                        </a:spcBef>
                      </a:pPr>
                      <a:r>
                        <a:rPr sz="1100" b="1" spc="-10">
                          <a:latin typeface="Arial"/>
                          <a:cs typeface="Arial"/>
                        </a:rPr>
                        <a:t>CONGESTION</a:t>
                      </a:r>
                      <a:endParaRPr sz="1100">
                        <a:latin typeface="Arial"/>
                        <a:cs typeface="Arial"/>
                      </a:endParaRPr>
                    </a:p>
                  </a:txBody>
                  <a:tcPr marL="0" marR="0" marT="6397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344170" indent="-6985">
                        <a:lnSpc>
                          <a:spcPct val="75800"/>
                        </a:lnSpc>
                        <a:spcBef>
                          <a:spcPts val="409"/>
                        </a:spcBef>
                        <a:buSzPct val="90909"/>
                        <a:buChar char="•"/>
                        <a:tabLst>
                          <a:tab pos="121285" algn="l"/>
                        </a:tabLst>
                      </a:pPr>
                      <a:r>
                        <a:rPr sz="1000" b="1" spc="-60">
                          <a:latin typeface="Arial"/>
                          <a:cs typeface="Arial"/>
                        </a:rPr>
                        <a:t>	Blocked</a:t>
                      </a:r>
                      <a:r>
                        <a:rPr sz="1000" b="1" spc="-80">
                          <a:latin typeface="Arial"/>
                          <a:cs typeface="Arial"/>
                        </a:rPr>
                        <a:t> </a:t>
                      </a:r>
                      <a:r>
                        <a:rPr sz="1000" b="1" spc="-35">
                          <a:latin typeface="Arial"/>
                          <a:cs typeface="Arial"/>
                        </a:rPr>
                        <a:t>or</a:t>
                      </a:r>
                      <a:r>
                        <a:rPr sz="1000" b="1" spc="-80">
                          <a:latin typeface="Arial"/>
                          <a:cs typeface="Arial"/>
                        </a:rPr>
                        <a:t> </a:t>
                      </a:r>
                      <a:r>
                        <a:rPr sz="1000" b="1" spc="-60">
                          <a:latin typeface="Arial"/>
                          <a:cs typeface="Arial"/>
                        </a:rPr>
                        <a:t>runny </a:t>
                      </a:r>
                      <a:r>
                        <a:rPr sz="1000" b="1" spc="-20">
                          <a:latin typeface="Arial"/>
                          <a:cs typeface="Arial"/>
                        </a:rPr>
                        <a:t>nose</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70485" marR="352425" indent="-6985">
                        <a:lnSpc>
                          <a:spcPct val="75800"/>
                        </a:lnSpc>
                        <a:spcBef>
                          <a:spcPts val="409"/>
                        </a:spcBef>
                        <a:buSzPct val="90909"/>
                        <a:buChar char="•"/>
                        <a:tabLst>
                          <a:tab pos="120650" algn="l"/>
                        </a:tabLst>
                      </a:pPr>
                      <a:r>
                        <a:rPr sz="1000" b="1" spc="-60">
                          <a:latin typeface="Arial"/>
                          <a:cs typeface="Arial"/>
                        </a:rPr>
                        <a:t>	Constant</a:t>
                      </a:r>
                      <a:r>
                        <a:rPr sz="1000" b="1" spc="-75">
                          <a:latin typeface="Arial"/>
                          <a:cs typeface="Arial"/>
                        </a:rPr>
                        <a:t> </a:t>
                      </a:r>
                      <a:r>
                        <a:rPr sz="1000" b="1" spc="-55">
                          <a:latin typeface="Arial"/>
                          <a:cs typeface="Arial"/>
                        </a:rPr>
                        <a:t>need</a:t>
                      </a:r>
                      <a:r>
                        <a:rPr sz="1000" b="1" spc="-70">
                          <a:latin typeface="Arial"/>
                          <a:cs typeface="Arial"/>
                        </a:rPr>
                        <a:t> </a:t>
                      </a:r>
                      <a:r>
                        <a:rPr sz="1000" b="1" spc="-40">
                          <a:latin typeface="Arial"/>
                          <a:cs typeface="Arial"/>
                        </a:rPr>
                        <a:t>to </a:t>
                      </a:r>
                      <a:r>
                        <a:rPr sz="1000" b="1" spc="-50">
                          <a:latin typeface="Arial"/>
                          <a:cs typeface="Arial"/>
                        </a:rPr>
                        <a:t>clear</a:t>
                      </a:r>
                      <a:r>
                        <a:rPr sz="1000" b="1" spc="-90">
                          <a:latin typeface="Arial"/>
                          <a:cs typeface="Arial"/>
                        </a:rPr>
                        <a:t> </a:t>
                      </a:r>
                      <a:r>
                        <a:rPr sz="1000" b="1" spc="-50">
                          <a:latin typeface="Arial"/>
                          <a:cs typeface="Arial"/>
                        </a:rPr>
                        <a:t>their</a:t>
                      </a:r>
                      <a:r>
                        <a:rPr sz="1000" b="1" spc="-80">
                          <a:latin typeface="Arial"/>
                          <a:cs typeface="Arial"/>
                        </a:rPr>
                        <a:t> </a:t>
                      </a:r>
                      <a:r>
                        <a:rPr sz="1000" b="1" spc="-10">
                          <a:latin typeface="Arial"/>
                          <a:cs typeface="Arial"/>
                        </a:rPr>
                        <a:t>throat</a:t>
                      </a:r>
                      <a:endParaRPr sz="1000">
                        <a:latin typeface="Arial"/>
                        <a:cs typeface="Arial"/>
                      </a:endParaRPr>
                    </a:p>
                  </a:txBody>
                  <a:tcPr marL="0" marR="0" marT="4725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90"/>
                        </a:spcBef>
                        <a:buSzPct val="90909"/>
                        <a:buChar char="•"/>
                        <a:tabLst>
                          <a:tab pos="120014" algn="l"/>
                        </a:tabLst>
                      </a:pPr>
                      <a:r>
                        <a:rPr sz="1000" b="1" spc="-65">
                          <a:latin typeface="Arial"/>
                          <a:cs typeface="Arial"/>
                        </a:rPr>
                        <a:t>Excess</a:t>
                      </a:r>
                      <a:r>
                        <a:rPr sz="1000" b="1" spc="-60">
                          <a:latin typeface="Arial"/>
                          <a:cs typeface="Arial"/>
                        </a:rPr>
                        <a:t> </a:t>
                      </a:r>
                      <a:r>
                        <a:rPr sz="1000" b="1" spc="-10">
                          <a:latin typeface="Arial"/>
                          <a:cs typeface="Arial"/>
                        </a:rPr>
                        <a:t>mucus</a:t>
                      </a:r>
                      <a:endParaRPr sz="1000">
                        <a:latin typeface="Arial"/>
                        <a:cs typeface="Arial"/>
                      </a:endParaRPr>
                    </a:p>
                    <a:p>
                      <a:pPr marL="120014" indent="-57150">
                        <a:lnSpc>
                          <a:spcPts val="1160"/>
                        </a:lnSpc>
                        <a:buSzPct val="90909"/>
                        <a:buChar char="•"/>
                        <a:tabLst>
                          <a:tab pos="120014"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90"/>
                        </a:spcBef>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+3</a:t>
                      </a:r>
                      <a:r>
                        <a:rPr sz="1000" b="1" spc="-90">
                          <a:latin typeface="Arial"/>
                          <a:cs typeface="Arial"/>
                        </a:rPr>
                        <a:t> </a:t>
                      </a:r>
                      <a:r>
                        <a:rPr sz="1000" b="1" spc="-20">
                          <a:latin typeface="Arial"/>
                          <a:cs typeface="Arial"/>
                        </a:rPr>
                        <a:t>weeks</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Shortness</a:t>
                      </a:r>
                      <a:r>
                        <a:rPr sz="1000" b="1" spc="-80">
                          <a:latin typeface="Arial"/>
                          <a:cs typeface="Arial"/>
                        </a:rPr>
                        <a:t> </a:t>
                      </a:r>
                      <a:r>
                        <a:rPr sz="1000" b="1" spc="-35">
                          <a:latin typeface="Arial"/>
                          <a:cs typeface="Arial"/>
                        </a:rPr>
                        <a:t>of</a:t>
                      </a:r>
                      <a:r>
                        <a:rPr sz="1000" b="1" spc="-75">
                          <a:latin typeface="Arial"/>
                          <a:cs typeface="Arial"/>
                        </a:rPr>
                        <a:t> </a:t>
                      </a:r>
                      <a:r>
                        <a:rPr sz="1000" b="1" spc="-10">
                          <a:latin typeface="Arial"/>
                          <a:cs typeface="Arial"/>
                        </a:rPr>
                        <a:t>breath</a:t>
                      </a:r>
                      <a:endParaRPr sz="1000">
                        <a:latin typeface="Arial"/>
                        <a:cs typeface="Arial"/>
                      </a:endParaRPr>
                    </a:p>
                  </a:txBody>
                  <a:tcPr marL="0" marR="0" marT="1037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60"/>
                        </a:lnSpc>
                        <a:spcBef>
                          <a:spcPts val="90"/>
                        </a:spcBef>
                        <a:buSzPct val="90909"/>
                        <a:buChar char="•"/>
                        <a:tabLst>
                          <a:tab pos="113030" algn="l"/>
                        </a:tabLst>
                      </a:pPr>
                      <a:r>
                        <a:rPr sz="1000" b="1" spc="-10">
                          <a:latin typeface="Arial"/>
                          <a:cs typeface="Arial"/>
                        </a:rPr>
                        <a:t>1</a:t>
                      </a:r>
                      <a:r>
                        <a:rPr sz="1000" b="1" spc="-95">
                          <a:latin typeface="Arial"/>
                          <a:cs typeface="Arial"/>
                        </a:rPr>
                        <a:t> </a:t>
                      </a:r>
                      <a:r>
                        <a:rPr sz="1000" b="1" spc="-50">
                          <a:latin typeface="Arial"/>
                          <a:cs typeface="Arial"/>
                        </a:rPr>
                        <a:t>side</a:t>
                      </a:r>
                      <a:r>
                        <a:rPr sz="1000" b="1" spc="-90">
                          <a:latin typeface="Arial"/>
                          <a:cs typeface="Arial"/>
                        </a:rPr>
                        <a:t> </a:t>
                      </a:r>
                      <a:r>
                        <a:rPr sz="1000" b="1" spc="-10">
                          <a:latin typeface="Arial"/>
                          <a:cs typeface="Arial"/>
                        </a:rPr>
                        <a:t>obstruction</a:t>
                      </a:r>
                      <a:endParaRPr sz="1000">
                        <a:latin typeface="Arial"/>
                        <a:cs typeface="Arial"/>
                      </a:endParaRPr>
                    </a:p>
                    <a:p>
                      <a:pPr marL="113030" indent="-57150">
                        <a:lnSpc>
                          <a:spcPts val="1160"/>
                        </a:lnSpc>
                        <a:buSzPct val="90909"/>
                        <a:buChar char="•"/>
                        <a:tabLst>
                          <a:tab pos="113030" algn="l"/>
                        </a:tabLst>
                      </a:pPr>
                      <a:r>
                        <a:rPr sz="1000" b="1" spc="-55">
                          <a:latin typeface="Arial"/>
                          <a:cs typeface="Arial"/>
                        </a:rPr>
                        <a:t>Facial</a:t>
                      </a:r>
                      <a:r>
                        <a:rPr sz="1000" b="1" spc="-60">
                          <a:latin typeface="Arial"/>
                          <a:cs typeface="Arial"/>
                        </a:rPr>
                        <a:t> </a:t>
                      </a:r>
                      <a:r>
                        <a:rPr sz="1000" b="1" spc="-10">
                          <a:latin typeface="Arial"/>
                          <a:cs typeface="Arial"/>
                        </a:rPr>
                        <a:t>swelling</a:t>
                      </a:r>
                      <a:endParaRPr sz="1000">
                        <a:latin typeface="Arial"/>
                        <a:cs typeface="Arial"/>
                      </a:endParaRPr>
                    </a:p>
                  </a:txBody>
                  <a:tcPr marL="0" marR="0" marT="10373"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3"/>
                  </a:ext>
                </a:extLst>
              </a:tr>
              <a:tr h="382915">
                <a:tc>
                  <a:txBody>
                    <a:bodyPr/>
                    <a:lstStyle/>
                    <a:p>
                      <a:pPr marR="62230" algn="r">
                        <a:lnSpc>
                          <a:spcPct val="100000"/>
                        </a:lnSpc>
                        <a:spcBef>
                          <a:spcPts val="855"/>
                        </a:spcBef>
                      </a:pPr>
                      <a:r>
                        <a:rPr sz="1100" b="1" spc="-25">
                          <a:latin typeface="Arial"/>
                          <a:cs typeface="Arial"/>
                        </a:rPr>
                        <a:t>EAR</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900"/>
                        </a:spcBef>
                        <a:buSzPct val="90909"/>
                        <a:buChar char="•"/>
                        <a:tabLst>
                          <a:tab pos="121285" algn="l"/>
                        </a:tabLst>
                      </a:pPr>
                      <a:r>
                        <a:rPr sz="1000" b="1" spc="-10">
                          <a:latin typeface="Arial"/>
                          <a:cs typeface="Arial"/>
                        </a:rPr>
                        <a:t>Earache</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0"/>
                        </a:spcBef>
                        <a:buSzPct val="90909"/>
                        <a:buChar char="•"/>
                        <a:tabLst>
                          <a:tab pos="120650" algn="l"/>
                        </a:tabLst>
                      </a:pPr>
                      <a:r>
                        <a:rPr sz="1000" b="1" spc="-55">
                          <a:latin typeface="Arial"/>
                          <a:cs typeface="Arial"/>
                        </a:rPr>
                        <a:t>Ear</a:t>
                      </a:r>
                      <a:r>
                        <a:rPr sz="1000" b="1" spc="-85">
                          <a:latin typeface="Arial"/>
                          <a:cs typeface="Arial"/>
                        </a:rPr>
                        <a:t> </a:t>
                      </a:r>
                      <a:r>
                        <a:rPr sz="1000" b="1" spc="-25">
                          <a:latin typeface="Arial"/>
                          <a:cs typeface="Arial"/>
                        </a:rPr>
                        <a:t>wax</a:t>
                      </a:r>
                      <a:endParaRPr sz="1000">
                        <a:latin typeface="Arial"/>
                        <a:cs typeface="Arial"/>
                      </a:endParaRPr>
                    </a:p>
                    <a:p>
                      <a:pPr marL="120650" indent="-57150">
                        <a:lnSpc>
                          <a:spcPts val="1110"/>
                        </a:lnSpc>
                        <a:buSzPct val="90909"/>
                        <a:buChar char="•"/>
                        <a:tabLst>
                          <a:tab pos="120650" algn="l"/>
                        </a:tabLst>
                      </a:pPr>
                      <a:r>
                        <a:rPr sz="1000" b="1" spc="-60">
                          <a:latin typeface="Arial"/>
                          <a:cs typeface="Arial"/>
                        </a:rPr>
                        <a:t>Blocked</a:t>
                      </a:r>
                      <a:r>
                        <a:rPr sz="1000" b="1" spc="-65">
                          <a:latin typeface="Arial"/>
                          <a:cs typeface="Arial"/>
                        </a:rPr>
                        <a:t> </a:t>
                      </a:r>
                      <a:r>
                        <a:rPr sz="1000" b="1" spc="-25">
                          <a:latin typeface="Arial"/>
                          <a:cs typeface="Arial"/>
                        </a:rPr>
                        <a:t>ear</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0"/>
                        </a:spcBef>
                        <a:buSzPct val="90909"/>
                        <a:buChar char="•"/>
                        <a:tabLst>
                          <a:tab pos="120014" algn="l"/>
                        </a:tabLst>
                      </a:pPr>
                      <a:r>
                        <a:rPr sz="1000" b="1" spc="-60">
                          <a:latin typeface="Arial"/>
                          <a:cs typeface="Arial"/>
                        </a:rPr>
                        <a:t>Hearing</a:t>
                      </a:r>
                      <a:r>
                        <a:rPr sz="1000" b="1" spc="-65">
                          <a:latin typeface="Arial"/>
                          <a:cs typeface="Arial"/>
                        </a:rPr>
                        <a:t> </a:t>
                      </a:r>
                      <a:r>
                        <a:rPr sz="1000" b="1" spc="-10">
                          <a:latin typeface="Arial"/>
                          <a:cs typeface="Arial"/>
                        </a:rPr>
                        <a:t>problems</a:t>
                      </a:r>
                      <a:endParaRPr sz="1000">
                        <a:latin typeface="Arial"/>
                        <a:cs typeface="Arial"/>
                      </a:endParaRPr>
                    </a:p>
                  </a:txBody>
                  <a:tcPr marL="0" marR="0" marT="10373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125095" indent="-6985">
                        <a:lnSpc>
                          <a:spcPct val="68200"/>
                        </a:lnSpc>
                        <a:spcBef>
                          <a:spcPts val="320"/>
                        </a:spcBef>
                        <a:buSzPct val="90909"/>
                        <a:buChar char="•"/>
                        <a:tabLst>
                          <a:tab pos="119380" algn="l"/>
                        </a:tabLst>
                      </a:pPr>
                      <a:r>
                        <a:rPr sz="1000" b="1" spc="-65">
                          <a:latin typeface="Arial"/>
                          <a:cs typeface="Arial"/>
                        </a:rPr>
                        <a:t>	Something</a:t>
                      </a:r>
                      <a:r>
                        <a:rPr sz="1000" b="1" spc="-80">
                          <a:latin typeface="Arial"/>
                          <a:cs typeface="Arial"/>
                        </a:rPr>
                        <a:t> </a:t>
                      </a:r>
                      <a:r>
                        <a:rPr sz="1000" b="1" spc="-40">
                          <a:latin typeface="Arial"/>
                          <a:cs typeface="Arial"/>
                        </a:rPr>
                        <a:t>may</a:t>
                      </a:r>
                      <a:r>
                        <a:rPr sz="1000" b="1" spc="-80">
                          <a:latin typeface="Arial"/>
                          <a:cs typeface="Arial"/>
                        </a:rPr>
                        <a:t> </a:t>
                      </a:r>
                      <a:r>
                        <a:rPr sz="1000" b="1" spc="-45">
                          <a:latin typeface="Arial"/>
                          <a:cs typeface="Arial"/>
                        </a:rPr>
                        <a:t>be</a:t>
                      </a:r>
                      <a:r>
                        <a:rPr sz="1000" b="1" spc="-80">
                          <a:latin typeface="Arial"/>
                          <a:cs typeface="Arial"/>
                        </a:rPr>
                        <a:t> </a:t>
                      </a:r>
                      <a:r>
                        <a:rPr sz="1000" b="1" spc="-35">
                          <a:latin typeface="Arial"/>
                          <a:cs typeface="Arial"/>
                        </a:rPr>
                        <a:t>in</a:t>
                      </a:r>
                      <a:r>
                        <a:rPr sz="1000" b="1" spc="-80">
                          <a:latin typeface="Arial"/>
                          <a:cs typeface="Arial"/>
                        </a:rPr>
                        <a:t> </a:t>
                      </a:r>
                      <a:r>
                        <a:rPr sz="1000" b="1" spc="-40">
                          <a:latin typeface="Arial"/>
                          <a:cs typeface="Arial"/>
                        </a:rPr>
                        <a:t>the </a:t>
                      </a:r>
                      <a:r>
                        <a:rPr sz="1000" b="1" spc="-45">
                          <a:latin typeface="Arial"/>
                          <a:cs typeface="Arial"/>
                        </a:rPr>
                        <a:t>ear</a:t>
                      </a:r>
                      <a:r>
                        <a:rPr sz="1000" b="1" spc="-85">
                          <a:latin typeface="Arial"/>
                          <a:cs typeface="Arial"/>
                        </a:rPr>
                        <a:t> </a:t>
                      </a:r>
                      <a:r>
                        <a:rPr sz="1000" b="1" spc="-10">
                          <a:latin typeface="Arial"/>
                          <a:cs typeface="Arial"/>
                        </a:rPr>
                        <a:t>canal</a:t>
                      </a:r>
                      <a:endParaRPr sz="1000">
                        <a:latin typeface="Arial"/>
                        <a:cs typeface="Arial"/>
                      </a:endParaRPr>
                    </a:p>
                    <a:p>
                      <a:pPr marL="119380" indent="-57150">
                        <a:lnSpc>
                          <a:spcPts val="975"/>
                        </a:lnSpc>
                        <a:buSzPct val="90909"/>
                        <a:buChar char="•"/>
                        <a:tabLst>
                          <a:tab pos="119380" algn="l"/>
                        </a:tabLst>
                      </a:pPr>
                      <a:r>
                        <a:rPr sz="1000" b="1" spc="-10">
                          <a:latin typeface="Arial"/>
                          <a:cs typeface="Arial"/>
                        </a:rPr>
                        <a:t>Discharge</a:t>
                      </a:r>
                      <a:endParaRPr sz="1000">
                        <a:latin typeface="Arial"/>
                        <a:cs typeface="Arial"/>
                      </a:endParaRPr>
                    </a:p>
                  </a:txBody>
                  <a:tcPr marL="0" marR="0" marT="36883"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5" dirty="0">
                          <a:latin typeface="Arial"/>
                          <a:cs typeface="Arial"/>
                        </a:rPr>
                        <a:t>Severe</a:t>
                      </a:r>
                      <a:r>
                        <a:rPr sz="1000" b="1" spc="-60" dirty="0">
                          <a:latin typeface="Arial"/>
                          <a:cs typeface="Arial"/>
                        </a:rPr>
                        <a:t> </a:t>
                      </a:r>
                      <a:r>
                        <a:rPr sz="1000" b="1" spc="-10" dirty="0">
                          <a:latin typeface="Arial"/>
                          <a:cs typeface="Arial"/>
                        </a:rPr>
                        <a:t>pain.</a:t>
                      </a:r>
                      <a:endParaRPr sz="1000" dirty="0">
                        <a:latin typeface="Arial"/>
                        <a:cs typeface="Arial"/>
                      </a:endParaRPr>
                    </a:p>
                    <a:p>
                      <a:pPr marL="113030" indent="-57150">
                        <a:lnSpc>
                          <a:spcPts val="950"/>
                        </a:lnSpc>
                        <a:buSzPct val="90909"/>
                        <a:buChar char="•"/>
                        <a:tabLst>
                          <a:tab pos="113030" algn="l"/>
                        </a:tabLst>
                      </a:pPr>
                      <a:r>
                        <a:rPr sz="1000" b="1" spc="-10" dirty="0">
                          <a:latin typeface="Arial"/>
                          <a:cs typeface="Arial"/>
                        </a:rPr>
                        <a:t>Deafness</a:t>
                      </a:r>
                      <a:endParaRPr sz="1000" dirty="0">
                        <a:latin typeface="Arial"/>
                        <a:cs typeface="Arial"/>
                      </a:endParaRPr>
                    </a:p>
                    <a:p>
                      <a:pPr marL="113030" indent="-57150">
                        <a:lnSpc>
                          <a:spcPts val="1135"/>
                        </a:lnSpc>
                        <a:buSzPct val="90909"/>
                        <a:buChar char="•"/>
                        <a:tabLst>
                          <a:tab pos="113030" algn="l"/>
                        </a:tabLst>
                      </a:pPr>
                      <a:r>
                        <a:rPr sz="1000" b="1" spc="-10" dirty="0">
                          <a:latin typeface="Arial"/>
                          <a:cs typeface="Arial"/>
                        </a:rPr>
                        <a:t>Vertigo</a:t>
                      </a:r>
                      <a:endParaRPr sz="1000" dirty="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4"/>
                  </a:ext>
                </a:extLst>
              </a:tr>
              <a:tr h="382915">
                <a:tc>
                  <a:txBody>
                    <a:bodyPr/>
                    <a:lstStyle/>
                    <a:p>
                      <a:pPr marR="62865" algn="r">
                        <a:lnSpc>
                          <a:spcPct val="100000"/>
                        </a:lnSpc>
                        <a:spcBef>
                          <a:spcPts val="855"/>
                        </a:spcBef>
                      </a:pPr>
                      <a:r>
                        <a:rPr sz="1100" b="1" spc="-25">
                          <a:latin typeface="Arial"/>
                          <a:cs typeface="Arial"/>
                        </a:rPr>
                        <a:t>EYE</a:t>
                      </a:r>
                      <a:endParaRPr sz="1100">
                        <a:latin typeface="Arial"/>
                        <a:cs typeface="Arial"/>
                      </a:endParaRPr>
                    </a:p>
                  </a:txBody>
                  <a:tcPr marL="0" marR="0" marT="9854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a:latin typeface="Arial"/>
                          <a:cs typeface="Arial"/>
                        </a:rPr>
                        <a:t>Conjunctivitis</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Dry/sore</a:t>
                      </a:r>
                      <a:r>
                        <a:rPr sz="1000" b="1" spc="-70">
                          <a:latin typeface="Arial"/>
                          <a:cs typeface="Arial"/>
                        </a:rPr>
                        <a:t> </a:t>
                      </a:r>
                      <a:r>
                        <a:rPr sz="1000" b="1" spc="-50">
                          <a:latin typeface="Arial"/>
                          <a:cs typeface="Arial"/>
                        </a:rPr>
                        <a:t>tired</a:t>
                      </a:r>
                      <a:r>
                        <a:rPr sz="1000" b="1" spc="-65">
                          <a:latin typeface="Arial"/>
                          <a:cs typeface="Arial"/>
                        </a:rPr>
                        <a:t> </a:t>
                      </a:r>
                      <a:r>
                        <a:rPr sz="1000" b="1" spc="-20">
                          <a:latin typeface="Arial"/>
                          <a:cs typeface="Arial"/>
                        </a:rPr>
                        <a:t>eyes</a:t>
                      </a:r>
                      <a:endParaRPr sz="1000">
                        <a:latin typeface="Arial"/>
                        <a:cs typeface="Arial"/>
                      </a:endParaRPr>
                    </a:p>
                    <a:p>
                      <a:pPr marL="121285" indent="-57150">
                        <a:lnSpc>
                          <a:spcPts val="1135"/>
                        </a:lnSpc>
                        <a:buSzPct val="90909"/>
                        <a:buChar char="•"/>
                        <a:tabLst>
                          <a:tab pos="121285" algn="l"/>
                        </a:tabLst>
                      </a:pPr>
                      <a:r>
                        <a:rPr sz="1000" b="1" spc="-50">
                          <a:latin typeface="Arial"/>
                          <a:cs typeface="Arial"/>
                        </a:rPr>
                        <a:t>Eye,</a:t>
                      </a:r>
                      <a:r>
                        <a:rPr sz="1000" b="1" spc="-95">
                          <a:latin typeface="Arial"/>
                          <a:cs typeface="Arial"/>
                        </a:rPr>
                        <a:t> </a:t>
                      </a:r>
                      <a:r>
                        <a:rPr sz="1000" b="1" spc="-50">
                          <a:latin typeface="Arial"/>
                          <a:cs typeface="Arial"/>
                        </a:rPr>
                        <a:t>red</a:t>
                      </a:r>
                      <a:r>
                        <a:rPr sz="1000" b="1" spc="-90">
                          <a:latin typeface="Arial"/>
                          <a:cs typeface="Arial"/>
                        </a:rPr>
                        <a:t> </a:t>
                      </a:r>
                      <a:r>
                        <a:rPr sz="1000" b="1" spc="-30">
                          <a:latin typeface="Arial"/>
                          <a:cs typeface="Arial"/>
                        </a:rPr>
                        <a:t>or</a:t>
                      </a:r>
                      <a:r>
                        <a:rPr sz="1000" b="1" spc="-90">
                          <a:latin typeface="Arial"/>
                          <a:cs typeface="Arial"/>
                        </a:rPr>
                        <a:t> </a:t>
                      </a:r>
                      <a:r>
                        <a:rPr sz="1000" b="1" spc="-10">
                          <a:latin typeface="Arial"/>
                          <a:cs typeface="Arial"/>
                        </a:rPr>
                        <a:t>Irritable</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50">
                          <a:latin typeface="Arial"/>
                          <a:cs typeface="Arial"/>
                        </a:rPr>
                        <a:t>Eye,</a:t>
                      </a:r>
                      <a:r>
                        <a:rPr sz="1000" b="1" spc="-75">
                          <a:latin typeface="Arial"/>
                          <a:cs typeface="Arial"/>
                        </a:rPr>
                        <a:t> </a:t>
                      </a:r>
                      <a:r>
                        <a:rPr sz="1000" b="1" spc="-10">
                          <a:latin typeface="Arial"/>
                          <a:cs typeface="Arial"/>
                        </a:rPr>
                        <a:t>sticky</a:t>
                      </a:r>
                      <a:endParaRPr sz="1000">
                        <a:latin typeface="Arial"/>
                        <a:cs typeface="Arial"/>
                      </a:endParaRPr>
                    </a:p>
                    <a:p>
                      <a:pPr marL="120650" indent="-57150">
                        <a:lnSpc>
                          <a:spcPts val="1110"/>
                        </a:lnSpc>
                        <a:buSzPct val="90909"/>
                        <a:buChar char="•"/>
                        <a:tabLst>
                          <a:tab pos="120650" algn="l"/>
                        </a:tabLst>
                      </a:pPr>
                      <a:r>
                        <a:rPr sz="1000" b="1" spc="-55">
                          <a:latin typeface="Arial"/>
                          <a:cs typeface="Arial"/>
                        </a:rPr>
                        <a:t>Eyelid </a:t>
                      </a:r>
                      <a:r>
                        <a:rPr sz="1000" b="1" spc="-10">
                          <a:latin typeface="Arial"/>
                          <a:cs typeface="Arial"/>
                        </a:rPr>
                        <a:t>problems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905"/>
                        </a:spcBef>
                        <a:buSzPct val="90909"/>
                        <a:buChar char="•"/>
                        <a:tabLst>
                          <a:tab pos="120014" algn="l"/>
                        </a:tabLst>
                      </a:pPr>
                      <a:r>
                        <a:rPr sz="1000" b="1" spc="-65">
                          <a:latin typeface="Arial"/>
                          <a:cs typeface="Arial"/>
                        </a:rPr>
                        <a:t>Watery</a:t>
                      </a:r>
                      <a:r>
                        <a:rPr sz="1000" b="1" spc="-80">
                          <a:latin typeface="Arial"/>
                          <a:cs typeface="Arial"/>
                        </a:rPr>
                        <a:t> </a:t>
                      </a:r>
                      <a:r>
                        <a:rPr sz="1000" b="1">
                          <a:latin typeface="Arial"/>
                          <a:cs typeface="Arial"/>
                        </a:rPr>
                        <a:t>/</a:t>
                      </a:r>
                      <a:r>
                        <a:rPr sz="1000" b="1" spc="-80">
                          <a:latin typeface="Arial"/>
                          <a:cs typeface="Arial"/>
                        </a:rPr>
                        <a:t> </a:t>
                      </a:r>
                      <a:r>
                        <a:rPr sz="1000" b="1" spc="-60">
                          <a:latin typeface="Arial"/>
                          <a:cs typeface="Arial"/>
                        </a:rPr>
                        <a:t>runny</a:t>
                      </a:r>
                      <a:r>
                        <a:rPr sz="1000" b="1" spc="-80">
                          <a:latin typeface="Arial"/>
                          <a:cs typeface="Arial"/>
                        </a:rPr>
                        <a:t> </a:t>
                      </a:r>
                      <a:r>
                        <a:rPr sz="1000" b="1" spc="-20">
                          <a:latin typeface="Arial"/>
                          <a:cs typeface="Arial"/>
                        </a:rPr>
                        <a:t>eyes</a:t>
                      </a:r>
                      <a:endParaRPr sz="1000">
                        <a:latin typeface="Arial"/>
                        <a:cs typeface="Arial"/>
                      </a:endParaRPr>
                    </a:p>
                  </a:txBody>
                  <a:tcPr marL="0" marR="0" marT="10431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60">
                          <a:latin typeface="Arial"/>
                          <a:cs typeface="Arial"/>
                        </a:rPr>
                        <a:t> </a:t>
                      </a:r>
                      <a:r>
                        <a:rPr sz="1000" b="1" spc="-20">
                          <a:latin typeface="Arial"/>
                          <a:cs typeface="Arial"/>
                        </a:rPr>
                        <a:t>pain</a:t>
                      </a:r>
                      <a:endParaRPr sz="1000">
                        <a:latin typeface="Arial"/>
                        <a:cs typeface="Arial"/>
                      </a:endParaRPr>
                    </a:p>
                    <a:p>
                      <a:pPr marL="119380" indent="-57150">
                        <a:lnSpc>
                          <a:spcPts val="1110"/>
                        </a:lnSpc>
                        <a:buSzPct val="90909"/>
                        <a:buChar char="•"/>
                        <a:tabLst>
                          <a:tab pos="119380" algn="l"/>
                        </a:tabLst>
                      </a:pPr>
                      <a:r>
                        <a:rPr sz="1000" b="1" spc="-55">
                          <a:latin typeface="Arial"/>
                          <a:cs typeface="Arial"/>
                        </a:rPr>
                        <a:t>Pain</a:t>
                      </a:r>
                      <a:r>
                        <a:rPr sz="1000" b="1" spc="-100">
                          <a:latin typeface="Arial"/>
                          <a:cs typeface="Arial"/>
                        </a:rPr>
                        <a:t> </a:t>
                      </a:r>
                      <a:r>
                        <a:rPr sz="1000" b="1" spc="-10">
                          <a:latin typeface="Arial"/>
                          <a:cs typeface="Arial"/>
                        </a:rPr>
                        <a:t>1</a:t>
                      </a:r>
                      <a:r>
                        <a:rPr sz="1000" b="1" spc="-100">
                          <a:latin typeface="Arial"/>
                          <a:cs typeface="Arial"/>
                        </a:rPr>
                        <a:t> </a:t>
                      </a:r>
                      <a:r>
                        <a:rPr sz="1000" b="1" spc="-45">
                          <a:latin typeface="Arial"/>
                          <a:cs typeface="Arial"/>
                        </a:rPr>
                        <a:t>side</a:t>
                      </a:r>
                      <a:r>
                        <a:rPr sz="1000" b="1" spc="-95">
                          <a:latin typeface="Arial"/>
                          <a:cs typeface="Arial"/>
                        </a:rPr>
                        <a:t> </a:t>
                      </a:r>
                      <a:r>
                        <a:rPr sz="1000" b="1" spc="-20">
                          <a:latin typeface="Arial"/>
                          <a:cs typeface="Arial"/>
                        </a:rPr>
                        <a:t>only</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Light</a:t>
                      </a:r>
                      <a:r>
                        <a:rPr sz="1000" b="1" spc="-80">
                          <a:latin typeface="Arial"/>
                          <a:cs typeface="Arial"/>
                        </a:rPr>
                        <a:t> </a:t>
                      </a:r>
                      <a:r>
                        <a:rPr sz="1000" b="1" spc="-10">
                          <a:latin typeface="Arial"/>
                          <a:cs typeface="Arial"/>
                        </a:rPr>
                        <a:t>sensitivity</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Reduced</a:t>
                      </a:r>
                      <a:r>
                        <a:rPr sz="1000" b="1" spc="-70">
                          <a:latin typeface="Arial"/>
                          <a:cs typeface="Arial"/>
                        </a:rPr>
                        <a:t> </a:t>
                      </a:r>
                      <a:r>
                        <a:rPr sz="1000" b="1" spc="-10">
                          <a:latin typeface="Arial"/>
                          <a:cs typeface="Arial"/>
                        </a:rPr>
                        <a:t>vision</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5"/>
                  </a:ext>
                </a:extLst>
              </a:tr>
              <a:tr h="571998">
                <a:tc>
                  <a:txBody>
                    <a:bodyPr/>
                    <a:lstStyle/>
                    <a:p>
                      <a:pPr marL="808990" marR="54610" indent="-173355">
                        <a:lnSpc>
                          <a:spcPct val="78300"/>
                        </a:lnSpc>
                        <a:spcBef>
                          <a:spcPts val="565"/>
                        </a:spcBef>
                      </a:pPr>
                      <a:r>
                        <a:rPr sz="1100" b="1" spc="-65">
                          <a:latin typeface="Arial"/>
                          <a:cs typeface="Arial"/>
                        </a:rPr>
                        <a:t>GASTRIC</a:t>
                      </a:r>
                      <a:r>
                        <a:rPr sz="1100" b="1" spc="-60">
                          <a:latin typeface="Arial"/>
                          <a:cs typeface="Arial"/>
                        </a:rPr>
                        <a:t> </a:t>
                      </a:r>
                      <a:r>
                        <a:rPr sz="1100" b="1" spc="-50">
                          <a:latin typeface="Arial"/>
                          <a:cs typeface="Arial"/>
                        </a:rPr>
                        <a:t>/ </a:t>
                      </a:r>
                      <a:r>
                        <a:rPr sz="1100" b="1" spc="-65">
                          <a:latin typeface="Arial"/>
                          <a:cs typeface="Arial"/>
                        </a:rPr>
                        <a:t>BOWEL</a:t>
                      </a:r>
                      <a:endParaRPr sz="1100">
                        <a:latin typeface="Arial"/>
                        <a:cs typeface="Arial"/>
                      </a:endParaRPr>
                    </a:p>
                  </a:txBody>
                  <a:tcPr marL="0" marR="0" marT="65122"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15"/>
                        </a:lnSpc>
                        <a:buSzPct val="90909"/>
                        <a:buChar char="•"/>
                        <a:tabLst>
                          <a:tab pos="121285" algn="l"/>
                        </a:tabLst>
                      </a:pPr>
                      <a:r>
                        <a:rPr sz="1000" b="1" spc="-10" dirty="0">
                          <a:latin typeface="Arial"/>
                          <a:cs typeface="Arial"/>
                        </a:rPr>
                        <a:t>Constipation</a:t>
                      </a:r>
                      <a:endParaRPr sz="1000" dirty="0">
                        <a:latin typeface="Arial"/>
                        <a:cs typeface="Arial"/>
                      </a:endParaRPr>
                    </a:p>
                    <a:p>
                      <a:pPr marL="121285" indent="-57150">
                        <a:lnSpc>
                          <a:spcPts val="950"/>
                        </a:lnSpc>
                        <a:buSzPct val="90909"/>
                        <a:buChar char="•"/>
                        <a:tabLst>
                          <a:tab pos="121285" algn="l"/>
                        </a:tabLst>
                      </a:pPr>
                      <a:r>
                        <a:rPr sz="1000" b="1" spc="-10" dirty="0" err="1">
                          <a:latin typeface="Arial"/>
                          <a:cs typeface="Arial"/>
                        </a:rPr>
                        <a:t>Diarrhoea</a:t>
                      </a:r>
                      <a:endParaRPr sz="1000" dirty="0">
                        <a:latin typeface="Arial"/>
                        <a:cs typeface="Arial"/>
                      </a:endParaRPr>
                    </a:p>
                    <a:p>
                      <a:pPr marL="121285" indent="-57150">
                        <a:lnSpc>
                          <a:spcPts val="1135"/>
                        </a:lnSpc>
                        <a:buSzPct val="90909"/>
                        <a:buChar char="•"/>
                        <a:tabLst>
                          <a:tab pos="121285" algn="l"/>
                        </a:tabLst>
                      </a:pPr>
                      <a:r>
                        <a:rPr sz="1000" b="1" spc="-50">
                          <a:latin typeface="Arial"/>
                          <a:cs typeface="Arial"/>
                        </a:rPr>
                        <a:t>Infant</a:t>
                      </a:r>
                      <a:r>
                        <a:rPr sz="1000" b="1" spc="-114">
                          <a:latin typeface="Arial"/>
                          <a:cs typeface="Arial"/>
                        </a:rPr>
                        <a:t> </a:t>
                      </a:r>
                      <a:r>
                        <a:rPr sz="1000" b="1" spc="-10">
                          <a:latin typeface="Arial"/>
                          <a:cs typeface="Arial"/>
                        </a:rPr>
                        <a:t>colic</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10"/>
                        </a:lnSpc>
                        <a:spcBef>
                          <a:spcPts val="405"/>
                        </a:spcBef>
                        <a:buSzPct val="90909"/>
                        <a:buChar char="•"/>
                        <a:tabLst>
                          <a:tab pos="120650" algn="l"/>
                        </a:tabLst>
                      </a:pPr>
                      <a:r>
                        <a:rPr sz="1000" b="1" spc="-10">
                          <a:latin typeface="Arial"/>
                          <a:cs typeface="Arial"/>
                        </a:rPr>
                        <a:t>Heartburn</a:t>
                      </a:r>
                      <a:endParaRPr sz="1000">
                        <a:latin typeface="Arial"/>
                        <a:cs typeface="Arial"/>
                      </a:endParaRPr>
                    </a:p>
                    <a:p>
                      <a:pPr marL="120650" indent="-57150">
                        <a:lnSpc>
                          <a:spcPts val="1110"/>
                        </a:lnSpc>
                        <a:buSzPct val="90909"/>
                        <a:buChar char="•"/>
                        <a:tabLst>
                          <a:tab pos="120650" algn="l"/>
                        </a:tabLst>
                      </a:pPr>
                      <a:r>
                        <a:rPr sz="1000" b="1" spc="-10">
                          <a:latin typeface="Arial"/>
                          <a:cs typeface="Arial"/>
                        </a:rPr>
                        <a:t>Indigestion</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015"/>
                        </a:lnSpc>
                        <a:buSzPct val="90909"/>
                        <a:buChar char="•"/>
                        <a:tabLst>
                          <a:tab pos="120014" algn="l"/>
                        </a:tabLst>
                      </a:pPr>
                      <a:r>
                        <a:rPr sz="1000" b="1" spc="-10">
                          <a:latin typeface="Arial"/>
                          <a:cs typeface="Arial"/>
                        </a:rPr>
                        <a:t>Haemorrhoids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Rectal</a:t>
                      </a:r>
                      <a:r>
                        <a:rPr sz="1000" b="1" spc="-65">
                          <a:latin typeface="Arial"/>
                          <a:cs typeface="Arial"/>
                        </a:rPr>
                        <a:t> </a:t>
                      </a:r>
                      <a:r>
                        <a:rPr sz="1000" b="1" spc="-10">
                          <a:latin typeface="Arial"/>
                          <a:cs typeface="Arial"/>
                        </a:rPr>
                        <a:t>pain,</a:t>
                      </a:r>
                      <a:endParaRPr sz="1000">
                        <a:latin typeface="Arial"/>
                        <a:cs typeface="Arial"/>
                      </a:endParaRPr>
                    </a:p>
                    <a:p>
                      <a:pPr marL="120014" indent="-57150">
                        <a:lnSpc>
                          <a:spcPts val="1135"/>
                        </a:lnSpc>
                        <a:buSzPct val="90909"/>
                        <a:buChar char="•"/>
                        <a:tabLst>
                          <a:tab pos="120014" algn="l"/>
                        </a:tabLst>
                      </a:pPr>
                      <a:r>
                        <a:rPr sz="1000" b="1" spc="-70">
                          <a:latin typeface="Arial"/>
                          <a:cs typeface="Arial"/>
                        </a:rPr>
                        <a:t>Vomiting</a:t>
                      </a:r>
                      <a:r>
                        <a:rPr sz="1000" b="1" spc="-75">
                          <a:latin typeface="Arial"/>
                          <a:cs typeface="Arial"/>
                        </a:rPr>
                        <a:t> </a:t>
                      </a:r>
                      <a:r>
                        <a:rPr sz="1000" b="1" spc="-40">
                          <a:latin typeface="Arial"/>
                          <a:cs typeface="Arial"/>
                        </a:rPr>
                        <a:t>or</a:t>
                      </a:r>
                      <a:r>
                        <a:rPr sz="1000" b="1" spc="-75">
                          <a:latin typeface="Arial"/>
                          <a:cs typeface="Arial"/>
                        </a:rPr>
                        <a:t> </a:t>
                      </a:r>
                      <a:r>
                        <a:rPr sz="1000" b="1" spc="-10">
                          <a:latin typeface="Arial"/>
                          <a:cs typeface="Arial"/>
                        </a:rPr>
                        <a:t>nausea</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10"/>
                        </a:lnSpc>
                        <a:spcBef>
                          <a:spcPts val="40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p>
                      <a:pPr marL="119380" indent="-57150">
                        <a:lnSpc>
                          <a:spcPts val="1110"/>
                        </a:lnSpc>
                        <a:buSzPct val="90909"/>
                        <a:buChar char="•"/>
                        <a:tabLst>
                          <a:tab pos="119380" algn="l"/>
                        </a:tabLst>
                      </a:pPr>
                      <a:r>
                        <a:rPr sz="1000" b="1" spc="-60">
                          <a:latin typeface="Arial"/>
                          <a:cs typeface="Arial"/>
                        </a:rPr>
                        <a:t>Lasted</a:t>
                      </a:r>
                      <a:r>
                        <a:rPr sz="1000" b="1" spc="-95">
                          <a:latin typeface="Arial"/>
                          <a:cs typeface="Arial"/>
                        </a:rPr>
                        <a:t> </a:t>
                      </a:r>
                      <a:r>
                        <a:rPr sz="1000" b="1" spc="-30">
                          <a:latin typeface="Arial"/>
                          <a:cs typeface="Arial"/>
                        </a:rPr>
                        <a:t>+6</a:t>
                      </a:r>
                      <a:r>
                        <a:rPr sz="1000" b="1" spc="-90">
                          <a:latin typeface="Arial"/>
                          <a:cs typeface="Arial"/>
                        </a:rPr>
                        <a:t> </a:t>
                      </a:r>
                      <a:r>
                        <a:rPr sz="1000" b="1" spc="-20">
                          <a:latin typeface="Arial"/>
                          <a:cs typeface="Arial"/>
                        </a:rPr>
                        <a:t>weeks</a:t>
                      </a:r>
                      <a:endParaRPr sz="1000">
                        <a:latin typeface="Arial"/>
                        <a:cs typeface="Arial"/>
                      </a:endParaRPr>
                    </a:p>
                  </a:txBody>
                  <a:tcPr marL="0" marR="0" marT="4668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110"/>
                        </a:lnSpc>
                        <a:spcBef>
                          <a:spcPts val="405"/>
                        </a:spcBef>
                        <a:buSzPct val="90909"/>
                        <a:buChar char="•"/>
                        <a:tabLst>
                          <a:tab pos="113030" algn="l"/>
                        </a:tabLst>
                      </a:pPr>
                      <a:r>
                        <a:rPr sz="1000" b="1" spc="-55">
                          <a:latin typeface="Arial"/>
                          <a:cs typeface="Arial"/>
                        </a:rPr>
                        <a:t>Patient</a:t>
                      </a:r>
                      <a:r>
                        <a:rPr sz="1000" b="1" spc="-85">
                          <a:latin typeface="Arial"/>
                          <a:cs typeface="Arial"/>
                        </a:rPr>
                        <a:t> </a:t>
                      </a:r>
                      <a:r>
                        <a:rPr sz="1000" b="1" spc="-40">
                          <a:latin typeface="Arial"/>
                          <a:cs typeface="Arial"/>
                        </a:rPr>
                        <a:t>+55</a:t>
                      </a:r>
                      <a:r>
                        <a:rPr sz="1000" b="1" spc="-80">
                          <a:latin typeface="Arial"/>
                          <a:cs typeface="Arial"/>
                        </a:rPr>
                        <a:t> </a:t>
                      </a:r>
                      <a:r>
                        <a:rPr sz="1000" b="1" spc="-10">
                          <a:latin typeface="Arial"/>
                          <a:cs typeface="Arial"/>
                        </a:rPr>
                        <a:t>years</a:t>
                      </a:r>
                      <a:endParaRPr sz="1000">
                        <a:latin typeface="Arial"/>
                        <a:cs typeface="Arial"/>
                      </a:endParaRPr>
                    </a:p>
                    <a:p>
                      <a:pPr marL="113030" indent="-57150">
                        <a:lnSpc>
                          <a:spcPts val="1110"/>
                        </a:lnSpc>
                        <a:buSzPct val="90909"/>
                        <a:buChar char="•"/>
                        <a:tabLst>
                          <a:tab pos="113030" algn="l"/>
                        </a:tabLst>
                      </a:pPr>
                      <a:r>
                        <a:rPr sz="1000" b="1" spc="-60">
                          <a:latin typeface="Arial"/>
                          <a:cs typeface="Arial"/>
                        </a:rPr>
                        <a:t>Blood</a:t>
                      </a:r>
                      <a:r>
                        <a:rPr sz="1000" b="1" spc="-85">
                          <a:latin typeface="Arial"/>
                          <a:cs typeface="Arial"/>
                        </a:rPr>
                        <a:t> </a:t>
                      </a:r>
                      <a:r>
                        <a:rPr sz="1000" b="1">
                          <a:latin typeface="Arial"/>
                          <a:cs typeface="Arial"/>
                        </a:rPr>
                        <a:t>/</a:t>
                      </a:r>
                      <a:r>
                        <a:rPr sz="1000" b="1" spc="-80">
                          <a:latin typeface="Arial"/>
                          <a:cs typeface="Arial"/>
                        </a:rPr>
                        <a:t> </a:t>
                      </a:r>
                      <a:r>
                        <a:rPr sz="1000" b="1" spc="-55">
                          <a:latin typeface="Arial"/>
                          <a:cs typeface="Arial"/>
                        </a:rPr>
                        <a:t>Weight</a:t>
                      </a:r>
                      <a:r>
                        <a:rPr sz="1000" b="1" spc="-80">
                          <a:latin typeface="Arial"/>
                          <a:cs typeface="Arial"/>
                        </a:rPr>
                        <a:t> </a:t>
                      </a:r>
                      <a:r>
                        <a:rPr sz="1000" b="1" spc="-20">
                          <a:latin typeface="Arial"/>
                          <a:cs typeface="Arial"/>
                        </a:rPr>
                        <a:t>loss</a:t>
                      </a:r>
                      <a:endParaRPr sz="1000">
                        <a:latin typeface="Arial"/>
                        <a:cs typeface="Arial"/>
                      </a:endParaRPr>
                    </a:p>
                  </a:txBody>
                  <a:tcPr marL="0" marR="0" marT="46681"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FCD9D5"/>
                    </a:solidFill>
                  </a:tcPr>
                </a:tc>
                <a:extLst>
                  <a:ext uri="{0D108BD9-81ED-4DB2-BD59-A6C34878D82A}">
                    <a16:rowId xmlns:a16="http://schemas.microsoft.com/office/drawing/2014/main" val="10006"/>
                  </a:ext>
                </a:extLst>
              </a:tr>
              <a:tr h="160640">
                <a:tc>
                  <a:txBody>
                    <a:bodyPr/>
                    <a:lstStyle/>
                    <a:p>
                      <a:pPr marR="62230" algn="r">
                        <a:lnSpc>
                          <a:spcPts val="1360"/>
                        </a:lnSpc>
                      </a:pPr>
                      <a:r>
                        <a:rPr sz="1100" b="1" spc="-10">
                          <a:latin typeface="Arial"/>
                          <a:cs typeface="Arial"/>
                        </a:rPr>
                        <a:t>GENERAL</a:t>
                      </a:r>
                      <a:endParaRPr sz="1100">
                        <a:latin typeface="Arial"/>
                        <a:cs typeface="Arial"/>
                      </a:endParaRPr>
                    </a:p>
                  </a:txBody>
                  <a:tcPr marL="0" marR="0" marT="0"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ct val="100000"/>
                        </a:lnSpc>
                        <a:spcBef>
                          <a:spcPts val="5"/>
                        </a:spcBef>
                        <a:buSzPct val="90909"/>
                        <a:buChar char="•"/>
                        <a:tabLst>
                          <a:tab pos="121285"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ct val="100000"/>
                        </a:lnSpc>
                        <a:spcBef>
                          <a:spcPts val="5"/>
                        </a:spcBef>
                        <a:buSzPct val="90909"/>
                        <a:buChar char="•"/>
                        <a:tabLst>
                          <a:tab pos="120650" algn="l"/>
                        </a:tabLst>
                      </a:pPr>
                      <a:r>
                        <a:rPr sz="1000" b="1" spc="-55">
                          <a:latin typeface="Arial"/>
                          <a:cs typeface="Arial"/>
                        </a:rPr>
                        <a:t>Sleep</a:t>
                      </a:r>
                      <a:r>
                        <a:rPr sz="1000" b="1" spc="-85">
                          <a:latin typeface="Arial"/>
                          <a:cs typeface="Arial"/>
                        </a:rPr>
                        <a:t> </a:t>
                      </a:r>
                      <a:r>
                        <a:rPr sz="1000" b="1" spc="-10">
                          <a:latin typeface="Arial"/>
                          <a:cs typeface="Arial"/>
                        </a:rPr>
                        <a:t>difficulties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ct val="100000"/>
                        </a:lnSpc>
                        <a:spcBef>
                          <a:spcPts val="5"/>
                        </a:spcBef>
                        <a:buSzPct val="90909"/>
                        <a:buChar char="•"/>
                        <a:tabLst>
                          <a:tab pos="120014" algn="l"/>
                        </a:tabLst>
                      </a:pPr>
                      <a:r>
                        <a:rPr sz="1000" b="1" spc="-10">
                          <a:latin typeface="Arial"/>
                          <a:cs typeface="Arial"/>
                        </a:rPr>
                        <a:t>Tiredness</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ct val="100000"/>
                        </a:lnSpc>
                        <a:spcBef>
                          <a:spcPts val="5"/>
                        </a:spcBef>
                        <a:buSzPct val="90909"/>
                        <a:buChar char="•"/>
                        <a:tabLst>
                          <a:tab pos="119380" algn="l"/>
                        </a:tabLst>
                      </a:pPr>
                      <a:r>
                        <a:rPr sz="1000" b="1" spc="-65">
                          <a:latin typeface="Arial"/>
                          <a:cs typeface="Arial"/>
                        </a:rPr>
                        <a:t>Severe</a:t>
                      </a:r>
                      <a:r>
                        <a:rPr sz="1000" b="1" spc="-70">
                          <a:latin typeface="Arial"/>
                          <a:cs typeface="Arial"/>
                        </a:rPr>
                        <a:t> </a:t>
                      </a:r>
                      <a:r>
                        <a:rPr sz="1000" b="1">
                          <a:latin typeface="Arial"/>
                          <a:cs typeface="Arial"/>
                        </a:rPr>
                        <a:t>/</a:t>
                      </a:r>
                      <a:r>
                        <a:rPr sz="1000" b="1" spc="-70">
                          <a:latin typeface="Arial"/>
                          <a:cs typeface="Arial"/>
                        </a:rPr>
                        <a:t> on-</a:t>
                      </a:r>
                      <a:r>
                        <a:rPr sz="1000" b="1" spc="-10">
                          <a:latin typeface="Arial"/>
                          <a:cs typeface="Arial"/>
                        </a:rPr>
                        <a:t>going</a:t>
                      </a:r>
                      <a:endParaRPr sz="1000">
                        <a:latin typeface="Arial"/>
                        <a:cs typeface="Arial"/>
                      </a:endParaRPr>
                    </a:p>
                  </a:txBody>
                  <a:tcPr marL="0" marR="0" marT="576"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a:lnSpc>
                          <a:spcPct val="100000"/>
                        </a:lnSpc>
                      </a:pPr>
                      <a:endParaRPr sz="900">
                        <a:latin typeface="Times New Roman"/>
                        <a:cs typeface="Times New Roman"/>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7"/>
                  </a:ext>
                </a:extLst>
              </a:tr>
              <a:tr h="460641">
                <a:tc>
                  <a:txBody>
                    <a:bodyPr/>
                    <a:lstStyle/>
                    <a:p>
                      <a:pPr marR="62230" algn="r">
                        <a:lnSpc>
                          <a:spcPct val="100000"/>
                        </a:lnSpc>
                        <a:spcBef>
                          <a:spcPts val="1355"/>
                        </a:spcBef>
                      </a:pPr>
                      <a:r>
                        <a:rPr sz="1100" b="1" spc="-60">
                          <a:latin typeface="Arial"/>
                          <a:cs typeface="Arial"/>
                        </a:rPr>
                        <a:t>GYNAE</a:t>
                      </a:r>
                      <a:r>
                        <a:rPr sz="1100" b="1" spc="-105">
                          <a:latin typeface="Arial"/>
                          <a:cs typeface="Arial"/>
                        </a:rPr>
                        <a:t> </a:t>
                      </a:r>
                      <a:r>
                        <a:rPr sz="1100" b="1" spc="-10">
                          <a:latin typeface="Arial"/>
                          <a:cs typeface="Arial"/>
                        </a:rPr>
                        <a:t>/</a:t>
                      </a:r>
                      <a:r>
                        <a:rPr sz="1100" b="1" spc="-105">
                          <a:latin typeface="Arial"/>
                          <a:cs typeface="Arial"/>
                        </a:rPr>
                        <a:t> </a:t>
                      </a:r>
                      <a:r>
                        <a:rPr sz="1100" b="1" spc="-10">
                          <a:latin typeface="Arial"/>
                          <a:cs typeface="Arial"/>
                        </a:rPr>
                        <a:t>THRUSH</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844"/>
                        </a:spcBef>
                        <a:buSzPct val="90909"/>
                        <a:buChar char="•"/>
                        <a:tabLst>
                          <a:tab pos="121285" algn="l"/>
                        </a:tabLst>
                      </a:pPr>
                      <a:r>
                        <a:rPr sz="1000" b="1" spc="-10">
                          <a:latin typeface="Arial"/>
                          <a:cs typeface="Arial"/>
                        </a:rPr>
                        <a:t>Cystitis</a:t>
                      </a:r>
                      <a:endParaRPr sz="1000">
                        <a:latin typeface="Arial"/>
                        <a:cs typeface="Arial"/>
                      </a:endParaRPr>
                    </a:p>
                    <a:p>
                      <a:pPr marL="121285" indent="-57150">
                        <a:lnSpc>
                          <a:spcPts val="1160"/>
                        </a:lnSpc>
                        <a:buSzPct val="90909"/>
                        <a:buChar char="•"/>
                        <a:tabLst>
                          <a:tab pos="121285" algn="l"/>
                        </a:tabLst>
                      </a:pPr>
                      <a:r>
                        <a:rPr sz="1000" b="1" spc="-70">
                          <a:latin typeface="Arial"/>
                          <a:cs typeface="Arial"/>
                        </a:rPr>
                        <a:t>Vaginal</a:t>
                      </a:r>
                      <a:r>
                        <a:rPr sz="1000" b="1" spc="-60">
                          <a:latin typeface="Arial"/>
                          <a:cs typeface="Arial"/>
                        </a:rPr>
                        <a:t> </a:t>
                      </a:r>
                      <a:r>
                        <a:rPr sz="1000" b="1" spc="-10">
                          <a:latin typeface="Arial"/>
                          <a:cs typeface="Arial"/>
                        </a:rPr>
                        <a:t>discharge</a:t>
                      </a:r>
                      <a:endParaRPr sz="1000">
                        <a:latin typeface="Arial"/>
                        <a:cs typeface="Arial"/>
                      </a:endParaRPr>
                    </a:p>
                  </a:txBody>
                  <a:tcPr marL="0" marR="0" marT="9739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gridSpan="2">
                  <a:txBody>
                    <a:bodyPr/>
                    <a:lstStyle/>
                    <a:p>
                      <a:pPr>
                        <a:lnSpc>
                          <a:spcPct val="100000"/>
                        </a:lnSpc>
                        <a:spcBef>
                          <a:spcPts val="80"/>
                        </a:spcBef>
                      </a:pPr>
                      <a:endParaRPr sz="1000">
                        <a:latin typeface="Times New Roman"/>
                        <a:cs typeface="Times New Roman"/>
                      </a:endParaRPr>
                    </a:p>
                    <a:p>
                      <a:pPr marL="120650" indent="-57150">
                        <a:lnSpc>
                          <a:spcPct val="100000"/>
                        </a:lnSpc>
                        <a:buSzPct val="90909"/>
                        <a:buChar char="•"/>
                        <a:tabLst>
                          <a:tab pos="120650" algn="l"/>
                        </a:tabLst>
                      </a:pPr>
                      <a:r>
                        <a:rPr sz="1000" b="1" spc="-70">
                          <a:latin typeface="Arial"/>
                          <a:cs typeface="Arial"/>
                        </a:rPr>
                        <a:t>Vaginal</a:t>
                      </a:r>
                      <a:r>
                        <a:rPr sz="1000" b="1" spc="-80">
                          <a:latin typeface="Arial"/>
                          <a:cs typeface="Arial"/>
                        </a:rPr>
                        <a:t> </a:t>
                      </a:r>
                      <a:r>
                        <a:rPr sz="1000" b="1" spc="-55">
                          <a:latin typeface="Arial"/>
                          <a:cs typeface="Arial"/>
                        </a:rPr>
                        <a:t>itch</a:t>
                      </a:r>
                      <a:r>
                        <a:rPr sz="1000" b="1" spc="-75">
                          <a:latin typeface="Arial"/>
                          <a:cs typeface="Arial"/>
                        </a:rPr>
                        <a:t> </a:t>
                      </a:r>
                      <a:r>
                        <a:rPr sz="1000" b="1" spc="-40">
                          <a:latin typeface="Arial"/>
                          <a:cs typeface="Arial"/>
                        </a:rPr>
                        <a:t>or</a:t>
                      </a:r>
                      <a:r>
                        <a:rPr sz="1000" b="1" spc="-80">
                          <a:latin typeface="Arial"/>
                          <a:cs typeface="Arial"/>
                        </a:rPr>
                        <a:t> </a:t>
                      </a:r>
                      <a:r>
                        <a:rPr sz="1000" b="1" spc="-10">
                          <a:latin typeface="Arial"/>
                          <a:cs typeface="Arial"/>
                        </a:rPr>
                        <a:t>soreness</a:t>
                      </a:r>
                      <a:endParaRPr sz="1000">
                        <a:latin typeface="Arial"/>
                        <a:cs typeface="Arial"/>
                      </a:endParaRPr>
                    </a:p>
                  </a:txBody>
                  <a:tcPr marL="0" marR="0" marT="9221"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hMerge="1">
                  <a:txBody>
                    <a:bodyPr/>
                    <a:lstStyle/>
                    <a:p>
                      <a:endParaRPr/>
                    </a:p>
                  </a:txBody>
                  <a:tcPr marL="0" marR="0" marT="0" marB="0"/>
                </a:tc>
                <a:tc>
                  <a:txBody>
                    <a:bodyPr/>
                    <a:lstStyle/>
                    <a:p>
                      <a:pPr marL="119380" indent="-57150">
                        <a:lnSpc>
                          <a:spcPts val="1160"/>
                        </a:lnSpc>
                        <a:spcBef>
                          <a:spcPts val="345"/>
                        </a:spcBef>
                        <a:buSzPct val="90909"/>
                        <a:buChar char="•"/>
                        <a:tabLst>
                          <a:tab pos="119380" algn="l"/>
                        </a:tabLst>
                      </a:pPr>
                      <a:r>
                        <a:rPr sz="1000" b="1" spc="-55">
                          <a:latin typeface="Arial"/>
                          <a:cs typeface="Arial"/>
                        </a:rPr>
                        <a:t>Diabetic</a:t>
                      </a:r>
                      <a:r>
                        <a:rPr sz="1000" b="1" spc="-85">
                          <a:latin typeface="Arial"/>
                          <a:cs typeface="Arial"/>
                        </a:rPr>
                        <a:t> </a:t>
                      </a:r>
                      <a:r>
                        <a:rPr sz="1000" b="1">
                          <a:latin typeface="Arial"/>
                          <a:cs typeface="Arial"/>
                        </a:rPr>
                        <a:t>/</a:t>
                      </a:r>
                      <a:r>
                        <a:rPr sz="1000" b="1" spc="-80">
                          <a:latin typeface="Arial"/>
                          <a:cs typeface="Arial"/>
                        </a:rPr>
                        <a:t> </a:t>
                      </a:r>
                      <a:r>
                        <a:rPr sz="1000" b="1" spc="-10">
                          <a:latin typeface="Arial"/>
                          <a:cs typeface="Arial"/>
                        </a:rPr>
                        <a:t>Pregnant</a:t>
                      </a:r>
                      <a:endParaRPr sz="1000">
                        <a:latin typeface="Arial"/>
                        <a:cs typeface="Arial"/>
                      </a:endParaRPr>
                    </a:p>
                    <a:p>
                      <a:pPr marL="119380" indent="-57150">
                        <a:lnSpc>
                          <a:spcPts val="1000"/>
                        </a:lnSpc>
                        <a:buSzPct val="90909"/>
                        <a:buChar char="•"/>
                        <a:tabLst>
                          <a:tab pos="119380" algn="l"/>
                        </a:tabLst>
                      </a:pPr>
                      <a:r>
                        <a:rPr sz="1000" b="1" spc="-60">
                          <a:latin typeface="Arial"/>
                          <a:cs typeface="Arial"/>
                        </a:rPr>
                        <a:t>Under</a:t>
                      </a:r>
                      <a:r>
                        <a:rPr sz="1000" b="1" spc="-90">
                          <a:latin typeface="Arial"/>
                          <a:cs typeface="Arial"/>
                        </a:rPr>
                        <a:t> </a:t>
                      </a:r>
                      <a:r>
                        <a:rPr sz="1000" b="1" spc="-40">
                          <a:latin typeface="Arial"/>
                          <a:cs typeface="Arial"/>
                        </a:rPr>
                        <a:t>16</a:t>
                      </a:r>
                      <a:r>
                        <a:rPr sz="1000" b="1" spc="-85">
                          <a:latin typeface="Arial"/>
                          <a:cs typeface="Arial"/>
                        </a:rPr>
                        <a:t> </a:t>
                      </a:r>
                      <a:r>
                        <a:rPr sz="1000" b="1">
                          <a:latin typeface="Arial"/>
                          <a:cs typeface="Arial"/>
                        </a:rPr>
                        <a:t>/</a:t>
                      </a:r>
                      <a:r>
                        <a:rPr sz="1000" b="1" spc="-85">
                          <a:latin typeface="Arial"/>
                          <a:cs typeface="Arial"/>
                        </a:rPr>
                        <a:t> </a:t>
                      </a:r>
                      <a:r>
                        <a:rPr sz="1000" b="1" spc="-55">
                          <a:latin typeface="Arial"/>
                          <a:cs typeface="Arial"/>
                        </a:rPr>
                        <a:t>over</a:t>
                      </a:r>
                      <a:r>
                        <a:rPr sz="1000" b="1" spc="-85">
                          <a:latin typeface="Arial"/>
                          <a:cs typeface="Arial"/>
                        </a:rPr>
                        <a:t> </a:t>
                      </a:r>
                      <a:r>
                        <a:rPr sz="1000" b="1" spc="-25">
                          <a:latin typeface="Arial"/>
                          <a:cs typeface="Arial"/>
                        </a:rPr>
                        <a:t>60</a:t>
                      </a:r>
                      <a:endParaRPr sz="1000">
                        <a:latin typeface="Arial"/>
                        <a:cs typeface="Arial"/>
                      </a:endParaRPr>
                    </a:p>
                    <a:p>
                      <a:pPr marL="119380" indent="-57150">
                        <a:lnSpc>
                          <a:spcPts val="1160"/>
                        </a:lnSpc>
                        <a:buSzPct val="90909"/>
                        <a:buChar char="•"/>
                        <a:tabLst>
                          <a:tab pos="119380" algn="l"/>
                        </a:tabLst>
                      </a:pPr>
                      <a:r>
                        <a:rPr sz="1000" b="1" spc="-65">
                          <a:latin typeface="Arial"/>
                          <a:cs typeface="Arial"/>
                        </a:rPr>
                        <a:t>Unexplained</a:t>
                      </a:r>
                      <a:r>
                        <a:rPr sz="1000" b="1" spc="-15">
                          <a:latin typeface="Arial"/>
                          <a:cs typeface="Arial"/>
                        </a:rPr>
                        <a:t> </a:t>
                      </a:r>
                      <a:r>
                        <a:rPr sz="1000" b="1" spc="-10">
                          <a:latin typeface="Arial"/>
                          <a:cs typeface="Arial"/>
                        </a:rPr>
                        <a:t>bleeding</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165"/>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dirty="0">
                        <a:latin typeface="Arial"/>
                        <a:cs typeface="Arial"/>
                      </a:endParaRPr>
                    </a:p>
                    <a:p>
                      <a:pPr marL="75565" marR="286385" indent="-19685">
                        <a:lnSpc>
                          <a:spcPct val="68200"/>
                        </a:lnSpc>
                        <a:spcBef>
                          <a:spcPts val="100"/>
                        </a:spcBef>
                        <a:buSzPct val="90909"/>
                        <a:buChar char="•"/>
                        <a:tabLst>
                          <a:tab pos="113030" algn="l"/>
                        </a:tabLst>
                      </a:pPr>
                      <a:r>
                        <a:rPr sz="1000" b="1" spc="-50" dirty="0">
                          <a:latin typeface="Arial"/>
                          <a:cs typeface="Arial"/>
                        </a:rPr>
                        <a:t>	Had</a:t>
                      </a:r>
                      <a:r>
                        <a:rPr sz="1000" b="1" spc="-85" dirty="0">
                          <a:latin typeface="Arial"/>
                          <a:cs typeface="Arial"/>
                        </a:rPr>
                        <a:t> </a:t>
                      </a:r>
                      <a:r>
                        <a:rPr sz="1000" b="1" spc="-60" dirty="0">
                          <a:latin typeface="Arial"/>
                          <a:cs typeface="Arial"/>
                        </a:rPr>
                        <a:t>thrush</a:t>
                      </a:r>
                      <a:r>
                        <a:rPr sz="1000" b="1" spc="-85" dirty="0">
                          <a:latin typeface="Arial"/>
                          <a:cs typeface="Arial"/>
                        </a:rPr>
                        <a:t> </a:t>
                      </a:r>
                      <a:r>
                        <a:rPr sz="1000" b="1" spc="-40" dirty="0">
                          <a:latin typeface="Arial"/>
                          <a:cs typeface="Arial"/>
                        </a:rPr>
                        <a:t>2x</a:t>
                      </a:r>
                      <a:r>
                        <a:rPr sz="1000" b="1" spc="-85" dirty="0">
                          <a:latin typeface="Arial"/>
                          <a:cs typeface="Arial"/>
                        </a:rPr>
                        <a:t> </a:t>
                      </a:r>
                      <a:r>
                        <a:rPr sz="1000" b="1" spc="-35" dirty="0">
                          <a:latin typeface="Arial"/>
                          <a:cs typeface="Arial"/>
                        </a:rPr>
                        <a:t>in</a:t>
                      </a:r>
                      <a:r>
                        <a:rPr sz="1000" b="1" spc="-80" dirty="0">
                          <a:latin typeface="Arial"/>
                          <a:cs typeface="Arial"/>
                        </a:rPr>
                        <a:t> </a:t>
                      </a:r>
                      <a:r>
                        <a:rPr sz="1000" b="1" spc="-50" dirty="0">
                          <a:latin typeface="Arial"/>
                          <a:cs typeface="Arial"/>
                        </a:rPr>
                        <a:t>last</a:t>
                      </a:r>
                      <a:r>
                        <a:rPr sz="1000" b="1" spc="-85" dirty="0">
                          <a:latin typeface="Arial"/>
                          <a:cs typeface="Arial"/>
                        </a:rPr>
                        <a:t> </a:t>
                      </a:r>
                      <a:r>
                        <a:rPr sz="1000" b="1" spc="-50" dirty="0">
                          <a:latin typeface="Arial"/>
                          <a:cs typeface="Arial"/>
                        </a:rPr>
                        <a:t>6 </a:t>
                      </a:r>
                      <a:r>
                        <a:rPr sz="1000" b="1" spc="-10" dirty="0">
                          <a:latin typeface="Arial"/>
                          <a:cs typeface="Arial"/>
                        </a:rPr>
                        <a:t>months</a:t>
                      </a:r>
                      <a:endParaRPr sz="1000" dirty="0">
                        <a:latin typeface="Arial"/>
                        <a:cs typeface="Arial"/>
                      </a:endParaRPr>
                    </a:p>
                  </a:txBody>
                  <a:tcPr marL="0" marR="0" marT="1901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8"/>
                  </a:ext>
                </a:extLst>
              </a:tr>
              <a:tr h="629957">
                <a:tc>
                  <a:txBody>
                    <a:bodyPr/>
                    <a:lstStyle/>
                    <a:p>
                      <a:pPr>
                        <a:lnSpc>
                          <a:spcPct val="100000"/>
                        </a:lnSpc>
                        <a:spcBef>
                          <a:spcPts val="375"/>
                        </a:spcBef>
                      </a:pPr>
                      <a:endParaRPr sz="1100">
                        <a:latin typeface="Times New Roman"/>
                        <a:cs typeface="Times New Roman"/>
                      </a:endParaRPr>
                    </a:p>
                    <a:p>
                      <a:pPr marR="54610" algn="r">
                        <a:lnSpc>
                          <a:spcPct val="100000"/>
                        </a:lnSpc>
                      </a:pPr>
                      <a:r>
                        <a:rPr sz="1100" b="1" spc="-20">
                          <a:latin typeface="Arial"/>
                          <a:cs typeface="Arial"/>
                        </a:rPr>
                        <a:t>PAIN</a:t>
                      </a:r>
                      <a:endParaRPr sz="1100">
                        <a:latin typeface="Arial"/>
                        <a:cs typeface="Arial"/>
                      </a:endParaRPr>
                    </a:p>
                  </a:txBody>
                  <a:tcPr marL="0" marR="0" marT="4322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040"/>
                        </a:lnSpc>
                        <a:buSzPct val="90909"/>
                        <a:buChar char="•"/>
                        <a:tabLst>
                          <a:tab pos="121285" algn="l"/>
                        </a:tabLst>
                      </a:pPr>
                      <a:r>
                        <a:rPr sz="1000" b="1" spc="-60">
                          <a:latin typeface="Arial"/>
                          <a:cs typeface="Arial"/>
                        </a:rPr>
                        <a:t>Acute</a:t>
                      </a:r>
                      <a:r>
                        <a:rPr sz="1000" b="1" spc="-65">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50">
                          <a:latin typeface="Arial"/>
                          <a:cs typeface="Arial"/>
                        </a:rPr>
                        <a:t>Ankle</a:t>
                      </a:r>
                      <a:r>
                        <a:rPr sz="1000" b="1" spc="-10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20">
                          <a:latin typeface="Arial"/>
                          <a:cs typeface="Arial"/>
                        </a:rPr>
                        <a:t>pain</a:t>
                      </a:r>
                      <a:endParaRPr sz="1000">
                        <a:latin typeface="Arial"/>
                        <a:cs typeface="Arial"/>
                      </a:endParaRPr>
                    </a:p>
                    <a:p>
                      <a:pPr marL="121285" indent="-57150">
                        <a:lnSpc>
                          <a:spcPts val="950"/>
                        </a:lnSpc>
                        <a:buSzPct val="90909"/>
                        <a:buChar char="•"/>
                        <a:tabLst>
                          <a:tab pos="121285" algn="l"/>
                        </a:tabLst>
                      </a:pPr>
                      <a:r>
                        <a:rPr sz="1000" b="1" spc="-10">
                          <a:latin typeface="Arial"/>
                          <a:cs typeface="Arial"/>
                        </a:rPr>
                        <a:t>Headache</a:t>
                      </a:r>
                      <a:endParaRPr sz="1000">
                        <a:latin typeface="Arial"/>
                        <a:cs typeface="Arial"/>
                      </a:endParaRPr>
                    </a:p>
                    <a:p>
                      <a:pPr marL="121285" indent="-57150">
                        <a:lnSpc>
                          <a:spcPts val="1000"/>
                        </a:lnSpc>
                        <a:buSzPct val="90909"/>
                        <a:buChar char="•"/>
                        <a:tabLst>
                          <a:tab pos="121285" algn="l"/>
                        </a:tabLst>
                      </a:pPr>
                      <a:r>
                        <a:rPr sz="1000" b="1" spc="-50">
                          <a:latin typeface="Arial"/>
                          <a:cs typeface="Arial"/>
                        </a:rPr>
                        <a:t>Hip</a:t>
                      </a:r>
                      <a:r>
                        <a:rPr sz="1000" b="1" spc="-90">
                          <a:latin typeface="Arial"/>
                          <a:cs typeface="Arial"/>
                        </a:rPr>
                        <a:t> </a:t>
                      </a:r>
                      <a:r>
                        <a:rPr sz="1000" b="1" spc="-55">
                          <a:latin typeface="Arial"/>
                          <a:cs typeface="Arial"/>
                        </a:rPr>
                        <a:t>pain</a:t>
                      </a:r>
                      <a:r>
                        <a:rPr sz="1000" b="1" spc="-85">
                          <a:latin typeface="Arial"/>
                          <a:cs typeface="Arial"/>
                        </a:rPr>
                        <a:t> </a:t>
                      </a:r>
                      <a:r>
                        <a:rPr sz="1000" b="1" spc="-35">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090"/>
                        </a:lnSpc>
                        <a:buSzPct val="90909"/>
                        <a:buChar char="•"/>
                        <a:tabLst>
                          <a:tab pos="121285" algn="l"/>
                        </a:tabLst>
                      </a:pPr>
                      <a:r>
                        <a:rPr sz="1000" b="1" spc="-55">
                          <a:latin typeface="Arial"/>
                          <a:cs typeface="Arial"/>
                        </a:rPr>
                        <a:t>Knee</a:t>
                      </a:r>
                      <a:r>
                        <a:rPr sz="1000" b="1" spc="-90">
                          <a:latin typeface="Arial"/>
                          <a:cs typeface="Arial"/>
                        </a:rPr>
                        <a:t> </a:t>
                      </a:r>
                      <a:r>
                        <a:rPr sz="1000" b="1" spc="-35">
                          <a:latin typeface="Arial"/>
                          <a:cs typeface="Arial"/>
                        </a:rPr>
                        <a:t>or</a:t>
                      </a:r>
                      <a:r>
                        <a:rPr sz="1000" b="1" spc="-85">
                          <a:latin typeface="Arial"/>
                          <a:cs typeface="Arial"/>
                        </a:rPr>
                        <a:t> </a:t>
                      </a:r>
                      <a:r>
                        <a:rPr sz="1000" b="1" spc="-45">
                          <a:latin typeface="Arial"/>
                          <a:cs typeface="Arial"/>
                        </a:rPr>
                        <a:t>leg</a:t>
                      </a:r>
                      <a:r>
                        <a:rPr sz="1000" b="1" spc="-90">
                          <a:latin typeface="Arial"/>
                          <a:cs typeface="Arial"/>
                        </a:rPr>
                        <a:t> </a:t>
                      </a:r>
                      <a:r>
                        <a:rPr sz="1000" b="1" spc="-20">
                          <a:latin typeface="Arial"/>
                          <a:cs typeface="Arial"/>
                        </a:rPr>
                        <a:t>pain</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5">
                          <a:latin typeface="Arial"/>
                          <a:cs typeface="Arial"/>
                        </a:rPr>
                        <a:t>Lower</a:t>
                      </a:r>
                      <a:r>
                        <a:rPr sz="1000" b="1" spc="-85">
                          <a:latin typeface="Arial"/>
                          <a:cs typeface="Arial"/>
                        </a:rPr>
                        <a:t> </a:t>
                      </a:r>
                      <a:r>
                        <a:rPr sz="1000" b="1" spc="-60">
                          <a:latin typeface="Arial"/>
                          <a:cs typeface="Arial"/>
                        </a:rPr>
                        <a:t>back</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Lower</a:t>
                      </a:r>
                      <a:r>
                        <a:rPr sz="1000" b="1" spc="-90">
                          <a:latin typeface="Arial"/>
                          <a:cs typeface="Arial"/>
                        </a:rPr>
                        <a:t> </a:t>
                      </a:r>
                      <a:r>
                        <a:rPr sz="1000" b="1" spc="-50">
                          <a:latin typeface="Arial"/>
                          <a:cs typeface="Arial"/>
                        </a:rPr>
                        <a:t>limb</a:t>
                      </a:r>
                      <a:r>
                        <a:rPr sz="1000" b="1" spc="-80">
                          <a:latin typeface="Arial"/>
                          <a:cs typeface="Arial"/>
                        </a:rPr>
                        <a:t> </a:t>
                      </a:r>
                      <a:r>
                        <a:rPr sz="1000" b="1" spc="-20">
                          <a:latin typeface="Arial"/>
                          <a:cs typeface="Arial"/>
                        </a:rPr>
                        <a:t>pain</a:t>
                      </a:r>
                      <a:endParaRPr sz="1000">
                        <a:latin typeface="Arial"/>
                        <a:cs typeface="Arial"/>
                      </a:endParaRPr>
                    </a:p>
                    <a:p>
                      <a:pPr marL="120650" indent="-57150">
                        <a:lnSpc>
                          <a:spcPts val="950"/>
                        </a:lnSpc>
                        <a:buSzPct val="90909"/>
                        <a:buChar char="•"/>
                        <a:tabLst>
                          <a:tab pos="120650" algn="l"/>
                        </a:tabLst>
                      </a:pPr>
                      <a:r>
                        <a:rPr sz="1000" b="1" spc="-10">
                          <a:latin typeface="Arial"/>
                          <a:cs typeface="Arial"/>
                        </a:rPr>
                        <a:t>Migraine</a:t>
                      </a:r>
                      <a:endParaRPr sz="1000">
                        <a:latin typeface="Arial"/>
                        <a:cs typeface="Arial"/>
                      </a:endParaRPr>
                    </a:p>
                    <a:p>
                      <a:pPr marL="120650" indent="-57150">
                        <a:lnSpc>
                          <a:spcPts val="1160"/>
                        </a:lnSpc>
                        <a:buSzPct val="90909"/>
                        <a:buChar char="•"/>
                        <a:tabLst>
                          <a:tab pos="120650" algn="l"/>
                        </a:tabLst>
                      </a:pPr>
                      <a:r>
                        <a:rPr sz="1000" b="1" spc="-65">
                          <a:latin typeface="Arial"/>
                          <a:cs typeface="Arial"/>
                        </a:rPr>
                        <a:t>Shoulder</a:t>
                      </a:r>
                      <a:r>
                        <a:rPr sz="1000" b="1" spc="-60">
                          <a:latin typeface="Arial"/>
                          <a:cs typeface="Arial"/>
                        </a:rPr>
                        <a:t>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80"/>
                        </a:spcBef>
                        <a:buSzPct val="90909"/>
                        <a:buChar char="•"/>
                        <a:tabLst>
                          <a:tab pos="120014" algn="l"/>
                        </a:tabLst>
                      </a:pPr>
                      <a:r>
                        <a:rPr sz="1000" b="1" spc="-65">
                          <a:latin typeface="Arial"/>
                          <a:cs typeface="Arial"/>
                        </a:rPr>
                        <a:t>Sprains</a:t>
                      </a:r>
                      <a:r>
                        <a:rPr sz="1000" b="1" spc="-75">
                          <a:latin typeface="Arial"/>
                          <a:cs typeface="Arial"/>
                        </a:rPr>
                        <a:t> </a:t>
                      </a:r>
                      <a:r>
                        <a:rPr sz="1000" b="1" spc="-50">
                          <a:latin typeface="Arial"/>
                          <a:cs typeface="Arial"/>
                        </a:rPr>
                        <a:t>and</a:t>
                      </a:r>
                      <a:r>
                        <a:rPr sz="1000" b="1" spc="-70">
                          <a:latin typeface="Arial"/>
                          <a:cs typeface="Arial"/>
                        </a:rPr>
                        <a:t> </a:t>
                      </a:r>
                      <a:r>
                        <a:rPr sz="1000" b="1" spc="-10">
                          <a:latin typeface="Arial"/>
                          <a:cs typeface="Arial"/>
                        </a:rPr>
                        <a:t>strains</a:t>
                      </a:r>
                      <a:endParaRPr sz="1000">
                        <a:latin typeface="Arial"/>
                        <a:cs typeface="Arial"/>
                      </a:endParaRPr>
                    </a:p>
                    <a:p>
                      <a:pPr marL="120014" indent="-57150">
                        <a:lnSpc>
                          <a:spcPts val="950"/>
                        </a:lnSpc>
                        <a:buSzPct val="90909"/>
                        <a:buChar char="•"/>
                        <a:tabLst>
                          <a:tab pos="120014" algn="l"/>
                        </a:tabLst>
                      </a:pPr>
                      <a:r>
                        <a:rPr sz="1000" b="1" spc="-50">
                          <a:latin typeface="Arial"/>
                          <a:cs typeface="Arial"/>
                        </a:rPr>
                        <a:t>Thigh</a:t>
                      </a:r>
                      <a:r>
                        <a:rPr sz="1000" b="1" spc="-100">
                          <a:latin typeface="Arial"/>
                          <a:cs typeface="Arial"/>
                        </a:rPr>
                        <a:t> </a:t>
                      </a:r>
                      <a:r>
                        <a:rPr sz="1000" b="1" spc="-30">
                          <a:latin typeface="Arial"/>
                          <a:cs typeface="Arial"/>
                        </a:rPr>
                        <a:t>or</a:t>
                      </a:r>
                      <a:r>
                        <a:rPr sz="1000" b="1" spc="-95">
                          <a:latin typeface="Arial"/>
                          <a:cs typeface="Arial"/>
                        </a:rPr>
                        <a:t> </a:t>
                      </a:r>
                      <a:r>
                        <a:rPr sz="1000" b="1" spc="-65">
                          <a:latin typeface="Arial"/>
                          <a:cs typeface="Arial"/>
                        </a:rPr>
                        <a:t>buttock</a:t>
                      </a:r>
                      <a:r>
                        <a:rPr sz="1000" b="1" spc="-95">
                          <a:latin typeface="Arial"/>
                          <a:cs typeface="Arial"/>
                        </a:rPr>
                        <a:t> </a:t>
                      </a:r>
                      <a:r>
                        <a:rPr sz="1000" b="1" spc="-20">
                          <a:latin typeface="Arial"/>
                          <a:cs typeface="Arial"/>
                        </a:rPr>
                        <a:t>pain</a:t>
                      </a:r>
                      <a:endParaRPr sz="1000">
                        <a:latin typeface="Arial"/>
                        <a:cs typeface="Arial"/>
                      </a:endParaRPr>
                    </a:p>
                    <a:p>
                      <a:pPr marL="69850" marR="160020" indent="-6985">
                        <a:lnSpc>
                          <a:spcPct val="75800"/>
                        </a:lnSpc>
                        <a:spcBef>
                          <a:spcPts val="11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20">
                          <a:latin typeface="Arial"/>
                          <a:cs typeface="Arial"/>
                        </a:rPr>
                        <a:t>pain</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400"/>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75800"/>
                        </a:lnSpc>
                        <a:spcBef>
                          <a:spcPts val="4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4610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40"/>
                        </a:lnSpc>
                        <a:buSzPct val="90909"/>
                        <a:buChar char="•"/>
                        <a:tabLst>
                          <a:tab pos="113030" algn="l"/>
                        </a:tabLst>
                      </a:pPr>
                      <a:r>
                        <a:rPr sz="1000" b="1" spc="-60">
                          <a:latin typeface="Arial"/>
                          <a:cs typeface="Arial"/>
                        </a:rPr>
                        <a:t>Chest</a:t>
                      </a:r>
                      <a:r>
                        <a:rPr sz="1000" b="1" spc="-85">
                          <a:latin typeface="Arial"/>
                          <a:cs typeface="Arial"/>
                        </a:rPr>
                        <a:t> </a:t>
                      </a:r>
                      <a:r>
                        <a:rPr sz="1000" b="1" spc="-55">
                          <a:latin typeface="Arial"/>
                          <a:cs typeface="Arial"/>
                        </a:rPr>
                        <a:t>pain</a:t>
                      </a:r>
                      <a:r>
                        <a:rPr sz="1000" b="1" spc="-80">
                          <a:latin typeface="Arial"/>
                          <a:cs typeface="Arial"/>
                        </a:rPr>
                        <a:t> </a:t>
                      </a:r>
                      <a:r>
                        <a:rPr sz="1000" b="1">
                          <a:latin typeface="Arial"/>
                          <a:cs typeface="Arial"/>
                        </a:rPr>
                        <a:t>/</a:t>
                      </a:r>
                      <a:r>
                        <a:rPr sz="1000" b="1" spc="-85">
                          <a:latin typeface="Arial"/>
                          <a:cs typeface="Arial"/>
                        </a:rPr>
                        <a:t> </a:t>
                      </a:r>
                      <a:r>
                        <a:rPr sz="1000" b="1" spc="-20">
                          <a:latin typeface="Arial"/>
                          <a:cs typeface="Arial"/>
                        </a:rPr>
                        <a:t>pain</a:t>
                      </a:r>
                      <a:endParaRPr sz="1000">
                        <a:latin typeface="Arial"/>
                        <a:cs typeface="Arial"/>
                      </a:endParaRPr>
                    </a:p>
                    <a:p>
                      <a:pPr marL="75565">
                        <a:lnSpc>
                          <a:spcPts val="950"/>
                        </a:lnSpc>
                      </a:pPr>
                      <a:r>
                        <a:rPr sz="1000" b="1" spc="-55">
                          <a:latin typeface="Arial"/>
                          <a:cs typeface="Arial"/>
                        </a:rPr>
                        <a:t>radiating</a:t>
                      </a:r>
                      <a:r>
                        <a:rPr sz="1000" b="1" spc="-75">
                          <a:latin typeface="Arial"/>
                          <a:cs typeface="Arial"/>
                        </a:rPr>
                        <a:t> </a:t>
                      </a:r>
                      <a:r>
                        <a:rPr sz="1000" b="1" spc="-50">
                          <a:latin typeface="Arial"/>
                          <a:cs typeface="Arial"/>
                        </a:rPr>
                        <a:t>into</a:t>
                      </a:r>
                      <a:r>
                        <a:rPr sz="1000" b="1" spc="-70">
                          <a:latin typeface="Arial"/>
                          <a:cs typeface="Arial"/>
                        </a:rPr>
                        <a:t> </a:t>
                      </a:r>
                      <a:r>
                        <a:rPr sz="1000" b="1" spc="-45">
                          <a:latin typeface="Arial"/>
                          <a:cs typeface="Arial"/>
                        </a:rPr>
                        <a:t>the</a:t>
                      </a:r>
                      <a:r>
                        <a:rPr sz="1000" b="1" spc="-70">
                          <a:latin typeface="Arial"/>
                          <a:cs typeface="Arial"/>
                        </a:rPr>
                        <a:t> </a:t>
                      </a:r>
                      <a:r>
                        <a:rPr sz="1000" b="1" spc="-10">
                          <a:latin typeface="Arial"/>
                          <a:cs typeface="Arial"/>
                        </a:rPr>
                        <a:t>shoulder</a:t>
                      </a:r>
                      <a:endParaRPr sz="1000">
                        <a:latin typeface="Arial"/>
                        <a:cs typeface="Arial"/>
                      </a:endParaRPr>
                    </a:p>
                    <a:p>
                      <a:pPr marL="75565" marR="178435" indent="-19685">
                        <a:lnSpc>
                          <a:spcPct val="75800"/>
                        </a:lnSpc>
                        <a:spcBef>
                          <a:spcPts val="110"/>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113030" indent="-57150">
                        <a:lnSpc>
                          <a:spcPts val="930"/>
                        </a:lnSpc>
                        <a:buSzPct val="90909"/>
                        <a:buChar char="•"/>
                        <a:tabLst>
                          <a:tab pos="113030" algn="l"/>
                        </a:tabLst>
                      </a:pPr>
                      <a:r>
                        <a:rPr sz="1000" b="1" spc="-60">
                          <a:latin typeface="Arial"/>
                          <a:cs typeface="Arial"/>
                        </a:rPr>
                        <a:t>Sudden</a:t>
                      </a:r>
                      <a:r>
                        <a:rPr sz="1000" b="1" spc="-70">
                          <a:latin typeface="Arial"/>
                          <a:cs typeface="Arial"/>
                        </a:rPr>
                        <a:t> </a:t>
                      </a:r>
                      <a:r>
                        <a:rPr sz="1000" b="1" spc="-10">
                          <a:latin typeface="Arial"/>
                          <a:cs typeface="Arial"/>
                        </a:rPr>
                        <a:t>onset</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09"/>
                  </a:ext>
                </a:extLst>
              </a:tr>
              <a:tr h="957040">
                <a:tc>
                  <a:txBody>
                    <a:bodyPr/>
                    <a:lstStyle/>
                    <a:p>
                      <a:pPr>
                        <a:lnSpc>
                          <a:spcPct val="100000"/>
                        </a:lnSpc>
                        <a:spcBef>
                          <a:spcPts val="875"/>
                        </a:spcBef>
                      </a:pPr>
                      <a:endParaRPr sz="1100">
                        <a:latin typeface="Times New Roman"/>
                        <a:cs typeface="Times New Roman"/>
                      </a:endParaRPr>
                    </a:p>
                    <a:p>
                      <a:pPr marR="62230" algn="r">
                        <a:lnSpc>
                          <a:spcPct val="100000"/>
                        </a:lnSpc>
                      </a:pPr>
                      <a:r>
                        <a:rPr sz="1100" b="1" spc="-20">
                          <a:latin typeface="Arial"/>
                          <a:cs typeface="Arial"/>
                        </a:rPr>
                        <a:t>SKIN</a:t>
                      </a:r>
                      <a:endParaRPr sz="1100">
                        <a:latin typeface="Arial"/>
                        <a:cs typeface="Arial"/>
                      </a:endParaRPr>
                    </a:p>
                  </a:txBody>
                  <a:tcPr marL="0" marR="0" marT="100853"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71120" marR="407034" indent="-6985">
                        <a:lnSpc>
                          <a:spcPct val="75800"/>
                        </a:lnSpc>
                        <a:spcBef>
                          <a:spcPts val="165"/>
                        </a:spcBef>
                        <a:buSzPct val="90909"/>
                        <a:buChar char="•"/>
                        <a:tabLst>
                          <a:tab pos="121285" algn="l"/>
                        </a:tabLst>
                      </a:pPr>
                      <a:r>
                        <a:rPr sz="1000" b="1" spc="-50">
                          <a:latin typeface="Arial"/>
                          <a:cs typeface="Arial"/>
                        </a:rPr>
                        <a:t>	Acne,</a:t>
                      </a:r>
                      <a:r>
                        <a:rPr sz="1000" b="1" spc="-100">
                          <a:latin typeface="Arial"/>
                          <a:cs typeface="Arial"/>
                        </a:rPr>
                        <a:t> </a:t>
                      </a:r>
                      <a:r>
                        <a:rPr sz="1000" b="1" spc="-55">
                          <a:latin typeface="Arial"/>
                          <a:cs typeface="Arial"/>
                        </a:rPr>
                        <a:t>spots</a:t>
                      </a:r>
                      <a:r>
                        <a:rPr sz="1000" b="1" spc="-95">
                          <a:latin typeface="Arial"/>
                          <a:cs typeface="Arial"/>
                        </a:rPr>
                        <a:t> </a:t>
                      </a:r>
                      <a:r>
                        <a:rPr sz="1000" b="1" spc="-55">
                          <a:latin typeface="Arial"/>
                          <a:cs typeface="Arial"/>
                        </a:rPr>
                        <a:t>and </a:t>
                      </a:r>
                      <a:r>
                        <a:rPr sz="1000" b="1" spc="-10">
                          <a:latin typeface="Arial"/>
                          <a:cs typeface="Arial"/>
                        </a:rPr>
                        <a:t>pimples</a:t>
                      </a:r>
                      <a:endParaRPr sz="1000">
                        <a:latin typeface="Arial"/>
                        <a:cs typeface="Arial"/>
                      </a:endParaRPr>
                    </a:p>
                    <a:p>
                      <a:pPr marL="121285" indent="-57150">
                        <a:lnSpc>
                          <a:spcPts val="790"/>
                        </a:lnSpc>
                        <a:buSzPct val="90909"/>
                        <a:buChar char="•"/>
                        <a:tabLst>
                          <a:tab pos="121285" algn="l"/>
                        </a:tabLst>
                      </a:pPr>
                      <a:r>
                        <a:rPr sz="1000" b="1" spc="-55">
                          <a:latin typeface="Arial"/>
                          <a:cs typeface="Arial"/>
                        </a:rPr>
                        <a:t>Athlete's </a:t>
                      </a:r>
                      <a:r>
                        <a:rPr sz="1000" b="1" spc="-20">
                          <a:latin typeface="Arial"/>
                          <a:cs typeface="Arial"/>
                        </a:rPr>
                        <a:t>foot</a:t>
                      </a:r>
                      <a:endParaRPr sz="1000">
                        <a:latin typeface="Arial"/>
                        <a:cs typeface="Arial"/>
                      </a:endParaRPr>
                    </a:p>
                    <a:p>
                      <a:pPr marL="121285" indent="-57150">
                        <a:lnSpc>
                          <a:spcPts val="950"/>
                        </a:lnSpc>
                        <a:buSzPct val="90909"/>
                        <a:buChar char="•"/>
                        <a:tabLst>
                          <a:tab pos="121285" algn="l"/>
                        </a:tabLst>
                      </a:pPr>
                      <a:r>
                        <a:rPr sz="1000" b="1" spc="-55">
                          <a:latin typeface="Arial"/>
                          <a:cs typeface="Arial"/>
                        </a:rPr>
                        <a:t>Blisters</a:t>
                      </a:r>
                      <a:r>
                        <a:rPr sz="1000" b="1" spc="-80">
                          <a:latin typeface="Arial"/>
                          <a:cs typeface="Arial"/>
                        </a:rPr>
                        <a:t> </a:t>
                      </a:r>
                      <a:r>
                        <a:rPr sz="1000" b="1" spc="-40">
                          <a:latin typeface="Arial"/>
                          <a:cs typeface="Arial"/>
                        </a:rPr>
                        <a:t>on</a:t>
                      </a:r>
                      <a:r>
                        <a:rPr sz="1000" b="1" spc="-75">
                          <a:latin typeface="Arial"/>
                          <a:cs typeface="Arial"/>
                        </a:rPr>
                        <a:t> </a:t>
                      </a:r>
                      <a:r>
                        <a:rPr sz="1000" b="1" spc="-20">
                          <a:latin typeface="Arial"/>
                          <a:cs typeface="Arial"/>
                        </a:rPr>
                        <a:t>foot</a:t>
                      </a:r>
                      <a:endParaRPr sz="1000">
                        <a:latin typeface="Arial"/>
                        <a:cs typeface="Arial"/>
                      </a:endParaRPr>
                    </a:p>
                    <a:p>
                      <a:pPr marL="121285" indent="-57150">
                        <a:lnSpc>
                          <a:spcPts val="1000"/>
                        </a:lnSpc>
                        <a:buSzPct val="90909"/>
                        <a:buChar char="•"/>
                        <a:tabLst>
                          <a:tab pos="121285" algn="l"/>
                        </a:tabLst>
                      </a:pPr>
                      <a:r>
                        <a:rPr sz="1000" b="1" spc="-55">
                          <a:latin typeface="Arial"/>
                          <a:cs typeface="Arial"/>
                        </a:rPr>
                        <a:t>Dermatitis</a:t>
                      </a:r>
                      <a:r>
                        <a:rPr sz="1000" b="1" spc="-85">
                          <a:latin typeface="Arial"/>
                          <a:cs typeface="Arial"/>
                        </a:rPr>
                        <a:t> </a:t>
                      </a:r>
                      <a:r>
                        <a:rPr sz="1000" b="1">
                          <a:latin typeface="Arial"/>
                          <a:cs typeface="Arial"/>
                        </a:rPr>
                        <a:t>/</a:t>
                      </a:r>
                      <a:r>
                        <a:rPr sz="1000" b="1" spc="-85">
                          <a:latin typeface="Arial"/>
                          <a:cs typeface="Arial"/>
                        </a:rPr>
                        <a:t> </a:t>
                      </a:r>
                      <a:r>
                        <a:rPr sz="1000" b="1" spc="-50">
                          <a:latin typeface="Arial"/>
                          <a:cs typeface="Arial"/>
                        </a:rPr>
                        <a:t>dry</a:t>
                      </a:r>
                      <a:r>
                        <a:rPr sz="1000" b="1" spc="-80">
                          <a:latin typeface="Arial"/>
                          <a:cs typeface="Arial"/>
                        </a:rPr>
                        <a:t> </a:t>
                      </a:r>
                      <a:r>
                        <a:rPr sz="1000" b="1" spc="-20">
                          <a:latin typeface="Arial"/>
                          <a:cs typeface="Arial"/>
                        </a:rPr>
                        <a:t>skin</a:t>
                      </a:r>
                      <a:endParaRPr sz="1000">
                        <a:latin typeface="Arial"/>
                        <a:cs typeface="Arial"/>
                      </a:endParaRPr>
                    </a:p>
                    <a:p>
                      <a:pPr marL="121285" indent="-57150">
                        <a:lnSpc>
                          <a:spcPts val="1090"/>
                        </a:lnSpc>
                        <a:buSzPct val="90909"/>
                        <a:buChar char="•"/>
                        <a:tabLst>
                          <a:tab pos="121285" algn="l"/>
                        </a:tabLst>
                      </a:pPr>
                      <a:r>
                        <a:rPr sz="1000" b="1" spc="-50">
                          <a:latin typeface="Arial"/>
                          <a:cs typeface="Arial"/>
                        </a:rPr>
                        <a:t>Hair</a:t>
                      </a:r>
                      <a:r>
                        <a:rPr sz="1000" b="1" spc="-85">
                          <a:latin typeface="Arial"/>
                          <a:cs typeface="Arial"/>
                        </a:rPr>
                        <a:t> </a:t>
                      </a:r>
                      <a:r>
                        <a:rPr sz="1000" b="1" spc="-20">
                          <a:latin typeface="Arial"/>
                          <a:cs typeface="Arial"/>
                        </a:rPr>
                        <a:t>loss</a:t>
                      </a:r>
                      <a:endParaRPr sz="1000">
                        <a:latin typeface="Arial"/>
                        <a:cs typeface="Arial"/>
                      </a:endParaRPr>
                    </a:p>
                  </a:txBody>
                  <a:tcPr marL="0" marR="0" marT="19018"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010"/>
                        </a:lnSpc>
                        <a:buSzPct val="90909"/>
                        <a:buChar char="•"/>
                        <a:tabLst>
                          <a:tab pos="120650" algn="l"/>
                        </a:tabLst>
                      </a:pPr>
                      <a:r>
                        <a:rPr sz="1000" b="1" spc="-50">
                          <a:latin typeface="Arial"/>
                          <a:cs typeface="Arial"/>
                        </a:rPr>
                        <a:t>Hay</a:t>
                      </a:r>
                      <a:r>
                        <a:rPr sz="1000" b="1" spc="-95">
                          <a:latin typeface="Arial"/>
                          <a:cs typeface="Arial"/>
                        </a:rPr>
                        <a:t> </a:t>
                      </a:r>
                      <a:r>
                        <a:rPr sz="1000" b="1" spc="-10">
                          <a:latin typeface="Arial"/>
                          <a:cs typeface="Arial"/>
                        </a:rPr>
                        <a:t>fever</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Nappy</a:t>
                      </a:r>
                      <a:r>
                        <a:rPr sz="1000" b="1" spc="-65">
                          <a:latin typeface="Arial"/>
                          <a:cs typeface="Arial"/>
                        </a:rPr>
                        <a:t> </a:t>
                      </a:r>
                      <a:r>
                        <a:rPr sz="1000" b="1" spc="-20">
                          <a:latin typeface="Arial"/>
                          <a:cs typeface="Arial"/>
                        </a:rPr>
                        <a:t>rash</a:t>
                      </a:r>
                      <a:endParaRPr sz="1000">
                        <a:latin typeface="Arial"/>
                        <a:cs typeface="Arial"/>
                      </a:endParaRPr>
                    </a:p>
                    <a:p>
                      <a:pPr marL="120650" indent="-57150">
                        <a:lnSpc>
                          <a:spcPts val="950"/>
                        </a:lnSpc>
                        <a:buSzPct val="90909"/>
                        <a:buChar char="•"/>
                        <a:tabLst>
                          <a:tab pos="120650"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650" indent="-57150">
                        <a:lnSpc>
                          <a:spcPts val="950"/>
                        </a:lnSpc>
                        <a:buSzPct val="90909"/>
                        <a:buChar char="•"/>
                        <a:tabLst>
                          <a:tab pos="120650" algn="l"/>
                        </a:tabLst>
                      </a:pPr>
                      <a:r>
                        <a:rPr sz="1000" b="1" spc="-55">
                          <a:latin typeface="Arial"/>
                          <a:cs typeface="Arial"/>
                        </a:rPr>
                        <a:t>Rash</a:t>
                      </a:r>
                      <a:r>
                        <a:rPr sz="1000" b="1" spc="-95">
                          <a:latin typeface="Arial"/>
                          <a:cs typeface="Arial"/>
                        </a:rPr>
                        <a:t> </a:t>
                      </a:r>
                      <a:r>
                        <a:rPr sz="1000" b="1">
                          <a:latin typeface="Arial"/>
                          <a:cs typeface="Arial"/>
                        </a:rPr>
                        <a:t>-</a:t>
                      </a:r>
                      <a:r>
                        <a:rPr sz="1000" b="1" spc="-95">
                          <a:latin typeface="Arial"/>
                          <a:cs typeface="Arial"/>
                        </a:rPr>
                        <a:t> </a:t>
                      </a:r>
                      <a:r>
                        <a:rPr sz="1000" b="1" spc="-10">
                          <a:latin typeface="Arial"/>
                          <a:cs typeface="Arial"/>
                        </a:rPr>
                        <a:t>allergy</a:t>
                      </a:r>
                      <a:endParaRPr sz="1000">
                        <a:latin typeface="Arial"/>
                        <a:cs typeface="Arial"/>
                      </a:endParaRPr>
                    </a:p>
                    <a:p>
                      <a:pPr marL="70485" marR="703580" indent="-6985">
                        <a:lnSpc>
                          <a:spcPct val="75800"/>
                        </a:lnSpc>
                        <a:spcBef>
                          <a:spcPts val="90"/>
                        </a:spcBef>
                        <a:buSzPct val="90909"/>
                        <a:buChar char="•"/>
                        <a:tabLst>
                          <a:tab pos="120650" algn="l"/>
                        </a:tabLst>
                      </a:pPr>
                      <a:r>
                        <a:rPr sz="1000" b="1" spc="-50">
                          <a:latin typeface="Arial"/>
                          <a:cs typeface="Arial"/>
                        </a:rPr>
                        <a:t>	Ringworm/ </a:t>
                      </a:r>
                      <a:r>
                        <a:rPr sz="1000" b="1" spc="-65">
                          <a:latin typeface="Arial"/>
                          <a:cs typeface="Arial"/>
                        </a:rPr>
                        <a:t>threadworm</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10">
                          <a:latin typeface="Arial"/>
                          <a:cs typeface="Arial"/>
                        </a:rPr>
                        <a:t>Scabies</a:t>
                      </a:r>
                      <a:endParaRPr sz="1000">
                        <a:latin typeface="Arial"/>
                        <a:cs typeface="Arial"/>
                      </a:endParaRPr>
                    </a:p>
                    <a:p>
                      <a:pPr marL="120014" indent="-57150">
                        <a:lnSpc>
                          <a:spcPts val="1000"/>
                        </a:lnSpc>
                        <a:buSzPct val="90909"/>
                        <a:buChar char="•"/>
                        <a:tabLst>
                          <a:tab pos="120014" algn="l"/>
                        </a:tabLst>
                      </a:pPr>
                      <a:r>
                        <a:rPr sz="1000" b="1" spc="-55">
                          <a:latin typeface="Arial"/>
                          <a:cs typeface="Arial"/>
                        </a:rPr>
                        <a:t>Skin</a:t>
                      </a:r>
                      <a:r>
                        <a:rPr sz="1000" b="1" spc="-80">
                          <a:latin typeface="Arial"/>
                          <a:cs typeface="Arial"/>
                        </a:rPr>
                        <a:t> </a:t>
                      </a:r>
                      <a:r>
                        <a:rPr sz="1000" b="1" spc="-10">
                          <a:latin typeface="Arial"/>
                          <a:cs typeface="Arial"/>
                        </a:rPr>
                        <a:t>dressings</a:t>
                      </a:r>
                      <a:endParaRPr sz="1000">
                        <a:latin typeface="Arial"/>
                        <a:cs typeface="Arial"/>
                      </a:endParaRPr>
                    </a:p>
                    <a:p>
                      <a:pPr marL="120014" indent="-57150">
                        <a:lnSpc>
                          <a:spcPts val="950"/>
                        </a:lnSpc>
                        <a:buSzPct val="90909"/>
                        <a:buChar char="•"/>
                        <a:tabLst>
                          <a:tab pos="120014" algn="l"/>
                        </a:tabLst>
                      </a:pPr>
                      <a:r>
                        <a:rPr sz="1000" b="1" spc="-55">
                          <a:latin typeface="Arial"/>
                          <a:cs typeface="Arial"/>
                        </a:rPr>
                        <a:t>Skin</a:t>
                      </a:r>
                      <a:r>
                        <a:rPr sz="1000" b="1" spc="-80">
                          <a:latin typeface="Arial"/>
                          <a:cs typeface="Arial"/>
                        </a:rPr>
                        <a:t> </a:t>
                      </a:r>
                      <a:r>
                        <a:rPr sz="1000" b="1" spc="-20">
                          <a:latin typeface="Arial"/>
                          <a:cs typeface="Arial"/>
                        </a:rPr>
                        <a:t>rash</a:t>
                      </a:r>
                      <a:endParaRPr sz="1000">
                        <a:latin typeface="Arial"/>
                        <a:cs typeface="Arial"/>
                      </a:endParaRPr>
                    </a:p>
                    <a:p>
                      <a:pPr marL="120014" indent="-57150">
                        <a:lnSpc>
                          <a:spcPts val="950"/>
                        </a:lnSpc>
                        <a:buSzPct val="90909"/>
                        <a:buChar char="•"/>
                        <a:tabLst>
                          <a:tab pos="120014" algn="l"/>
                        </a:tabLst>
                      </a:pPr>
                      <a:r>
                        <a:rPr sz="1000" b="1" spc="-10">
                          <a:latin typeface="Arial"/>
                          <a:cs typeface="Arial"/>
                        </a:rPr>
                        <a:t>Warts/verrucae</a:t>
                      </a:r>
                      <a:endParaRPr sz="1000">
                        <a:latin typeface="Arial"/>
                        <a:cs typeface="Arial"/>
                      </a:endParaRPr>
                    </a:p>
                    <a:p>
                      <a:pPr marL="120014" indent="-57150">
                        <a:lnSpc>
                          <a:spcPts val="1160"/>
                        </a:lnSpc>
                        <a:buSzPct val="90909"/>
                        <a:buChar char="•"/>
                        <a:tabLst>
                          <a:tab pos="120014" algn="l"/>
                        </a:tabLst>
                      </a:pPr>
                      <a:r>
                        <a:rPr sz="1000" b="1" spc="-65">
                          <a:latin typeface="Arial"/>
                          <a:cs typeface="Arial"/>
                        </a:rPr>
                        <a:t>Wound</a:t>
                      </a:r>
                      <a:r>
                        <a:rPr sz="1000" b="1" spc="-70">
                          <a:latin typeface="Arial"/>
                          <a:cs typeface="Arial"/>
                        </a:rPr>
                        <a:t> </a:t>
                      </a:r>
                      <a:r>
                        <a:rPr sz="1000" b="1" spc="-10">
                          <a:latin typeface="Arial"/>
                          <a:cs typeface="Arial"/>
                        </a:rPr>
                        <a:t>problems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69215" marR="226060" indent="-6985">
                        <a:lnSpc>
                          <a:spcPct val="75800"/>
                        </a:lnSpc>
                        <a:spcBef>
                          <a:spcPts val="865"/>
                        </a:spcBef>
                        <a:buSzPct val="90909"/>
                        <a:buChar char="•"/>
                        <a:tabLst>
                          <a:tab pos="119380" algn="l"/>
                        </a:tabLst>
                      </a:pPr>
                      <a:r>
                        <a:rPr sz="1000" b="1" spc="-60">
                          <a:latin typeface="Arial"/>
                          <a:cs typeface="Arial"/>
                        </a:rPr>
                        <a:t>	Condition</a:t>
                      </a:r>
                      <a:r>
                        <a:rPr sz="1000" b="1" spc="-65">
                          <a:latin typeface="Arial"/>
                          <a:cs typeface="Arial"/>
                        </a:rPr>
                        <a:t> </a:t>
                      </a:r>
                      <a:r>
                        <a:rPr sz="1000" b="1" spc="-60">
                          <a:latin typeface="Arial"/>
                          <a:cs typeface="Arial"/>
                        </a:rPr>
                        <a:t>described </a:t>
                      </a:r>
                      <a:r>
                        <a:rPr sz="1000" b="1" spc="-25">
                          <a:latin typeface="Arial"/>
                          <a:cs typeface="Arial"/>
                        </a:rPr>
                        <a:t>as </a:t>
                      </a: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77470" indent="-6985">
                        <a:lnSpc>
                          <a:spcPct val="68200"/>
                        </a:lnSpc>
                        <a:spcBef>
                          <a:spcPts val="600"/>
                        </a:spcBef>
                        <a:buSzPct val="90909"/>
                        <a:buChar char="•"/>
                        <a:tabLst>
                          <a:tab pos="119380" algn="l"/>
                        </a:tabLst>
                      </a:pPr>
                      <a:r>
                        <a:rPr sz="1000" b="1" spc="-65">
                          <a:latin typeface="Arial"/>
                          <a:cs typeface="Arial"/>
                        </a:rPr>
                        <a:t>	Conditions</a:t>
                      </a:r>
                      <a:r>
                        <a:rPr sz="1000" b="1" spc="-60">
                          <a:latin typeface="Arial"/>
                          <a:cs typeface="Arial"/>
                        </a:rPr>
                        <a:t> </a:t>
                      </a:r>
                      <a:r>
                        <a:rPr sz="1000" b="1" spc="-55">
                          <a:latin typeface="Arial"/>
                          <a:cs typeface="Arial"/>
                        </a:rPr>
                        <a:t>have</a:t>
                      </a:r>
                      <a:r>
                        <a:rPr sz="1000" b="1" spc="-60">
                          <a:latin typeface="Arial"/>
                          <a:cs typeface="Arial"/>
                        </a:rPr>
                        <a:t> </a:t>
                      </a:r>
                      <a:r>
                        <a:rPr sz="1000" b="1" spc="-55">
                          <a:latin typeface="Arial"/>
                          <a:cs typeface="Arial"/>
                        </a:rPr>
                        <a:t>been </a:t>
                      </a:r>
                      <a:r>
                        <a:rPr sz="1000" b="1" spc="-35">
                          <a:latin typeface="Arial"/>
                          <a:cs typeface="Arial"/>
                        </a:rPr>
                        <a:t>on- </a:t>
                      </a:r>
                      <a:r>
                        <a:rPr sz="1000" b="1" spc="-50">
                          <a:latin typeface="Arial"/>
                          <a:cs typeface="Arial"/>
                        </a:rPr>
                        <a:t>going</a:t>
                      </a:r>
                      <a:r>
                        <a:rPr sz="1000" b="1" spc="-114">
                          <a:latin typeface="Arial"/>
                          <a:cs typeface="Arial"/>
                        </a:rPr>
                        <a:t> </a:t>
                      </a:r>
                      <a:r>
                        <a:rPr sz="1000" b="1" spc="-40">
                          <a:latin typeface="Arial"/>
                          <a:cs typeface="Arial"/>
                        </a:rPr>
                        <a:t>for</a:t>
                      </a:r>
                      <a:r>
                        <a:rPr sz="1000" b="1" spc="-114">
                          <a:latin typeface="Arial"/>
                          <a:cs typeface="Arial"/>
                        </a:rPr>
                        <a:t> </a:t>
                      </a:r>
                      <a:r>
                        <a:rPr sz="1000" b="1" spc="-30">
                          <a:latin typeface="Arial"/>
                          <a:cs typeface="Arial"/>
                        </a:rPr>
                        <a:t>+3</a:t>
                      </a:r>
                      <a:r>
                        <a:rPr sz="1000" b="1" spc="-114">
                          <a:latin typeface="Arial"/>
                          <a:cs typeface="Arial"/>
                        </a:rPr>
                        <a:t> </a:t>
                      </a:r>
                      <a:r>
                        <a:rPr sz="1000" b="1" spc="-10">
                          <a:latin typeface="Arial"/>
                          <a:cs typeface="Arial"/>
                        </a:rPr>
                        <a:t>weeks</a:t>
                      </a:r>
                      <a:endParaRPr sz="1000">
                        <a:latin typeface="Arial"/>
                        <a:cs typeface="Arial"/>
                      </a:endParaRPr>
                    </a:p>
                  </a:txBody>
                  <a:tcPr marL="0" marR="0" marT="9970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75565" marR="178435" indent="-19685">
                        <a:lnSpc>
                          <a:spcPct val="75800"/>
                        </a:lnSpc>
                        <a:spcBef>
                          <a:spcPts val="665"/>
                        </a:spcBef>
                        <a:buSzPct val="90909"/>
                        <a:buChar char="•"/>
                        <a:tabLst>
                          <a:tab pos="113030" algn="l"/>
                        </a:tabLst>
                      </a:pPr>
                      <a:r>
                        <a:rPr sz="1000" b="1" spc="-65">
                          <a:latin typeface="Arial"/>
                          <a:cs typeface="Arial"/>
                        </a:rPr>
                        <a:t>	Pharmacy</a:t>
                      </a:r>
                      <a:r>
                        <a:rPr sz="1000" b="1" spc="-60">
                          <a:latin typeface="Arial"/>
                          <a:cs typeface="Arial"/>
                        </a:rPr>
                        <a:t> </a:t>
                      </a:r>
                      <a:r>
                        <a:rPr sz="1000" b="1" spc="-55">
                          <a:latin typeface="Arial"/>
                          <a:cs typeface="Arial"/>
                        </a:rPr>
                        <a:t>treatment</a:t>
                      </a:r>
                      <a:r>
                        <a:rPr sz="1000" b="1" spc="-60">
                          <a:latin typeface="Arial"/>
                          <a:cs typeface="Arial"/>
                        </a:rPr>
                        <a:t> </a:t>
                      </a:r>
                      <a:r>
                        <a:rPr sz="1000" b="1" spc="-35">
                          <a:latin typeface="Arial"/>
                          <a:cs typeface="Arial"/>
                        </a:rPr>
                        <a:t>not </a:t>
                      </a:r>
                      <a:r>
                        <a:rPr sz="1000" b="1" spc="-10">
                          <a:latin typeface="Arial"/>
                          <a:cs typeface="Arial"/>
                        </a:rPr>
                        <a:t>worked</a:t>
                      </a:r>
                      <a:endParaRPr sz="1000">
                        <a:latin typeface="Arial"/>
                        <a:cs typeface="Arial"/>
                      </a:endParaRPr>
                    </a:p>
                    <a:p>
                      <a:pPr marL="75565" marR="356235" indent="-19685">
                        <a:lnSpc>
                          <a:spcPct val="68200"/>
                        </a:lnSpc>
                        <a:spcBef>
                          <a:spcPts val="100"/>
                        </a:spcBef>
                        <a:buSzPct val="90909"/>
                        <a:buChar char="•"/>
                        <a:tabLst>
                          <a:tab pos="113030" algn="l"/>
                        </a:tabLst>
                      </a:pPr>
                      <a:r>
                        <a:rPr sz="1000" b="1" spc="-55">
                          <a:latin typeface="Arial"/>
                          <a:cs typeface="Arial"/>
                        </a:rPr>
                        <a:t>	Skin</a:t>
                      </a:r>
                      <a:r>
                        <a:rPr sz="1000" b="1" spc="-80">
                          <a:latin typeface="Arial"/>
                          <a:cs typeface="Arial"/>
                        </a:rPr>
                        <a:t> </a:t>
                      </a:r>
                      <a:r>
                        <a:rPr sz="1000" b="1" spc="-60">
                          <a:latin typeface="Arial"/>
                          <a:cs typeface="Arial"/>
                        </a:rPr>
                        <a:t>lesions</a:t>
                      </a:r>
                      <a:r>
                        <a:rPr sz="1000" b="1" spc="-80">
                          <a:latin typeface="Arial"/>
                          <a:cs typeface="Arial"/>
                        </a:rPr>
                        <a:t> </a:t>
                      </a:r>
                      <a:r>
                        <a:rPr sz="1000" b="1">
                          <a:latin typeface="Arial"/>
                          <a:cs typeface="Arial"/>
                        </a:rPr>
                        <a:t>/</a:t>
                      </a:r>
                      <a:r>
                        <a:rPr sz="1000" b="1" spc="-80">
                          <a:latin typeface="Arial"/>
                          <a:cs typeface="Arial"/>
                        </a:rPr>
                        <a:t> </a:t>
                      </a:r>
                      <a:r>
                        <a:rPr sz="1000" b="1" spc="-55">
                          <a:latin typeface="Arial"/>
                          <a:cs typeface="Arial"/>
                        </a:rPr>
                        <a:t>blisters </a:t>
                      </a:r>
                      <a:r>
                        <a:rPr sz="1000" b="1" spc="-50">
                          <a:latin typeface="Arial"/>
                          <a:cs typeface="Arial"/>
                        </a:rPr>
                        <a:t>with</a:t>
                      </a:r>
                      <a:r>
                        <a:rPr sz="1000" b="1" spc="-90">
                          <a:latin typeface="Arial"/>
                          <a:cs typeface="Arial"/>
                        </a:rPr>
                        <a:t> </a:t>
                      </a:r>
                      <a:r>
                        <a:rPr sz="1000" b="1" spc="-10">
                          <a:latin typeface="Arial"/>
                          <a:cs typeface="Arial"/>
                        </a:rPr>
                        <a:t>discharge</a:t>
                      </a:r>
                      <a:endParaRPr sz="1000">
                        <a:latin typeface="Arial"/>
                        <a:cs typeface="Arial"/>
                      </a:endParaRPr>
                    </a:p>
                    <a:p>
                      <a:pPr marL="113030" indent="-57150">
                        <a:lnSpc>
                          <a:spcPts val="1000"/>
                        </a:lnSpc>
                        <a:buSzPct val="90909"/>
                        <a:buChar char="•"/>
                        <a:tabLst>
                          <a:tab pos="113030" algn="l"/>
                        </a:tabLst>
                      </a:pPr>
                      <a:r>
                        <a:rPr sz="1000" b="1" spc="-60">
                          <a:latin typeface="Arial"/>
                          <a:cs typeface="Arial"/>
                        </a:rPr>
                        <a:t>Diabetes</a:t>
                      </a:r>
                      <a:r>
                        <a:rPr sz="1000" b="1" spc="-65">
                          <a:latin typeface="Arial"/>
                          <a:cs typeface="Arial"/>
                        </a:rPr>
                        <a:t> </a:t>
                      </a:r>
                      <a:r>
                        <a:rPr sz="1000" b="1" spc="-10">
                          <a:latin typeface="Arial"/>
                          <a:cs typeface="Arial"/>
                        </a:rPr>
                        <a:t>related?</a:t>
                      </a:r>
                      <a:endParaRPr sz="1000">
                        <a:latin typeface="Arial"/>
                        <a:cs typeface="Arial"/>
                      </a:endParaRPr>
                    </a:p>
                  </a:txBody>
                  <a:tcPr marL="0" marR="0" marT="76648"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0"/>
                  </a:ext>
                </a:extLst>
              </a:tr>
              <a:tr h="506436">
                <a:tc>
                  <a:txBody>
                    <a:bodyPr/>
                    <a:lstStyle/>
                    <a:p>
                      <a:pPr marR="54610" algn="r">
                        <a:lnSpc>
                          <a:spcPct val="100000"/>
                        </a:lnSpc>
                        <a:spcBef>
                          <a:spcPts val="1355"/>
                        </a:spcBef>
                      </a:pPr>
                      <a:r>
                        <a:rPr sz="1100" b="1" spc="-70">
                          <a:latin typeface="Arial"/>
                          <a:cs typeface="Arial"/>
                        </a:rPr>
                        <a:t>MOUTH</a:t>
                      </a:r>
                      <a:r>
                        <a:rPr sz="1100" b="1" spc="-100">
                          <a:latin typeface="Arial"/>
                          <a:cs typeface="Arial"/>
                        </a:rPr>
                        <a:t> </a:t>
                      </a:r>
                      <a:r>
                        <a:rPr sz="1100" b="1" spc="-10">
                          <a:latin typeface="Arial"/>
                          <a:cs typeface="Arial"/>
                        </a:rPr>
                        <a:t>/</a:t>
                      </a:r>
                      <a:r>
                        <a:rPr sz="1100" b="1" spc="-95">
                          <a:latin typeface="Arial"/>
                          <a:cs typeface="Arial"/>
                        </a:rPr>
                        <a:t> </a:t>
                      </a:r>
                      <a:r>
                        <a:rPr sz="1100" b="1" spc="-10">
                          <a:latin typeface="Arial"/>
                          <a:cs typeface="Arial"/>
                        </a:rPr>
                        <a:t>THROAT</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6D5D5">
                        <a:alpha val="37249"/>
                      </a:srgbClr>
                    </a:solidFill>
                  </a:tcPr>
                </a:tc>
                <a:tc>
                  <a:txBody>
                    <a:bodyPr/>
                    <a:lstStyle/>
                    <a:p>
                      <a:pPr marL="121285" indent="-57150">
                        <a:lnSpc>
                          <a:spcPts val="1160"/>
                        </a:lnSpc>
                        <a:spcBef>
                          <a:spcPts val="345"/>
                        </a:spcBef>
                        <a:buSzPct val="90909"/>
                        <a:buChar char="•"/>
                        <a:tabLst>
                          <a:tab pos="121285" algn="l"/>
                        </a:tabLst>
                      </a:pPr>
                      <a:r>
                        <a:rPr sz="1000" b="1" spc="-55">
                          <a:latin typeface="Arial"/>
                          <a:cs typeface="Arial"/>
                        </a:rPr>
                        <a:t>Cold</a:t>
                      </a:r>
                      <a:r>
                        <a:rPr sz="1000" b="1" spc="-80">
                          <a:latin typeface="Arial"/>
                          <a:cs typeface="Arial"/>
                        </a:rPr>
                        <a:t> </a:t>
                      </a:r>
                      <a:r>
                        <a:rPr sz="1000" b="1" spc="-55">
                          <a:latin typeface="Arial"/>
                          <a:cs typeface="Arial"/>
                        </a:rPr>
                        <a:t>sore</a:t>
                      </a:r>
                      <a:r>
                        <a:rPr sz="1000" b="1" spc="-80">
                          <a:latin typeface="Arial"/>
                          <a:cs typeface="Arial"/>
                        </a:rPr>
                        <a:t> </a:t>
                      </a:r>
                      <a:r>
                        <a:rPr sz="1000" b="1" spc="-10">
                          <a:latin typeface="Arial"/>
                          <a:cs typeface="Arial"/>
                        </a:rPr>
                        <a:t>blisters</a:t>
                      </a:r>
                      <a:endParaRPr sz="1000">
                        <a:latin typeface="Arial"/>
                        <a:cs typeface="Arial"/>
                      </a:endParaRPr>
                    </a:p>
                    <a:p>
                      <a:pPr marL="121285" indent="-57150">
                        <a:lnSpc>
                          <a:spcPts val="1000"/>
                        </a:lnSpc>
                        <a:buSzPct val="90909"/>
                        <a:buChar char="•"/>
                        <a:tabLst>
                          <a:tab pos="121285" algn="l"/>
                        </a:tabLst>
                      </a:pPr>
                      <a:r>
                        <a:rPr sz="1000" b="1" spc="-60">
                          <a:latin typeface="Arial"/>
                          <a:cs typeface="Arial"/>
                        </a:rPr>
                        <a:t>Flu-</a:t>
                      </a:r>
                      <a:r>
                        <a:rPr sz="1000" b="1" spc="-45">
                          <a:latin typeface="Arial"/>
                          <a:cs typeface="Arial"/>
                        </a:rPr>
                        <a:t>like</a:t>
                      </a:r>
                      <a:r>
                        <a:rPr sz="1000" b="1" spc="-114">
                          <a:latin typeface="Arial"/>
                          <a:cs typeface="Arial"/>
                        </a:rPr>
                        <a:t> </a:t>
                      </a:r>
                      <a:r>
                        <a:rPr sz="1000" b="1" spc="-10">
                          <a:latin typeface="Arial"/>
                          <a:cs typeface="Arial"/>
                        </a:rPr>
                        <a:t>symptoms</a:t>
                      </a:r>
                      <a:endParaRPr sz="1000">
                        <a:latin typeface="Arial"/>
                        <a:cs typeface="Arial"/>
                      </a:endParaRPr>
                    </a:p>
                    <a:p>
                      <a:pPr marL="121285" indent="-57150">
                        <a:lnSpc>
                          <a:spcPts val="1160"/>
                        </a:lnSpc>
                        <a:buSzPct val="90909"/>
                        <a:buChar char="•"/>
                        <a:tabLst>
                          <a:tab pos="121285" algn="l"/>
                        </a:tabLst>
                      </a:pPr>
                      <a:r>
                        <a:rPr sz="1000" b="1" spc="-10">
                          <a:latin typeface="Arial"/>
                          <a:cs typeface="Arial"/>
                        </a:rPr>
                        <a:t>Hoarseness</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650" indent="-57150">
                        <a:lnSpc>
                          <a:spcPts val="1160"/>
                        </a:lnSpc>
                        <a:spcBef>
                          <a:spcPts val="345"/>
                        </a:spcBef>
                        <a:buSzPct val="90909"/>
                        <a:buChar char="•"/>
                        <a:tabLst>
                          <a:tab pos="120650" algn="l"/>
                        </a:tabLst>
                      </a:pPr>
                      <a:r>
                        <a:rPr sz="1000" b="1" spc="-60">
                          <a:latin typeface="Arial"/>
                          <a:cs typeface="Arial"/>
                        </a:rPr>
                        <a:t>Mouth</a:t>
                      </a:r>
                      <a:r>
                        <a:rPr sz="1000" b="1" spc="-65">
                          <a:latin typeface="Arial"/>
                          <a:cs typeface="Arial"/>
                        </a:rPr>
                        <a:t> </a:t>
                      </a:r>
                      <a:r>
                        <a:rPr sz="1000" b="1" spc="-10">
                          <a:latin typeface="Arial"/>
                          <a:cs typeface="Arial"/>
                        </a:rPr>
                        <a:t>ulcers</a:t>
                      </a:r>
                      <a:endParaRPr sz="1000">
                        <a:latin typeface="Arial"/>
                        <a:cs typeface="Arial"/>
                      </a:endParaRPr>
                    </a:p>
                    <a:p>
                      <a:pPr marL="120650" indent="-57150">
                        <a:lnSpc>
                          <a:spcPts val="1000"/>
                        </a:lnSpc>
                        <a:buSzPct val="90909"/>
                        <a:buChar char="•"/>
                        <a:tabLst>
                          <a:tab pos="120650" algn="l"/>
                        </a:tabLst>
                      </a:pPr>
                      <a:r>
                        <a:rPr sz="1000" b="1" spc="-60">
                          <a:latin typeface="Arial"/>
                          <a:cs typeface="Arial"/>
                        </a:rPr>
                        <a:t>Sore</a:t>
                      </a:r>
                      <a:r>
                        <a:rPr sz="1000" b="1" spc="-75">
                          <a:latin typeface="Arial"/>
                          <a:cs typeface="Arial"/>
                        </a:rPr>
                        <a:t> </a:t>
                      </a:r>
                      <a:r>
                        <a:rPr sz="1000" b="1" spc="-20">
                          <a:latin typeface="Arial"/>
                          <a:cs typeface="Arial"/>
                        </a:rPr>
                        <a:t>mouth</a:t>
                      </a:r>
                      <a:endParaRPr sz="1000">
                        <a:latin typeface="Arial"/>
                        <a:cs typeface="Arial"/>
                      </a:endParaRPr>
                    </a:p>
                    <a:p>
                      <a:pPr marL="120650" indent="-57150">
                        <a:lnSpc>
                          <a:spcPts val="1160"/>
                        </a:lnSpc>
                        <a:buSzPct val="90909"/>
                        <a:buChar char="•"/>
                        <a:tabLst>
                          <a:tab pos="120650" algn="l"/>
                        </a:tabLst>
                      </a:pPr>
                      <a:r>
                        <a:rPr sz="1000" b="1" spc="-60">
                          <a:latin typeface="Arial"/>
                          <a:cs typeface="Arial"/>
                        </a:rPr>
                        <a:t>Sore</a:t>
                      </a:r>
                      <a:r>
                        <a:rPr sz="1000" b="1" spc="-75">
                          <a:latin typeface="Arial"/>
                          <a:cs typeface="Arial"/>
                        </a:rPr>
                        <a:t> </a:t>
                      </a:r>
                      <a:r>
                        <a:rPr sz="1000" b="1" spc="-10">
                          <a:latin typeface="Arial"/>
                          <a:cs typeface="Arial"/>
                        </a:rPr>
                        <a:t>throat</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20014" indent="-57150">
                        <a:lnSpc>
                          <a:spcPts val="1160"/>
                        </a:lnSpc>
                        <a:spcBef>
                          <a:spcPts val="345"/>
                        </a:spcBef>
                        <a:buSzPct val="90909"/>
                        <a:buChar char="•"/>
                        <a:tabLst>
                          <a:tab pos="120014" algn="l"/>
                        </a:tabLst>
                      </a:pPr>
                      <a:r>
                        <a:rPr sz="1000" b="1" spc="-50">
                          <a:latin typeface="Arial"/>
                          <a:cs typeface="Arial"/>
                        </a:rPr>
                        <a:t>Oral</a:t>
                      </a:r>
                      <a:r>
                        <a:rPr sz="1000" b="1" spc="-80">
                          <a:latin typeface="Arial"/>
                          <a:cs typeface="Arial"/>
                        </a:rPr>
                        <a:t> </a:t>
                      </a:r>
                      <a:r>
                        <a:rPr sz="1000" b="1" spc="-10">
                          <a:latin typeface="Arial"/>
                          <a:cs typeface="Arial"/>
                        </a:rPr>
                        <a:t>thrush</a:t>
                      </a:r>
                      <a:endParaRPr sz="1000">
                        <a:latin typeface="Arial"/>
                        <a:cs typeface="Arial"/>
                      </a:endParaRPr>
                    </a:p>
                    <a:p>
                      <a:pPr marL="120014" indent="-57150">
                        <a:lnSpc>
                          <a:spcPts val="1000"/>
                        </a:lnSpc>
                        <a:buSzPct val="90909"/>
                        <a:buChar char="•"/>
                        <a:tabLst>
                          <a:tab pos="120014" algn="l"/>
                        </a:tabLst>
                      </a:pPr>
                      <a:r>
                        <a:rPr sz="1000" b="1" spc="-10">
                          <a:latin typeface="Arial"/>
                          <a:cs typeface="Arial"/>
                        </a:rPr>
                        <a:t>Teething</a:t>
                      </a:r>
                      <a:endParaRPr sz="1000">
                        <a:latin typeface="Arial"/>
                        <a:cs typeface="Arial"/>
                      </a:endParaRPr>
                    </a:p>
                    <a:p>
                      <a:pPr marL="120014" indent="-57150">
                        <a:lnSpc>
                          <a:spcPts val="1160"/>
                        </a:lnSpc>
                        <a:buSzPct val="90909"/>
                        <a:buChar char="•"/>
                        <a:tabLst>
                          <a:tab pos="120014" algn="l"/>
                        </a:tabLst>
                      </a:pPr>
                      <a:r>
                        <a:rPr sz="1000" b="1" spc="-10">
                          <a:latin typeface="Arial"/>
                          <a:cs typeface="Arial"/>
                        </a:rPr>
                        <a:t>Toothache</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017100">
                        <a:alpha val="24218"/>
                      </a:srgbClr>
                    </a:solidFill>
                  </a:tcPr>
                </a:tc>
                <a:tc>
                  <a:txBody>
                    <a:bodyPr/>
                    <a:lstStyle/>
                    <a:p>
                      <a:pPr marL="119380" indent="-57150">
                        <a:lnSpc>
                          <a:spcPts val="1160"/>
                        </a:lnSpc>
                        <a:spcBef>
                          <a:spcPts val="345"/>
                        </a:spcBef>
                        <a:buSzPct val="90909"/>
                        <a:buChar char="•"/>
                        <a:tabLst>
                          <a:tab pos="119380" algn="l"/>
                        </a:tabLst>
                      </a:pPr>
                      <a:r>
                        <a:rPr sz="1000" b="1" spc="-60">
                          <a:latin typeface="Arial"/>
                          <a:cs typeface="Arial"/>
                        </a:rPr>
                        <a:t>Lasted</a:t>
                      </a:r>
                      <a:r>
                        <a:rPr sz="1000" b="1" spc="-95">
                          <a:latin typeface="Arial"/>
                          <a:cs typeface="Arial"/>
                        </a:rPr>
                        <a:t> </a:t>
                      </a:r>
                      <a:r>
                        <a:rPr sz="1000" b="1" spc="-40">
                          <a:latin typeface="Arial"/>
                          <a:cs typeface="Arial"/>
                        </a:rPr>
                        <a:t>+10</a:t>
                      </a:r>
                      <a:r>
                        <a:rPr sz="1000" b="1" spc="-90">
                          <a:latin typeface="Arial"/>
                          <a:cs typeface="Arial"/>
                        </a:rPr>
                        <a:t> </a:t>
                      </a:r>
                      <a:r>
                        <a:rPr sz="1000" b="1" spc="-20">
                          <a:latin typeface="Arial"/>
                          <a:cs typeface="Arial"/>
                        </a:rPr>
                        <a:t>days</a:t>
                      </a:r>
                      <a:endParaRPr sz="1000">
                        <a:latin typeface="Arial"/>
                        <a:cs typeface="Arial"/>
                      </a:endParaRPr>
                    </a:p>
                    <a:p>
                      <a:pPr marL="119380" indent="-57150">
                        <a:lnSpc>
                          <a:spcPts val="1000"/>
                        </a:lnSpc>
                        <a:buSzPct val="90909"/>
                        <a:buChar char="•"/>
                        <a:tabLst>
                          <a:tab pos="119380" algn="l"/>
                        </a:tabLst>
                      </a:pPr>
                      <a:r>
                        <a:rPr sz="1000" b="1" spc="-75">
                          <a:latin typeface="Arial"/>
                          <a:cs typeface="Arial"/>
                        </a:rPr>
                        <a:t>Swollen</a:t>
                      </a:r>
                      <a:r>
                        <a:rPr sz="1000" b="1" spc="-105">
                          <a:latin typeface="Arial"/>
                          <a:cs typeface="Arial"/>
                        </a:rPr>
                        <a:t> </a:t>
                      </a:r>
                      <a:r>
                        <a:rPr sz="1000" b="1" spc="-75">
                          <a:latin typeface="Arial"/>
                          <a:cs typeface="Arial"/>
                        </a:rPr>
                        <a:t>painful</a:t>
                      </a:r>
                      <a:r>
                        <a:rPr sz="1000" b="1" spc="-100">
                          <a:latin typeface="Arial"/>
                          <a:cs typeface="Arial"/>
                        </a:rPr>
                        <a:t> </a:t>
                      </a:r>
                      <a:r>
                        <a:rPr sz="1000" b="1" spc="-20">
                          <a:latin typeface="Arial"/>
                          <a:cs typeface="Arial"/>
                        </a:rPr>
                        <a:t>gums</a:t>
                      </a:r>
                      <a:endParaRPr sz="1000">
                        <a:latin typeface="Arial"/>
                        <a:cs typeface="Arial"/>
                      </a:endParaRPr>
                    </a:p>
                    <a:p>
                      <a:pPr marL="119380" indent="-57150">
                        <a:lnSpc>
                          <a:spcPts val="1160"/>
                        </a:lnSpc>
                        <a:buSzPct val="90909"/>
                        <a:buChar char="•"/>
                        <a:tabLst>
                          <a:tab pos="119380" algn="l"/>
                        </a:tabLst>
                      </a:pPr>
                      <a:r>
                        <a:rPr sz="1000" b="1" spc="-60">
                          <a:latin typeface="Arial"/>
                          <a:cs typeface="Arial"/>
                        </a:rPr>
                        <a:t>Sores</a:t>
                      </a:r>
                      <a:r>
                        <a:rPr sz="1000" b="1" spc="-100">
                          <a:latin typeface="Arial"/>
                          <a:cs typeface="Arial"/>
                        </a:rPr>
                        <a:t> </a:t>
                      </a:r>
                      <a:r>
                        <a:rPr sz="1000" b="1" spc="-50">
                          <a:latin typeface="Arial"/>
                          <a:cs typeface="Arial"/>
                        </a:rPr>
                        <a:t>inside</a:t>
                      </a:r>
                      <a:r>
                        <a:rPr sz="1000" b="1" spc="-95">
                          <a:latin typeface="Arial"/>
                          <a:cs typeface="Arial"/>
                        </a:rPr>
                        <a:t> </a:t>
                      </a:r>
                      <a:r>
                        <a:rPr sz="1000" b="1" spc="-10">
                          <a:latin typeface="Arial"/>
                          <a:cs typeface="Arial"/>
                        </a:rPr>
                        <a:t>mouth</a:t>
                      </a:r>
                      <a:endParaRPr sz="1000">
                        <a:latin typeface="Arial"/>
                        <a:cs typeface="Arial"/>
                      </a:endParaRPr>
                    </a:p>
                  </a:txBody>
                  <a:tcPr marL="0" marR="0" marT="3976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E220C">
                        <a:alpha val="17289"/>
                      </a:srgbClr>
                    </a:solidFill>
                  </a:tcPr>
                </a:tc>
                <a:tc>
                  <a:txBody>
                    <a:bodyPr/>
                    <a:lstStyle/>
                    <a:p>
                      <a:pPr marL="113030" indent="-57150">
                        <a:lnSpc>
                          <a:spcPts val="1010"/>
                        </a:lnSpc>
                        <a:buSzPct val="90909"/>
                        <a:buChar char="•"/>
                        <a:tabLst>
                          <a:tab pos="113030" algn="l"/>
                        </a:tabLst>
                      </a:pPr>
                      <a:r>
                        <a:rPr sz="1000" b="1" spc="-60">
                          <a:latin typeface="Arial"/>
                          <a:cs typeface="Arial"/>
                        </a:rPr>
                        <a:t>Unable</a:t>
                      </a:r>
                      <a:r>
                        <a:rPr sz="1000" b="1" spc="-80">
                          <a:latin typeface="Arial"/>
                          <a:cs typeface="Arial"/>
                        </a:rPr>
                        <a:t> </a:t>
                      </a:r>
                      <a:r>
                        <a:rPr sz="1000" b="1" spc="-35">
                          <a:latin typeface="Arial"/>
                          <a:cs typeface="Arial"/>
                        </a:rPr>
                        <a:t>to</a:t>
                      </a:r>
                      <a:r>
                        <a:rPr sz="1000" b="1" spc="-80">
                          <a:latin typeface="Arial"/>
                          <a:cs typeface="Arial"/>
                        </a:rPr>
                        <a:t> </a:t>
                      </a:r>
                      <a:r>
                        <a:rPr sz="1000" b="1" spc="-10">
                          <a:latin typeface="Arial"/>
                          <a:cs typeface="Arial"/>
                        </a:rPr>
                        <a:t>swallow</a:t>
                      </a:r>
                      <a:endParaRPr sz="1000">
                        <a:latin typeface="Arial"/>
                        <a:cs typeface="Arial"/>
                      </a:endParaRPr>
                    </a:p>
                    <a:p>
                      <a:pPr marL="113030" indent="-57150">
                        <a:lnSpc>
                          <a:spcPts val="1000"/>
                        </a:lnSpc>
                        <a:buSzPct val="90909"/>
                        <a:buChar char="•"/>
                        <a:tabLst>
                          <a:tab pos="113030" algn="l"/>
                        </a:tabLst>
                      </a:pPr>
                      <a:r>
                        <a:rPr sz="1000" b="1" spc="-55">
                          <a:latin typeface="Arial"/>
                          <a:cs typeface="Arial"/>
                        </a:rPr>
                        <a:t>Patient</a:t>
                      </a:r>
                      <a:r>
                        <a:rPr sz="1000" b="1" spc="-75">
                          <a:latin typeface="Arial"/>
                          <a:cs typeface="Arial"/>
                        </a:rPr>
                        <a:t> </a:t>
                      </a:r>
                      <a:r>
                        <a:rPr sz="1000" b="1" spc="-55">
                          <a:latin typeface="Arial"/>
                          <a:cs typeface="Arial"/>
                        </a:rPr>
                        <a:t>has</a:t>
                      </a:r>
                      <a:r>
                        <a:rPr sz="1000" b="1" spc="-70">
                          <a:latin typeface="Arial"/>
                          <a:cs typeface="Arial"/>
                        </a:rPr>
                        <a:t> </a:t>
                      </a:r>
                      <a:r>
                        <a:rPr sz="1000" b="1" spc="-60">
                          <a:latin typeface="Arial"/>
                          <a:cs typeface="Arial"/>
                        </a:rPr>
                        <a:t>poor</a:t>
                      </a:r>
                      <a:r>
                        <a:rPr sz="1000" b="1" spc="-70">
                          <a:latin typeface="Arial"/>
                          <a:cs typeface="Arial"/>
                        </a:rPr>
                        <a:t> </a:t>
                      </a:r>
                      <a:r>
                        <a:rPr sz="1000" b="1" spc="-10">
                          <a:latin typeface="Arial"/>
                          <a:cs typeface="Arial"/>
                        </a:rPr>
                        <a:t>immune</a:t>
                      </a:r>
                      <a:endParaRPr sz="1000">
                        <a:latin typeface="Arial"/>
                        <a:cs typeface="Arial"/>
                      </a:endParaRPr>
                    </a:p>
                    <a:p>
                      <a:pPr marL="75565">
                        <a:lnSpc>
                          <a:spcPts val="950"/>
                        </a:lnSpc>
                      </a:pPr>
                      <a:r>
                        <a:rPr sz="1000" b="1" spc="-10">
                          <a:latin typeface="Arial"/>
                          <a:cs typeface="Arial"/>
                        </a:rPr>
                        <a:t>system</a:t>
                      </a:r>
                      <a:endParaRPr sz="1000">
                        <a:latin typeface="Arial"/>
                        <a:cs typeface="Arial"/>
                      </a:endParaRPr>
                    </a:p>
                    <a:p>
                      <a:pPr marL="113030" indent="-57150">
                        <a:lnSpc>
                          <a:spcPts val="1105"/>
                        </a:lnSpc>
                        <a:buSzPct val="90909"/>
                        <a:buChar char="•"/>
                        <a:tabLst>
                          <a:tab pos="113030" algn="l"/>
                        </a:tabLst>
                      </a:pPr>
                      <a:r>
                        <a:rPr sz="1000" b="1" spc="-75">
                          <a:latin typeface="Arial"/>
                          <a:cs typeface="Arial"/>
                        </a:rPr>
                        <a:t>Voice </a:t>
                      </a:r>
                      <a:r>
                        <a:rPr sz="1000" b="1" spc="-10">
                          <a:latin typeface="Arial"/>
                          <a:cs typeface="Arial"/>
                        </a:rPr>
                        <a:t>change</a:t>
                      </a:r>
                      <a:endParaRPr sz="100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12700">
                      <a:solidFill>
                        <a:srgbClr val="FFFFFF"/>
                      </a:solidFill>
                      <a:prstDash val="solid"/>
                    </a:lnB>
                    <a:solidFill>
                      <a:srgbClr val="EE220C">
                        <a:alpha val="17289"/>
                      </a:srgbClr>
                    </a:solidFill>
                  </a:tcPr>
                </a:tc>
                <a:extLst>
                  <a:ext uri="{0D108BD9-81ED-4DB2-BD59-A6C34878D82A}">
                    <a16:rowId xmlns:a16="http://schemas.microsoft.com/office/drawing/2014/main" val="10011"/>
                  </a:ext>
                </a:extLst>
              </a:tr>
              <a:tr h="485684">
                <a:tc>
                  <a:txBody>
                    <a:bodyPr/>
                    <a:lstStyle/>
                    <a:p>
                      <a:pPr marR="61594" algn="r">
                        <a:lnSpc>
                          <a:spcPct val="100000"/>
                        </a:lnSpc>
                        <a:spcBef>
                          <a:spcPts val="1355"/>
                        </a:spcBef>
                      </a:pPr>
                      <a:r>
                        <a:rPr sz="1100" b="1" spc="-10">
                          <a:latin typeface="Arial"/>
                          <a:cs typeface="Arial"/>
                        </a:rPr>
                        <a:t>SWELLING</a:t>
                      </a:r>
                      <a:endParaRPr sz="1100">
                        <a:latin typeface="Arial"/>
                        <a:cs typeface="Arial"/>
                      </a:endParaRPr>
                    </a:p>
                  </a:txBody>
                  <a:tcPr marL="0" marR="0" marT="156178" marB="0">
                    <a:lnL w="28575">
                      <a:solidFill>
                        <a:srgbClr val="000000"/>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D6D5D5">
                        <a:alpha val="37249"/>
                      </a:srgbClr>
                    </a:solidFill>
                  </a:tcPr>
                </a:tc>
                <a:tc>
                  <a:txBody>
                    <a:bodyPr/>
                    <a:lstStyle/>
                    <a:p>
                      <a:pPr marL="121285" indent="-57150">
                        <a:lnSpc>
                          <a:spcPts val="1160"/>
                        </a:lnSpc>
                        <a:spcBef>
                          <a:spcPts val="880"/>
                        </a:spcBef>
                        <a:buSzPct val="90909"/>
                        <a:buChar char="•"/>
                        <a:tabLst>
                          <a:tab pos="121285" algn="l"/>
                        </a:tabLst>
                      </a:pPr>
                      <a:r>
                        <a:rPr sz="1000" b="1" spc="-50">
                          <a:latin typeface="Arial"/>
                          <a:cs typeface="Arial"/>
                        </a:rPr>
                        <a:t>Ankle</a:t>
                      </a:r>
                      <a:r>
                        <a:rPr sz="1000" b="1" spc="-95">
                          <a:latin typeface="Arial"/>
                          <a:cs typeface="Arial"/>
                        </a:rPr>
                        <a:t> </a:t>
                      </a:r>
                      <a:r>
                        <a:rPr sz="1000" b="1" spc="-35">
                          <a:latin typeface="Arial"/>
                          <a:cs typeface="Arial"/>
                        </a:rPr>
                        <a:t>or</a:t>
                      </a:r>
                      <a:r>
                        <a:rPr sz="1000" b="1" spc="-95">
                          <a:latin typeface="Arial"/>
                          <a:cs typeface="Arial"/>
                        </a:rPr>
                        <a:t> </a:t>
                      </a:r>
                      <a:r>
                        <a:rPr sz="1000" b="1" spc="-50">
                          <a:latin typeface="Arial"/>
                          <a:cs typeface="Arial"/>
                        </a:rPr>
                        <a:t>foot</a:t>
                      </a:r>
                      <a:r>
                        <a:rPr sz="1000" b="1" spc="-90">
                          <a:latin typeface="Arial"/>
                          <a:cs typeface="Arial"/>
                        </a:rPr>
                        <a:t> </a:t>
                      </a:r>
                      <a:r>
                        <a:rPr sz="1000" b="1" spc="-10">
                          <a:latin typeface="Arial"/>
                          <a:cs typeface="Arial"/>
                        </a:rPr>
                        <a:t>swelling</a:t>
                      </a:r>
                      <a:endParaRPr sz="1000">
                        <a:latin typeface="Arial"/>
                        <a:cs typeface="Arial"/>
                      </a:endParaRPr>
                    </a:p>
                    <a:p>
                      <a:pPr marL="121285" indent="-57150">
                        <a:lnSpc>
                          <a:spcPts val="1160"/>
                        </a:lnSpc>
                        <a:buSzPct val="90909"/>
                        <a:buChar char="•"/>
                        <a:tabLst>
                          <a:tab pos="121285" algn="l"/>
                        </a:tabLst>
                      </a:pPr>
                      <a:r>
                        <a:rPr sz="1000" b="1" spc="-55">
                          <a:latin typeface="Arial"/>
                          <a:cs typeface="Arial"/>
                        </a:rPr>
                        <a:t>Lower</a:t>
                      </a:r>
                      <a:r>
                        <a:rPr sz="1000" b="1" spc="-80">
                          <a:latin typeface="Arial"/>
                          <a:cs typeface="Arial"/>
                        </a:rPr>
                        <a:t> </a:t>
                      </a:r>
                      <a:r>
                        <a:rPr sz="1000" b="1" spc="-50">
                          <a:latin typeface="Arial"/>
                          <a:cs typeface="Arial"/>
                        </a:rPr>
                        <a:t>limb</a:t>
                      </a:r>
                      <a:r>
                        <a:rPr sz="1000" b="1" spc="-80">
                          <a:latin typeface="Arial"/>
                          <a:cs typeface="Arial"/>
                        </a:rPr>
                        <a:t> </a:t>
                      </a:r>
                      <a:r>
                        <a:rPr sz="1000" b="1" spc="-10">
                          <a:latin typeface="Arial"/>
                          <a:cs typeface="Arial"/>
                        </a:rPr>
                        <a:t>swelling</a:t>
                      </a:r>
                      <a:endParaRPr sz="1000">
                        <a:latin typeface="Arial"/>
                        <a:cs typeface="Arial"/>
                      </a:endParaRPr>
                    </a:p>
                  </a:txBody>
                  <a:tcPr marL="0" marR="0" marT="10142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20650" indent="-57150">
                        <a:lnSpc>
                          <a:spcPts val="1160"/>
                        </a:lnSpc>
                        <a:spcBef>
                          <a:spcPts val="380"/>
                        </a:spcBef>
                        <a:buSzPct val="90909"/>
                        <a:buChar char="•"/>
                        <a:tabLst>
                          <a:tab pos="120650" algn="l"/>
                        </a:tabLst>
                      </a:pPr>
                      <a:r>
                        <a:rPr sz="1000" b="1" spc="-50">
                          <a:latin typeface="Arial"/>
                          <a:cs typeface="Arial"/>
                        </a:rPr>
                        <a:t>Thigh</a:t>
                      </a:r>
                      <a:r>
                        <a:rPr sz="1000" b="1" spc="-114">
                          <a:latin typeface="Arial"/>
                          <a:cs typeface="Arial"/>
                        </a:rPr>
                        <a:t> </a:t>
                      </a:r>
                      <a:r>
                        <a:rPr sz="1000" b="1" spc="-30">
                          <a:latin typeface="Arial"/>
                          <a:cs typeface="Arial"/>
                        </a:rPr>
                        <a:t>or</a:t>
                      </a:r>
                      <a:r>
                        <a:rPr sz="1000" b="1" spc="-114">
                          <a:latin typeface="Arial"/>
                          <a:cs typeface="Arial"/>
                        </a:rPr>
                        <a:t> </a:t>
                      </a:r>
                      <a:r>
                        <a:rPr sz="1000" b="1" spc="-10">
                          <a:latin typeface="Arial"/>
                          <a:cs typeface="Arial"/>
                        </a:rPr>
                        <a:t>buttock</a:t>
                      </a:r>
                      <a:endParaRPr sz="1000">
                        <a:latin typeface="Arial"/>
                        <a:cs typeface="Arial"/>
                      </a:endParaRPr>
                    </a:p>
                    <a:p>
                      <a:pPr marL="70485">
                        <a:lnSpc>
                          <a:spcPts val="950"/>
                        </a:lnSpc>
                      </a:pPr>
                      <a:r>
                        <a:rPr sz="1000" b="1" spc="-10">
                          <a:latin typeface="Arial"/>
                          <a:cs typeface="Arial"/>
                        </a:rPr>
                        <a:t>swelling</a:t>
                      </a:r>
                      <a:endParaRPr sz="1000">
                        <a:latin typeface="Arial"/>
                        <a:cs typeface="Arial"/>
                      </a:endParaRPr>
                    </a:p>
                    <a:p>
                      <a:pPr marL="120650" indent="-57150">
                        <a:lnSpc>
                          <a:spcPts val="1110"/>
                        </a:lnSpc>
                        <a:buSzPct val="90909"/>
                        <a:buChar char="•"/>
                        <a:tabLst>
                          <a:tab pos="120650" algn="l"/>
                        </a:tabLst>
                      </a:pPr>
                      <a:r>
                        <a:rPr sz="1000" b="1" spc="-80">
                          <a:latin typeface="Arial"/>
                          <a:cs typeface="Arial"/>
                        </a:rPr>
                        <a:t>Toe</a:t>
                      </a:r>
                      <a:r>
                        <a:rPr sz="1000" b="1" spc="-90">
                          <a:latin typeface="Arial"/>
                          <a:cs typeface="Arial"/>
                        </a:rPr>
                        <a:t> </a:t>
                      </a:r>
                      <a:r>
                        <a:rPr sz="1000" b="1" spc="-55">
                          <a:latin typeface="Arial"/>
                          <a:cs typeface="Arial"/>
                        </a:rPr>
                        <a:t>pain</a:t>
                      </a:r>
                      <a:r>
                        <a:rPr sz="1000" b="1" spc="-95">
                          <a:latin typeface="Arial"/>
                          <a:cs typeface="Arial"/>
                        </a:rPr>
                        <a:t> </a:t>
                      </a:r>
                      <a:r>
                        <a:rPr sz="1000" b="1" spc="-40">
                          <a:latin typeface="Arial"/>
                          <a:cs typeface="Arial"/>
                        </a:rPr>
                        <a:t>or</a:t>
                      </a:r>
                      <a:r>
                        <a:rPr sz="1000" b="1" spc="-90">
                          <a:latin typeface="Arial"/>
                          <a:cs typeface="Arial"/>
                        </a:rPr>
                        <a:t> </a:t>
                      </a:r>
                      <a:r>
                        <a:rPr sz="1000" b="1" spc="-10">
                          <a:latin typeface="Arial"/>
                          <a:cs typeface="Arial"/>
                        </a:rPr>
                        <a:t>swelling</a:t>
                      </a:r>
                      <a:endParaRPr sz="1000">
                        <a:latin typeface="Arial"/>
                        <a:cs typeface="Arial"/>
                      </a:endParaRPr>
                    </a:p>
                  </a:txBody>
                  <a:tcPr marL="0" marR="0" marT="43799"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69850" marR="160020" indent="-6985">
                        <a:lnSpc>
                          <a:spcPct val="75800"/>
                        </a:lnSpc>
                        <a:spcBef>
                          <a:spcPts val="1200"/>
                        </a:spcBef>
                        <a:buSzPct val="90909"/>
                        <a:buChar char="•"/>
                        <a:tabLst>
                          <a:tab pos="120014" algn="l"/>
                        </a:tabLst>
                      </a:pPr>
                      <a:r>
                        <a:rPr sz="1000" b="1" spc="-60">
                          <a:latin typeface="Arial"/>
                          <a:cs typeface="Arial"/>
                        </a:rPr>
                        <a:t>	Wrist,</a:t>
                      </a:r>
                      <a:r>
                        <a:rPr sz="1000" b="1" spc="-85">
                          <a:latin typeface="Arial"/>
                          <a:cs typeface="Arial"/>
                        </a:rPr>
                        <a:t> </a:t>
                      </a:r>
                      <a:r>
                        <a:rPr sz="1000" b="1" spc="-55">
                          <a:latin typeface="Arial"/>
                          <a:cs typeface="Arial"/>
                        </a:rPr>
                        <a:t>hand</a:t>
                      </a:r>
                      <a:r>
                        <a:rPr sz="1000" b="1" spc="-85">
                          <a:latin typeface="Arial"/>
                          <a:cs typeface="Arial"/>
                        </a:rPr>
                        <a:t> </a:t>
                      </a:r>
                      <a:r>
                        <a:rPr sz="1000" b="1" spc="-40">
                          <a:latin typeface="Arial"/>
                          <a:cs typeface="Arial"/>
                        </a:rPr>
                        <a:t>or</a:t>
                      </a:r>
                      <a:r>
                        <a:rPr sz="1000" b="1" spc="-85">
                          <a:latin typeface="Arial"/>
                          <a:cs typeface="Arial"/>
                        </a:rPr>
                        <a:t> </a:t>
                      </a:r>
                      <a:r>
                        <a:rPr sz="1000" b="1" spc="-45">
                          <a:latin typeface="Arial"/>
                          <a:cs typeface="Arial"/>
                        </a:rPr>
                        <a:t>finger </a:t>
                      </a:r>
                      <a:r>
                        <a:rPr sz="1000" b="1" spc="-10">
                          <a:latin typeface="Arial"/>
                          <a:cs typeface="Arial"/>
                        </a:rPr>
                        <a:t>swelling</a:t>
                      </a:r>
                      <a:endParaRPr sz="1000">
                        <a:latin typeface="Arial"/>
                        <a:cs typeface="Arial"/>
                      </a:endParaRPr>
                    </a:p>
                  </a:txBody>
                  <a:tcPr marL="0" marR="0" marT="138313"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017100">
                        <a:alpha val="24218"/>
                      </a:srgbClr>
                    </a:solidFill>
                  </a:tcPr>
                </a:tc>
                <a:tc>
                  <a:txBody>
                    <a:bodyPr/>
                    <a:lstStyle/>
                    <a:p>
                      <a:pPr marL="119380" indent="-57150">
                        <a:lnSpc>
                          <a:spcPts val="1045"/>
                        </a:lnSpc>
                        <a:buSzPct val="90909"/>
                        <a:buChar char="•"/>
                        <a:tabLst>
                          <a:tab pos="119380" algn="l"/>
                        </a:tabLst>
                      </a:pPr>
                      <a:r>
                        <a:rPr sz="1000" b="1" spc="-60">
                          <a:latin typeface="Arial"/>
                          <a:cs typeface="Arial"/>
                        </a:rPr>
                        <a:t>Condition</a:t>
                      </a:r>
                      <a:r>
                        <a:rPr sz="1000" b="1" spc="-65">
                          <a:latin typeface="Arial"/>
                          <a:cs typeface="Arial"/>
                        </a:rPr>
                        <a:t> </a:t>
                      </a:r>
                      <a:r>
                        <a:rPr sz="1000" b="1" spc="-60">
                          <a:latin typeface="Arial"/>
                          <a:cs typeface="Arial"/>
                        </a:rPr>
                        <a:t>described </a:t>
                      </a:r>
                      <a:r>
                        <a:rPr sz="1000" b="1" spc="-25">
                          <a:latin typeface="Arial"/>
                          <a:cs typeface="Arial"/>
                        </a:rPr>
                        <a:t>as</a:t>
                      </a:r>
                      <a:endParaRPr sz="1000">
                        <a:latin typeface="Arial"/>
                        <a:cs typeface="Arial"/>
                      </a:endParaRPr>
                    </a:p>
                    <a:p>
                      <a:pPr marL="69215">
                        <a:lnSpc>
                          <a:spcPts val="950"/>
                        </a:lnSpc>
                      </a:pPr>
                      <a:r>
                        <a:rPr sz="1000" b="1" spc="-60">
                          <a:latin typeface="Arial"/>
                          <a:cs typeface="Arial"/>
                        </a:rPr>
                        <a:t>severe</a:t>
                      </a:r>
                      <a:r>
                        <a:rPr sz="1000" b="1" spc="-80">
                          <a:latin typeface="Arial"/>
                          <a:cs typeface="Arial"/>
                        </a:rPr>
                        <a:t> </a:t>
                      </a:r>
                      <a:r>
                        <a:rPr sz="1000" b="1" spc="-35">
                          <a:latin typeface="Arial"/>
                          <a:cs typeface="Arial"/>
                        </a:rPr>
                        <a:t>or</a:t>
                      </a:r>
                      <a:r>
                        <a:rPr sz="1000" b="1" spc="-75">
                          <a:latin typeface="Arial"/>
                          <a:cs typeface="Arial"/>
                        </a:rPr>
                        <a:t> </a:t>
                      </a:r>
                      <a:r>
                        <a:rPr sz="1000" b="1" spc="-10">
                          <a:latin typeface="Arial"/>
                          <a:cs typeface="Arial"/>
                        </a:rPr>
                        <a:t>urgent</a:t>
                      </a:r>
                      <a:endParaRPr sz="1000">
                        <a:latin typeface="Arial"/>
                        <a:cs typeface="Arial"/>
                      </a:endParaRPr>
                    </a:p>
                    <a:p>
                      <a:pPr marL="69215" marR="120014" indent="-6985">
                        <a:lnSpc>
                          <a:spcPct val="75800"/>
                        </a:lnSpc>
                        <a:spcBef>
                          <a:spcPts val="110"/>
                        </a:spcBef>
                        <a:buSzPct val="90909"/>
                        <a:buChar char="•"/>
                        <a:tabLst>
                          <a:tab pos="119380" algn="l"/>
                        </a:tabLst>
                      </a:pPr>
                      <a:r>
                        <a:rPr sz="1000" b="1" spc="-60">
                          <a:latin typeface="Arial"/>
                          <a:cs typeface="Arial"/>
                        </a:rPr>
                        <a:t>	Condition</a:t>
                      </a:r>
                      <a:r>
                        <a:rPr sz="1000" b="1" spc="-70">
                          <a:latin typeface="Arial"/>
                          <a:cs typeface="Arial"/>
                        </a:rPr>
                        <a:t> </a:t>
                      </a:r>
                      <a:r>
                        <a:rPr sz="1000" b="1" spc="-60">
                          <a:latin typeface="Arial"/>
                          <a:cs typeface="Arial"/>
                        </a:rPr>
                        <a:t>ongoing</a:t>
                      </a:r>
                      <a:r>
                        <a:rPr sz="1000" b="1" spc="-70">
                          <a:latin typeface="Arial"/>
                          <a:cs typeface="Arial"/>
                        </a:rPr>
                        <a:t> </a:t>
                      </a:r>
                      <a:r>
                        <a:rPr sz="1000" b="1" spc="-45">
                          <a:latin typeface="Arial"/>
                          <a:cs typeface="Arial"/>
                        </a:rPr>
                        <a:t>for</a:t>
                      </a:r>
                      <a:r>
                        <a:rPr sz="1000" b="1" spc="-70">
                          <a:latin typeface="Arial"/>
                          <a:cs typeface="Arial"/>
                        </a:rPr>
                        <a:t> </a:t>
                      </a:r>
                      <a:r>
                        <a:rPr sz="1000" b="1" spc="-25">
                          <a:latin typeface="Arial"/>
                          <a:cs typeface="Arial"/>
                        </a:rPr>
                        <a:t>+3 </a:t>
                      </a:r>
                      <a:r>
                        <a:rPr sz="1000" b="1" spc="-10">
                          <a:latin typeface="Arial"/>
                          <a:cs typeface="Arial"/>
                        </a:rPr>
                        <a:t>weeks</a:t>
                      </a:r>
                      <a:endParaRPr sz="1000">
                        <a:latin typeface="Arial"/>
                        <a:cs typeface="Arial"/>
                      </a:endParaRPr>
                    </a:p>
                  </a:txBody>
                  <a:tcPr marL="0" marR="0" marT="0" marB="0">
                    <a:lnL w="12700">
                      <a:solidFill>
                        <a:srgbClr val="FFFFFF"/>
                      </a:solidFill>
                      <a:prstDash val="solid"/>
                    </a:lnL>
                    <a:lnR w="12700">
                      <a:solidFill>
                        <a:srgbClr val="FFFFFF"/>
                      </a:solidFill>
                      <a:prstDash val="solid"/>
                    </a:lnR>
                    <a:lnT w="12700">
                      <a:solidFill>
                        <a:srgbClr val="FFFFFF"/>
                      </a:solidFill>
                      <a:prstDash val="solid"/>
                    </a:lnT>
                    <a:lnB w="28575">
                      <a:solidFill>
                        <a:srgbClr val="000000"/>
                      </a:solidFill>
                      <a:prstDash val="solid"/>
                    </a:lnB>
                    <a:solidFill>
                      <a:srgbClr val="EE220C">
                        <a:alpha val="17289"/>
                      </a:srgbClr>
                    </a:solidFill>
                  </a:tcPr>
                </a:tc>
                <a:tc>
                  <a:txBody>
                    <a:bodyPr/>
                    <a:lstStyle/>
                    <a:p>
                      <a:pPr marL="113030" indent="-57150">
                        <a:lnSpc>
                          <a:spcPts val="1045"/>
                        </a:lnSpc>
                        <a:buSzPct val="90909"/>
                        <a:buChar char="•"/>
                        <a:tabLst>
                          <a:tab pos="113030" algn="l"/>
                        </a:tabLst>
                      </a:pPr>
                      <a:r>
                        <a:rPr sz="1000" b="1" spc="-60" dirty="0" err="1">
                          <a:latin typeface="Arial"/>
                          <a:cs typeface="Arial"/>
                        </a:rPr>
                        <a:t>Discolouration</a:t>
                      </a:r>
                      <a:r>
                        <a:rPr sz="1000" b="1" spc="-40" dirty="0">
                          <a:latin typeface="Arial"/>
                          <a:cs typeface="Arial"/>
                        </a:rPr>
                        <a:t> </a:t>
                      </a:r>
                      <a:r>
                        <a:rPr sz="1000" b="1" spc="-35" dirty="0">
                          <a:latin typeface="Arial"/>
                          <a:cs typeface="Arial"/>
                        </a:rPr>
                        <a:t>to</a:t>
                      </a:r>
                      <a:r>
                        <a:rPr sz="1000" b="1" spc="-40" dirty="0">
                          <a:latin typeface="Arial"/>
                          <a:cs typeface="Arial"/>
                        </a:rPr>
                        <a:t> </a:t>
                      </a:r>
                      <a:r>
                        <a:rPr sz="1000" b="1" spc="-20" dirty="0">
                          <a:latin typeface="Arial"/>
                          <a:cs typeface="Arial"/>
                        </a:rPr>
                        <a:t>skin</a:t>
                      </a:r>
                      <a:endParaRPr sz="1000" dirty="0">
                        <a:latin typeface="Arial"/>
                        <a:cs typeface="Arial"/>
                      </a:endParaRPr>
                    </a:p>
                    <a:p>
                      <a:pPr marL="75565" marR="178435" indent="-19685">
                        <a:lnSpc>
                          <a:spcPct val="68200"/>
                        </a:lnSpc>
                        <a:spcBef>
                          <a:spcPts val="259"/>
                        </a:spcBef>
                        <a:buSzPct val="90909"/>
                        <a:buChar char="•"/>
                        <a:tabLst>
                          <a:tab pos="113030" algn="l"/>
                        </a:tabLst>
                      </a:pPr>
                      <a:r>
                        <a:rPr sz="1000" b="1" spc="-65" dirty="0">
                          <a:latin typeface="Arial"/>
                          <a:cs typeface="Arial"/>
                        </a:rPr>
                        <a:t>	Pharmacy</a:t>
                      </a:r>
                      <a:r>
                        <a:rPr sz="1000" b="1" spc="-60" dirty="0">
                          <a:latin typeface="Arial"/>
                          <a:cs typeface="Arial"/>
                        </a:rPr>
                        <a:t> </a:t>
                      </a:r>
                      <a:r>
                        <a:rPr sz="1000" b="1" spc="-55" dirty="0">
                          <a:latin typeface="Arial"/>
                          <a:cs typeface="Arial"/>
                        </a:rPr>
                        <a:t>treatment</a:t>
                      </a:r>
                      <a:r>
                        <a:rPr sz="1000" b="1" spc="-60" dirty="0">
                          <a:latin typeface="Arial"/>
                          <a:cs typeface="Arial"/>
                        </a:rPr>
                        <a:t> </a:t>
                      </a:r>
                      <a:r>
                        <a:rPr sz="1000" b="1" spc="-35" dirty="0">
                          <a:latin typeface="Arial"/>
                          <a:cs typeface="Arial"/>
                        </a:rPr>
                        <a:t>not </a:t>
                      </a:r>
                      <a:r>
                        <a:rPr sz="1000" b="1" spc="-10" dirty="0">
                          <a:latin typeface="Arial"/>
                          <a:cs typeface="Arial"/>
                        </a:rPr>
                        <a:t>worked</a:t>
                      </a:r>
                      <a:endParaRPr sz="1000" dirty="0">
                        <a:latin typeface="Arial"/>
                        <a:cs typeface="Arial"/>
                      </a:endParaRPr>
                    </a:p>
                    <a:p>
                      <a:pPr marL="113030" indent="-57150">
                        <a:lnSpc>
                          <a:spcPts val="1000"/>
                        </a:lnSpc>
                        <a:buSzPct val="90909"/>
                        <a:buChar char="•"/>
                        <a:tabLst>
                          <a:tab pos="113030" algn="l"/>
                        </a:tabLst>
                      </a:pPr>
                      <a:r>
                        <a:rPr sz="1000" b="1" spc="-60" dirty="0">
                          <a:latin typeface="Arial"/>
                          <a:cs typeface="Arial"/>
                        </a:rPr>
                        <a:t>Recent </a:t>
                      </a:r>
                      <a:r>
                        <a:rPr sz="1000" b="1" spc="-55" dirty="0">
                          <a:latin typeface="Arial"/>
                          <a:cs typeface="Arial"/>
                        </a:rPr>
                        <a:t>travel</a:t>
                      </a:r>
                      <a:r>
                        <a:rPr sz="1000" b="1" spc="-60" dirty="0">
                          <a:latin typeface="Arial"/>
                          <a:cs typeface="Arial"/>
                        </a:rPr>
                        <a:t> </a:t>
                      </a:r>
                      <a:r>
                        <a:rPr sz="1000" b="1" spc="-10" dirty="0">
                          <a:latin typeface="Arial"/>
                          <a:cs typeface="Arial"/>
                        </a:rPr>
                        <a:t>abroad</a:t>
                      </a:r>
                      <a:endParaRPr sz="1000" dirty="0">
                        <a:latin typeface="Arial"/>
                        <a:cs typeface="Arial"/>
                      </a:endParaRPr>
                    </a:p>
                  </a:txBody>
                  <a:tcPr marL="0" marR="0" marT="0" marB="0">
                    <a:lnL w="12700">
                      <a:solidFill>
                        <a:srgbClr val="FFFFFF"/>
                      </a:solidFill>
                      <a:prstDash val="solid"/>
                    </a:lnL>
                    <a:lnR w="28575">
                      <a:solidFill>
                        <a:srgbClr val="000000"/>
                      </a:solidFill>
                      <a:prstDash val="solid"/>
                    </a:lnR>
                    <a:lnT w="12700">
                      <a:solidFill>
                        <a:srgbClr val="FFFFFF"/>
                      </a:solidFill>
                      <a:prstDash val="solid"/>
                    </a:lnT>
                    <a:lnB w="28575">
                      <a:solidFill>
                        <a:srgbClr val="000000"/>
                      </a:solidFill>
                      <a:prstDash val="solid"/>
                    </a:lnB>
                    <a:solidFill>
                      <a:srgbClr val="EE220C">
                        <a:alpha val="17289"/>
                      </a:srgbClr>
                    </a:solidFill>
                  </a:tcPr>
                </a:tc>
                <a:extLst>
                  <a:ext uri="{0D108BD9-81ED-4DB2-BD59-A6C34878D82A}">
                    <a16:rowId xmlns:a16="http://schemas.microsoft.com/office/drawing/2014/main" val="10012"/>
                  </a:ext>
                </a:extLst>
              </a:tr>
            </a:tbl>
          </a:graphicData>
        </a:graphic>
      </p:graphicFrame>
      <p:sp>
        <p:nvSpPr>
          <p:cNvPr id="4" name="object 4"/>
          <p:cNvSpPr txBox="1"/>
          <p:nvPr/>
        </p:nvSpPr>
        <p:spPr>
          <a:xfrm>
            <a:off x="6834352" y="504351"/>
            <a:ext cx="1543806" cy="222556"/>
          </a:xfrm>
          <a:prstGeom prst="rect">
            <a:avLst/>
          </a:prstGeom>
          <a:solidFill>
            <a:srgbClr val="000000"/>
          </a:solidFill>
          <a:ln w="12700">
            <a:solidFill>
              <a:srgbClr val="CBCBCB"/>
            </a:solidFill>
          </a:ln>
        </p:spPr>
        <p:txBody>
          <a:bodyPr vert="horz" wrap="square" lIns="0" tIns="68004" rIns="0" bIns="0" rtlCol="0">
            <a:spAutoFit/>
          </a:bodyPr>
          <a:lstStyle/>
          <a:p>
            <a:pPr marL="87313" marR="237446">
              <a:lnSpc>
                <a:spcPts val="1180"/>
              </a:lnSpc>
              <a:spcBef>
                <a:spcPts val="535"/>
              </a:spcBef>
            </a:pPr>
            <a:r>
              <a:rPr sz="1089" b="1" spc="-9">
                <a:solidFill>
                  <a:srgbClr val="FFFFFF"/>
                </a:solidFill>
                <a:latin typeface="Arial"/>
                <a:cs typeface="Arial"/>
              </a:rPr>
              <a:t>Service</a:t>
            </a:r>
            <a:r>
              <a:rPr lang="en-GB" sz="1089" b="1" spc="-9">
                <a:solidFill>
                  <a:srgbClr val="FFFFFF"/>
                </a:solidFill>
                <a:latin typeface="Arial"/>
                <a:cs typeface="Arial"/>
              </a:rPr>
              <a:t> </a:t>
            </a:r>
            <a:r>
              <a:rPr sz="1089" b="1" spc="-9">
                <a:solidFill>
                  <a:srgbClr val="FFFFFF"/>
                </a:solidFill>
                <a:latin typeface="Arial"/>
                <a:cs typeface="Arial"/>
              </a:rPr>
              <a:t>suitability</a:t>
            </a:r>
            <a:endParaRPr lang="en-GB" sz="1089" b="1" spc="-9">
              <a:solidFill>
                <a:srgbClr val="FFFFFF"/>
              </a:solidFill>
              <a:latin typeface="Arial"/>
              <a:cs typeface="Arial"/>
            </a:endParaRPr>
          </a:p>
        </p:txBody>
      </p:sp>
      <p:sp>
        <p:nvSpPr>
          <p:cNvPr id="5" name="object 5"/>
          <p:cNvSpPr txBox="1"/>
          <p:nvPr/>
        </p:nvSpPr>
        <p:spPr>
          <a:xfrm>
            <a:off x="8378158" y="468751"/>
            <a:ext cx="1908699" cy="293755"/>
          </a:xfrm>
          <a:prstGeom prst="rect">
            <a:avLst/>
          </a:prstGeom>
          <a:ln w="12700">
            <a:solidFill>
              <a:srgbClr val="CBCBCB"/>
            </a:solidFill>
          </a:ln>
        </p:spPr>
        <p:txBody>
          <a:bodyPr vert="horz" wrap="square" lIns="0" tIns="25357" rIns="0" bIns="0" rtlCol="0">
            <a:spAutoFit/>
          </a:bodyPr>
          <a:lstStyle/>
          <a:p>
            <a:pPr marL="112384" marR="102586" algn="ctr">
              <a:lnSpc>
                <a:spcPct val="79900"/>
              </a:lnSpc>
              <a:spcBef>
                <a:spcPts val="200"/>
              </a:spcBef>
            </a:pPr>
            <a:r>
              <a:rPr sz="1089" b="1" dirty="0">
                <a:latin typeface="Arial"/>
                <a:cs typeface="Arial"/>
              </a:rPr>
              <a:t>The</a:t>
            </a:r>
            <a:r>
              <a:rPr sz="1089" b="1" spc="-27" dirty="0">
                <a:latin typeface="Arial"/>
                <a:cs typeface="Arial"/>
              </a:rPr>
              <a:t> </a:t>
            </a:r>
            <a:r>
              <a:rPr sz="1089" b="1" dirty="0">
                <a:latin typeface="Arial"/>
                <a:cs typeface="Arial"/>
              </a:rPr>
              <a:t>service</a:t>
            </a:r>
            <a:r>
              <a:rPr sz="1089" b="1" spc="-23" dirty="0">
                <a:latin typeface="Arial"/>
                <a:cs typeface="Arial"/>
              </a:rPr>
              <a:t> </a:t>
            </a:r>
            <a:r>
              <a:rPr sz="1089" b="1" dirty="0">
                <a:latin typeface="Arial"/>
                <a:cs typeface="Arial"/>
              </a:rPr>
              <a:t>is</a:t>
            </a:r>
            <a:r>
              <a:rPr sz="1089" b="1" spc="-27" dirty="0">
                <a:latin typeface="Arial"/>
                <a:cs typeface="Arial"/>
              </a:rPr>
              <a:t> </a:t>
            </a:r>
            <a:r>
              <a:rPr sz="1089" b="1" spc="-18" dirty="0">
                <a:latin typeface="Arial"/>
                <a:cs typeface="Arial"/>
              </a:rPr>
              <a:t>only </a:t>
            </a:r>
            <a:r>
              <a:rPr sz="1089" b="1" dirty="0">
                <a:latin typeface="Arial"/>
                <a:cs typeface="Arial"/>
              </a:rPr>
              <a:t>for</a:t>
            </a:r>
            <a:r>
              <a:rPr sz="1089" b="1" spc="-18" dirty="0">
                <a:latin typeface="Arial"/>
                <a:cs typeface="Arial"/>
              </a:rPr>
              <a:t> </a:t>
            </a:r>
            <a:r>
              <a:rPr sz="1089" b="1" dirty="0">
                <a:latin typeface="Arial"/>
                <a:cs typeface="Arial"/>
              </a:rPr>
              <a:t>patients</a:t>
            </a:r>
            <a:r>
              <a:rPr sz="1089" b="1" spc="-18" dirty="0">
                <a:latin typeface="Arial"/>
                <a:cs typeface="Arial"/>
              </a:rPr>
              <a:t> aged </a:t>
            </a:r>
            <a:r>
              <a:rPr sz="1089" b="1" dirty="0">
                <a:latin typeface="Arial"/>
                <a:cs typeface="Arial"/>
              </a:rPr>
              <a:t>over</a:t>
            </a:r>
            <a:r>
              <a:rPr sz="1089" b="1" spc="-14" dirty="0">
                <a:latin typeface="Arial"/>
                <a:cs typeface="Arial"/>
              </a:rPr>
              <a:t> </a:t>
            </a:r>
            <a:r>
              <a:rPr sz="1089" b="1" dirty="0">
                <a:latin typeface="Arial"/>
                <a:cs typeface="Arial"/>
              </a:rPr>
              <a:t>1</a:t>
            </a:r>
            <a:r>
              <a:rPr sz="1089" b="1" spc="-9" dirty="0">
                <a:latin typeface="Arial"/>
                <a:cs typeface="Arial"/>
              </a:rPr>
              <a:t> year.</a:t>
            </a:r>
            <a:endParaRPr sz="1089" dirty="0">
              <a:latin typeface="Arial"/>
              <a:cs typeface="Arial"/>
            </a:endParaRPr>
          </a:p>
        </p:txBody>
      </p:sp>
      <p:sp>
        <p:nvSpPr>
          <p:cNvPr id="7" name="object 7"/>
          <p:cNvSpPr txBox="1"/>
          <p:nvPr/>
        </p:nvSpPr>
        <p:spPr>
          <a:xfrm>
            <a:off x="8378158" y="6500693"/>
            <a:ext cx="1864915" cy="165207"/>
          </a:xfrm>
          <a:prstGeom prst="rect">
            <a:avLst/>
          </a:prstGeom>
        </p:spPr>
        <p:txBody>
          <a:bodyPr vert="horz" wrap="square" lIns="0" tIns="11526" rIns="0" bIns="0" rtlCol="0">
            <a:spAutoFit/>
          </a:bodyPr>
          <a:lstStyle/>
          <a:p>
            <a:pPr marL="11527">
              <a:spcBef>
                <a:spcPts val="91"/>
              </a:spcBef>
            </a:pPr>
            <a:r>
              <a:rPr sz="998" spc="-41">
                <a:latin typeface="Arial"/>
                <a:cs typeface="Arial"/>
              </a:rPr>
              <a:t>Ver</a:t>
            </a:r>
            <a:r>
              <a:rPr sz="998" spc="-23">
                <a:latin typeface="Arial"/>
                <a:cs typeface="Arial"/>
              </a:rPr>
              <a:t> </a:t>
            </a:r>
            <a:r>
              <a:rPr sz="998">
                <a:latin typeface="Arial"/>
                <a:cs typeface="Arial"/>
              </a:rPr>
              <a:t>1.6</a:t>
            </a:r>
            <a:r>
              <a:rPr sz="998" spc="-18">
                <a:latin typeface="Arial"/>
                <a:cs typeface="Arial"/>
              </a:rPr>
              <a:t> </a:t>
            </a:r>
            <a:r>
              <a:rPr sz="998">
                <a:latin typeface="Arial"/>
                <a:cs typeface="Arial"/>
              </a:rPr>
              <a:t>NHS</a:t>
            </a:r>
            <a:r>
              <a:rPr sz="998" spc="-18">
                <a:latin typeface="Arial"/>
                <a:cs typeface="Arial"/>
              </a:rPr>
              <a:t> </a:t>
            </a:r>
            <a:r>
              <a:rPr sz="998">
                <a:latin typeface="Arial"/>
                <a:cs typeface="Arial"/>
              </a:rPr>
              <a:t>England,</a:t>
            </a:r>
            <a:r>
              <a:rPr sz="998" spc="-18">
                <a:latin typeface="Arial"/>
                <a:cs typeface="Arial"/>
              </a:rPr>
              <a:t> </a:t>
            </a:r>
            <a:r>
              <a:rPr sz="998">
                <a:latin typeface="Arial"/>
                <a:cs typeface="Arial"/>
              </a:rPr>
              <a:t>July</a:t>
            </a:r>
            <a:r>
              <a:rPr sz="998" spc="-23">
                <a:latin typeface="Arial"/>
                <a:cs typeface="Arial"/>
              </a:rPr>
              <a:t> </a:t>
            </a:r>
            <a:r>
              <a:rPr sz="998" spc="-9">
                <a:latin typeface="Arial"/>
                <a:cs typeface="Arial"/>
              </a:rPr>
              <a:t>2019.</a:t>
            </a:r>
            <a:endParaRPr sz="998">
              <a:latin typeface="Arial"/>
              <a:cs typeface="Arial"/>
            </a:endParaRPr>
          </a:p>
        </p:txBody>
      </p:sp>
      <p:pic>
        <p:nvPicPr>
          <p:cNvPr id="8" name="Picture 7">
            <a:extLst>
              <a:ext uri="{FF2B5EF4-FFF2-40B4-BE49-F238E27FC236}">
                <a16:creationId xmlns:a16="http://schemas.microsoft.com/office/drawing/2014/main" id="{409EBA18-FC57-1099-FC6A-134A97B79A3C}"/>
              </a:ext>
            </a:extLst>
          </p:cNvPr>
          <p:cNvPicPr>
            <a:picLocks noChangeAspect="1"/>
          </p:cNvPicPr>
          <p:nvPr/>
        </p:nvPicPr>
        <p:blipFill>
          <a:blip r:embed="rId2"/>
          <a:stretch>
            <a:fillRect/>
          </a:stretch>
        </p:blipFill>
        <p:spPr>
          <a:xfrm>
            <a:off x="8610600" y="71671"/>
            <a:ext cx="3581400" cy="35242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E777A6-5C93-EC2F-1DE0-B656972056A5}"/>
              </a:ext>
            </a:extLst>
          </p:cNvPr>
          <p:cNvSpPr>
            <a:spLocks noGrp="1"/>
          </p:cNvSpPr>
          <p:nvPr>
            <p:ph type="title"/>
          </p:nvPr>
        </p:nvSpPr>
        <p:spPr>
          <a:xfrm>
            <a:off x="393923" y="705590"/>
            <a:ext cx="11404154" cy="865186"/>
          </a:xfrm>
        </p:spPr>
        <p:txBody>
          <a:bodyPr>
            <a:normAutofit fontScale="90000"/>
          </a:bodyPr>
          <a:lstStyle/>
          <a:p>
            <a:r>
              <a:rPr lang="en-GB" dirty="0"/>
              <a:t>The 7 new clinical pathways that can be referred to Pharmacy First</a:t>
            </a:r>
          </a:p>
        </p:txBody>
      </p:sp>
      <p:graphicFrame>
        <p:nvGraphicFramePr>
          <p:cNvPr id="3" name="Table 4">
            <a:extLst>
              <a:ext uri="{FF2B5EF4-FFF2-40B4-BE49-F238E27FC236}">
                <a16:creationId xmlns:a16="http://schemas.microsoft.com/office/drawing/2014/main" id="{55C8BCFF-C68B-C21B-ABF9-51AD912723AB}"/>
              </a:ext>
            </a:extLst>
          </p:cNvPr>
          <p:cNvGraphicFramePr>
            <a:graphicFrameLocks noGrp="1"/>
          </p:cNvGraphicFramePr>
          <p:nvPr>
            <p:extLst>
              <p:ext uri="{D42A27DB-BD31-4B8C-83A1-F6EECF244321}">
                <p14:modId xmlns:p14="http://schemas.microsoft.com/office/powerpoint/2010/main" val="1413095168"/>
              </p:ext>
            </p:extLst>
          </p:nvPr>
        </p:nvGraphicFramePr>
        <p:xfrm>
          <a:off x="6219941" y="1858621"/>
          <a:ext cx="5578136" cy="4169317"/>
        </p:xfrm>
        <a:graphic>
          <a:graphicData uri="http://schemas.openxmlformats.org/drawingml/2006/table">
            <a:tbl>
              <a:tblPr firstRow="1" bandRow="1">
                <a:tableStyleId>{5C22544A-7EE6-4342-B048-85BDC9FD1C3A}</a:tableStyleId>
              </a:tblPr>
              <a:tblGrid>
                <a:gridCol w="3033963">
                  <a:extLst>
                    <a:ext uri="{9D8B030D-6E8A-4147-A177-3AD203B41FA5}">
                      <a16:colId xmlns:a16="http://schemas.microsoft.com/office/drawing/2014/main" val="1994963544"/>
                    </a:ext>
                  </a:extLst>
                </a:gridCol>
                <a:gridCol w="2544173">
                  <a:extLst>
                    <a:ext uri="{9D8B030D-6E8A-4147-A177-3AD203B41FA5}">
                      <a16:colId xmlns:a16="http://schemas.microsoft.com/office/drawing/2014/main" val="990444004"/>
                    </a:ext>
                  </a:extLst>
                </a:gridCol>
              </a:tblGrid>
              <a:tr h="441373">
                <a:tc>
                  <a:txBody>
                    <a:bodyPr/>
                    <a:lstStyle/>
                    <a:p>
                      <a:r>
                        <a:rPr lang="en-GB" dirty="0">
                          <a:solidFill>
                            <a:schemeClr val="bg1"/>
                          </a:solidFill>
                        </a:rPr>
                        <a:t>Clinical Pathway</a:t>
                      </a:r>
                    </a:p>
                  </a:txBody>
                  <a:tcPr/>
                </a:tc>
                <a:tc>
                  <a:txBody>
                    <a:bodyPr/>
                    <a:lstStyle/>
                    <a:p>
                      <a:pPr algn="ctr"/>
                      <a:r>
                        <a:rPr lang="en-GB">
                          <a:solidFill>
                            <a:schemeClr val="bg1"/>
                          </a:solidFill>
                        </a:rPr>
                        <a:t>Age range</a:t>
                      </a:r>
                    </a:p>
                  </a:txBody>
                  <a:tcPr/>
                </a:tc>
                <a:extLst>
                  <a:ext uri="{0D108BD9-81ED-4DB2-BD59-A6C34878D82A}">
                    <a16:rowId xmlns:a16="http://schemas.microsoft.com/office/drawing/2014/main" val="3142896766"/>
                  </a:ext>
                </a:extLst>
              </a:tr>
              <a:tr h="3727944">
                <a:tc>
                  <a:txBody>
                    <a:bodyPr/>
                    <a:lstStyle/>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Uncomplicated UTI </a:t>
                      </a:r>
                      <a:endPar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Shingles  </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Impetigo</a:t>
                      </a: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Infected Insect </a:t>
                      </a: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B</a:t>
                      </a: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ites </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Sinusitis </a:t>
                      </a:r>
                    </a:p>
                    <a:p>
                      <a:pPr marL="0" indent="0">
                        <a:lnSpc>
                          <a:spcPct val="115000"/>
                        </a:lnSpc>
                        <a:spcAft>
                          <a:spcPts val="1000"/>
                        </a:spcAft>
                        <a:buFont typeface="Arial" panose="020B0604020202020204" pitchFamily="34" charset="0"/>
                        <a:buNone/>
                      </a:pPr>
                      <a:r>
                        <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Sore Throat</a:t>
                      </a:r>
                    </a:p>
                    <a:p>
                      <a:pPr marL="0" indent="0">
                        <a:lnSpc>
                          <a:spcPct val="115000"/>
                        </a:lnSpc>
                        <a:spcAft>
                          <a:spcPts val="1000"/>
                        </a:spcAft>
                        <a:buFont typeface="Arial" panose="020B0604020202020204" pitchFamily="34" charset="0"/>
                        <a:buNone/>
                      </a:pPr>
                      <a:r>
                        <a:rPr lang="en-GB" sz="1800" baseline="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Acute Otitis Media </a:t>
                      </a:r>
                      <a:endParaRPr lang="en-GB" sz="1800" baseline="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a:solidFill>
                      <a:schemeClr val="bg1"/>
                    </a:solidFill>
                  </a:tcPr>
                </a:tc>
                <a:tc>
                  <a:txBody>
                    <a:bodyPr/>
                    <a:lstStyle/>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ea typeface="Times New Roman" panose="02020603050405020304" pitchFamily="18" charset="0"/>
                          <a:cs typeface="Times New Roman" panose="02020603050405020304" pitchFamily="18" charset="0"/>
                        </a:rPr>
                        <a:t>Women 16-64 years</a:t>
                      </a:r>
                      <a:endParaRPr lang="en-GB" sz="1800" dirty="0">
                        <a:solidFill>
                          <a:schemeClr val="tx1"/>
                        </a:solidFill>
                        <a:latin typeface="Arial" panose="020B0604020202020204" pitchFamily="34" charset="0"/>
                        <a:cs typeface="Times New Roman" panose="02020603050405020304" pitchFamily="18" charset="0"/>
                      </a:endParaRP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18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year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12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5 years and over</a:t>
                      </a:r>
                    </a:p>
                    <a:p>
                      <a:pPr marL="0" indent="0" algn="ctr">
                        <a:lnSpc>
                          <a:spcPct val="114000"/>
                        </a:lnSpc>
                        <a:spcAft>
                          <a:spcPts val="1000"/>
                        </a:spcAft>
                        <a:buFont typeface="Arial" panose="020B0604020202020204" pitchFamily="34" charset="0"/>
                        <a:buNone/>
                      </a:pPr>
                      <a:r>
                        <a:rPr lang="en-GB" sz="1800" dirty="0">
                          <a:solidFill>
                            <a:schemeClr val="tx1"/>
                          </a:solidFill>
                          <a:latin typeface="Arial" panose="020B0604020202020204" pitchFamily="34" charset="0"/>
                          <a:cs typeface="Times New Roman" panose="02020603050405020304" pitchFamily="18" charset="0"/>
                        </a:rPr>
                        <a:t>1 to 17 years</a:t>
                      </a:r>
                      <a:endParaRPr lang="en-GB" dirty="0">
                        <a:solidFill>
                          <a:schemeClr val="tx1"/>
                        </a:solidFill>
                      </a:endParaRPr>
                    </a:p>
                  </a:txBody>
                  <a:tcPr>
                    <a:solidFill>
                      <a:schemeClr val="bg1"/>
                    </a:solidFill>
                  </a:tcPr>
                </a:tc>
                <a:extLst>
                  <a:ext uri="{0D108BD9-81ED-4DB2-BD59-A6C34878D82A}">
                    <a16:rowId xmlns:a16="http://schemas.microsoft.com/office/drawing/2014/main" val="1182031950"/>
                  </a:ext>
                </a:extLst>
              </a:tr>
            </a:tbl>
          </a:graphicData>
        </a:graphic>
      </p:graphicFrame>
      <p:sp>
        <p:nvSpPr>
          <p:cNvPr id="5" name="Content Placeholder 2">
            <a:extLst>
              <a:ext uri="{FF2B5EF4-FFF2-40B4-BE49-F238E27FC236}">
                <a16:creationId xmlns:a16="http://schemas.microsoft.com/office/drawing/2014/main" id="{50B7122C-6F02-801F-E24D-541CD05B4C55}"/>
              </a:ext>
            </a:extLst>
          </p:cNvPr>
          <p:cNvSpPr txBox="1">
            <a:spLocks/>
          </p:cNvSpPr>
          <p:nvPr/>
        </p:nvSpPr>
        <p:spPr>
          <a:xfrm>
            <a:off x="692596" y="1858620"/>
            <a:ext cx="4740538" cy="3455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endPar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uLnTx/>
              <a:uFillTx/>
              <a:latin typeface="Arial" panose="020B0604020202020204"/>
              <a:ea typeface="Calibri" panose="020F0502020204030204" pitchFamily="34" charset="0"/>
              <a:cs typeface="+mn-cs"/>
            </a:endParaRPr>
          </a:p>
        </p:txBody>
      </p:sp>
      <p:sp>
        <p:nvSpPr>
          <p:cNvPr id="6" name="Content Placeholder 2">
            <a:extLst>
              <a:ext uri="{FF2B5EF4-FFF2-40B4-BE49-F238E27FC236}">
                <a16:creationId xmlns:a16="http://schemas.microsoft.com/office/drawing/2014/main" id="{4AF0D4F7-DB5C-BA87-37C1-CDBD047B21F7}"/>
              </a:ext>
            </a:extLst>
          </p:cNvPr>
          <p:cNvSpPr txBox="1">
            <a:spLocks/>
          </p:cNvSpPr>
          <p:nvPr/>
        </p:nvSpPr>
        <p:spPr>
          <a:xfrm>
            <a:off x="393922" y="1858619"/>
            <a:ext cx="5578135" cy="4400779"/>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The 7 clinical pathways have developed to enhance the former CPCS.</a:t>
            </a:r>
          </a:p>
          <a:p>
            <a:pPr>
              <a:defRPr/>
            </a:pPr>
            <a:r>
              <a:rPr lang="en-GB" sz="2000" dirty="0">
                <a:solidFill>
                  <a:schemeClr val="tx1"/>
                </a:solidFill>
                <a:latin typeface="Arial" panose="020B0604020202020204"/>
                <a:ea typeface="Calibri" panose="020F0502020204030204" pitchFamily="34" charset="0"/>
              </a:rPr>
              <a:t>The pathways enable community pharmacists to treat patients for the most common conditions without the need for a prescription. </a:t>
            </a:r>
          </a:p>
          <a:p>
            <a:pPr>
              <a:defRPr/>
            </a:pP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The community </a:t>
            </a:r>
            <a:r>
              <a:rPr kumimoji="0" lang="en-GB" sz="2000" b="1"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pharmacist will clinically assess the patient </a:t>
            </a:r>
            <a:r>
              <a:rPr kumimoji="0" lang="en-GB" sz="2000" b="0" i="0" u="none" strike="noStrike" kern="1200" cap="none" spc="0" normalizeH="0" baseline="0" noProof="0" dirty="0">
                <a:ln>
                  <a:noFill/>
                </a:ln>
                <a:solidFill>
                  <a:schemeClr val="tx1"/>
                </a:solidFill>
                <a:effectLst/>
                <a:uLnTx/>
                <a:uFillTx/>
                <a:latin typeface="Arial" panose="020B0604020202020204"/>
                <a:ea typeface="Calibri" panose="020F0502020204030204" pitchFamily="34" charset="0"/>
                <a:cs typeface="+mn-cs"/>
              </a:rPr>
              <a:t>and then:</a:t>
            </a:r>
          </a:p>
          <a:p>
            <a:pPr lvl="1">
              <a:defRPr/>
            </a:pPr>
            <a:r>
              <a:rPr lang="en-GB" sz="1800" b="1" dirty="0">
                <a:solidFill>
                  <a:schemeClr val="tx1"/>
                </a:solidFill>
                <a:latin typeface="Arial" panose="020B0604020202020204"/>
                <a:ea typeface="Calibri" panose="020F0502020204030204" pitchFamily="34" charset="0"/>
              </a:rPr>
              <a:t>Treat if clinically appropriate </a:t>
            </a:r>
            <a:r>
              <a:rPr lang="en-GB" sz="1800" dirty="0">
                <a:solidFill>
                  <a:schemeClr val="tx1"/>
                </a:solidFill>
                <a:latin typeface="Arial" panose="020B0604020202020204"/>
                <a:ea typeface="Calibri" panose="020F0502020204030204" pitchFamily="34" charset="0"/>
              </a:rPr>
              <a:t>via patient group direction (PGD)</a:t>
            </a:r>
          </a:p>
          <a:p>
            <a:pPr lvl="1">
              <a:defRPr/>
            </a:pPr>
            <a:r>
              <a:rPr lang="en-GB" sz="1800" b="1" dirty="0">
                <a:solidFill>
                  <a:schemeClr val="tx1"/>
                </a:solidFill>
                <a:latin typeface="Arial" panose="020B0604020202020204"/>
                <a:ea typeface="Calibri" panose="020F0502020204030204" pitchFamily="34" charset="0"/>
              </a:rPr>
              <a:t>A PGD allows a pharmacist to supply specific prescription only medicines.  </a:t>
            </a:r>
          </a:p>
          <a:p>
            <a:pPr lvl="1">
              <a:defRPr/>
            </a:pPr>
            <a:r>
              <a:rPr lang="en-GB" sz="1800" dirty="0">
                <a:solidFill>
                  <a:schemeClr val="tx1"/>
                </a:solidFill>
                <a:latin typeface="Arial" panose="020B0604020202020204"/>
                <a:ea typeface="Calibri" panose="020F0502020204030204" pitchFamily="34" charset="0"/>
              </a:rPr>
              <a:t>Provide advice and support via over-the-counter medicines if appropriate</a:t>
            </a:r>
          </a:p>
          <a:p>
            <a:pPr lvl="1">
              <a:defRPr/>
            </a:pPr>
            <a:r>
              <a:rPr lang="en-GB" sz="1800" dirty="0">
                <a:solidFill>
                  <a:schemeClr val="tx1"/>
                </a:solidFill>
                <a:latin typeface="Arial" panose="020B0604020202020204"/>
                <a:ea typeface="Calibri" panose="020F0502020204030204" pitchFamily="34" charset="0"/>
              </a:rPr>
              <a:t>Refer patient onto another health professional or GP practice if clinically required</a:t>
            </a:r>
          </a:p>
          <a:p>
            <a:pPr lvl="1">
              <a:defRPr/>
            </a:pPr>
            <a:endParaRPr lang="en-GB" sz="1800" dirty="0">
              <a:solidFill>
                <a:srgbClr val="425563"/>
              </a:solidFill>
              <a:highlight>
                <a:srgbClr val="00FFFF"/>
              </a:highlight>
              <a:latin typeface="Arial" panose="020B0604020202020204"/>
              <a:ea typeface="Calibri" panose="020F0502020204030204" pitchFamily="34" charset="0"/>
            </a:endParaRPr>
          </a:p>
          <a:p>
            <a:pPr lvl="1">
              <a:defRPr/>
            </a:pPr>
            <a:endParaRPr kumimoji="0" lang="en-GB" sz="18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lang="en-GB" sz="2000" dirty="0">
              <a:solidFill>
                <a:srgbClr val="425563"/>
              </a:solidFill>
              <a:highlight>
                <a:srgbClr val="00FFFF"/>
              </a:highlight>
              <a:latin typeface="Arial" panose="020B0604020202020204"/>
              <a:ea typeface="Calibri" panose="020F0502020204030204" pitchFamily="34" charset="0"/>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lang="en-GB" sz="2000" dirty="0">
              <a:solidFill>
                <a:srgbClr val="425563"/>
              </a:solidFill>
              <a:highlight>
                <a:srgbClr val="00FFFF"/>
              </a:highlight>
              <a:latin typeface="Arial" panose="020B0604020202020204"/>
              <a:ea typeface="Calibri" panose="020F0502020204030204" pitchFamily="34" charset="0"/>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a:p>
            <a:pPr>
              <a:defRPr/>
            </a:pPr>
            <a:endParaRPr kumimoji="0" lang="en-GB" sz="2000" b="0" i="0" u="none" strike="noStrike" kern="1200" cap="none" spc="0" normalizeH="0" baseline="0" noProof="0" dirty="0">
              <a:ln>
                <a:noFill/>
              </a:ln>
              <a:solidFill>
                <a:srgbClr val="425563"/>
              </a:solidFill>
              <a:effectLst/>
              <a:highlight>
                <a:srgbClr val="00FFFF"/>
              </a:highlight>
              <a:uLnTx/>
              <a:uFillTx/>
              <a:latin typeface="Arial" panose="020B0604020202020204"/>
              <a:ea typeface="Calibri" panose="020F0502020204030204" pitchFamily="34" charset="0"/>
              <a:cs typeface="+mn-cs"/>
            </a:endParaRPr>
          </a:p>
        </p:txBody>
      </p:sp>
    </p:spTree>
    <p:extLst>
      <p:ext uri="{BB962C8B-B14F-4D97-AF65-F5344CB8AC3E}">
        <p14:creationId xmlns:p14="http://schemas.microsoft.com/office/powerpoint/2010/main" val="256825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233930" y="223570"/>
            <a:ext cx="11724140" cy="865186"/>
          </a:xfrm>
        </p:spPr>
        <p:txBody>
          <a:bodyPr>
            <a:normAutofit fontScale="90000"/>
          </a:bodyPr>
          <a:lstStyle/>
          <a:p>
            <a:r>
              <a:rPr lang="en-GB" sz="2400" b="1" dirty="0">
                <a:latin typeface="Arial"/>
                <a:cs typeface="Arial"/>
              </a:rPr>
              <a:t>NHS</a:t>
            </a:r>
            <a:r>
              <a:rPr lang="en-GB" sz="2400" b="1" spc="-41" dirty="0">
                <a:latin typeface="Arial"/>
                <a:cs typeface="Arial"/>
              </a:rPr>
              <a:t> Pharmacy First – 7 clinical </a:t>
            </a:r>
            <a:r>
              <a:rPr lang="en-GB" sz="2400" spc="-41" dirty="0">
                <a:latin typeface="Arial"/>
                <a:cs typeface="Arial"/>
              </a:rPr>
              <a:t>pathways</a:t>
            </a:r>
            <a:br>
              <a:rPr lang="en-GB" spc="-41" dirty="0">
                <a:latin typeface="Arial"/>
                <a:cs typeface="Arial"/>
              </a:rPr>
            </a:br>
            <a:r>
              <a:rPr lang="en-GB" sz="1200" spc="-41" dirty="0">
                <a:latin typeface="Arial"/>
                <a:cs typeface="Arial"/>
              </a:rPr>
              <a:t>Please note these are the main exclusions to support referrals. The community pharmacist will review specific symptoms during the consultation</a:t>
            </a:r>
            <a:r>
              <a:rPr lang="en-GB" spc="-41" dirty="0">
                <a:latin typeface="Arial"/>
                <a:cs typeface="Arial"/>
              </a:rPr>
              <a:t> </a:t>
            </a:r>
            <a:br>
              <a:rPr lang="en-GB" sz="3600" dirty="0">
                <a:latin typeface="Arial"/>
                <a:cs typeface="Arial"/>
              </a:rPr>
            </a:br>
            <a:endParaRPr lang="en-GB" dirty="0"/>
          </a:p>
        </p:txBody>
      </p:sp>
      <p:graphicFrame>
        <p:nvGraphicFramePr>
          <p:cNvPr id="6" name="Content Placeholder 5">
            <a:extLst>
              <a:ext uri="{FF2B5EF4-FFF2-40B4-BE49-F238E27FC236}">
                <a16:creationId xmlns:a16="http://schemas.microsoft.com/office/drawing/2014/main" id="{BB36B0ED-6CD5-64A0-5F83-663E7391D4E2}"/>
              </a:ext>
            </a:extLst>
          </p:cNvPr>
          <p:cNvGraphicFramePr>
            <a:graphicFrameLocks noGrp="1"/>
          </p:cNvGraphicFramePr>
          <p:nvPr>
            <p:ph idx="1"/>
            <p:extLst>
              <p:ext uri="{D42A27DB-BD31-4B8C-83A1-F6EECF244321}">
                <p14:modId xmlns:p14="http://schemas.microsoft.com/office/powerpoint/2010/main" val="2197049743"/>
              </p:ext>
            </p:extLst>
          </p:nvPr>
        </p:nvGraphicFramePr>
        <p:xfrm>
          <a:off x="233929" y="812750"/>
          <a:ext cx="11724141" cy="5946713"/>
        </p:xfrm>
        <a:graphic>
          <a:graphicData uri="http://schemas.openxmlformats.org/drawingml/2006/table">
            <a:tbl>
              <a:tblPr firstRow="1" bandRow="1">
                <a:tableStyleId>{5C22544A-7EE6-4342-B048-85BDC9FD1C3A}</a:tableStyleId>
              </a:tblPr>
              <a:tblGrid>
                <a:gridCol w="1611953">
                  <a:extLst>
                    <a:ext uri="{9D8B030D-6E8A-4147-A177-3AD203B41FA5}">
                      <a16:colId xmlns:a16="http://schemas.microsoft.com/office/drawing/2014/main" val="2857723870"/>
                    </a:ext>
                  </a:extLst>
                </a:gridCol>
                <a:gridCol w="1646377">
                  <a:extLst>
                    <a:ext uri="{9D8B030D-6E8A-4147-A177-3AD203B41FA5}">
                      <a16:colId xmlns:a16="http://schemas.microsoft.com/office/drawing/2014/main" val="1512266039"/>
                    </a:ext>
                  </a:extLst>
                </a:gridCol>
                <a:gridCol w="1629165">
                  <a:extLst>
                    <a:ext uri="{9D8B030D-6E8A-4147-A177-3AD203B41FA5}">
                      <a16:colId xmlns:a16="http://schemas.microsoft.com/office/drawing/2014/main" val="354505099"/>
                    </a:ext>
                  </a:extLst>
                </a:gridCol>
                <a:gridCol w="1629165">
                  <a:extLst>
                    <a:ext uri="{9D8B030D-6E8A-4147-A177-3AD203B41FA5}">
                      <a16:colId xmlns:a16="http://schemas.microsoft.com/office/drawing/2014/main" val="670767441"/>
                    </a:ext>
                  </a:extLst>
                </a:gridCol>
                <a:gridCol w="1953293">
                  <a:extLst>
                    <a:ext uri="{9D8B030D-6E8A-4147-A177-3AD203B41FA5}">
                      <a16:colId xmlns:a16="http://schemas.microsoft.com/office/drawing/2014/main" val="89531587"/>
                    </a:ext>
                  </a:extLst>
                </a:gridCol>
                <a:gridCol w="1727947">
                  <a:extLst>
                    <a:ext uri="{9D8B030D-6E8A-4147-A177-3AD203B41FA5}">
                      <a16:colId xmlns:a16="http://schemas.microsoft.com/office/drawing/2014/main" val="66151518"/>
                    </a:ext>
                  </a:extLst>
                </a:gridCol>
                <a:gridCol w="1526241">
                  <a:extLst>
                    <a:ext uri="{9D8B030D-6E8A-4147-A177-3AD203B41FA5}">
                      <a16:colId xmlns:a16="http://schemas.microsoft.com/office/drawing/2014/main" val="4192445402"/>
                    </a:ext>
                  </a:extLst>
                </a:gridCol>
              </a:tblGrid>
              <a:tr h="401764">
                <a:tc>
                  <a:txBody>
                    <a:bodyPr/>
                    <a:lstStyle/>
                    <a:p>
                      <a:r>
                        <a:rPr lang="en-GB" sz="1100">
                          <a:latin typeface="Arial" panose="020B0604020202020204" pitchFamily="34" charset="0"/>
                          <a:cs typeface="Arial" panose="020B0604020202020204" pitchFamily="34" charset="0"/>
                        </a:rPr>
                        <a:t>Urinary tract infection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Shingles*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Impetigo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Infected insect bites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sore throat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sinusitis</a:t>
                      </a:r>
                    </a:p>
                    <a:p>
                      <a:endParaRPr lang="en-GB" sz="110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i="0" kern="1200">
                          <a:solidFill>
                            <a:schemeClr val="lt1"/>
                          </a:solidFill>
                          <a:effectLst/>
                          <a:latin typeface="Arial" panose="020B0604020202020204" pitchFamily="34" charset="0"/>
                          <a:ea typeface="+mn-ea"/>
                          <a:cs typeface="Arial" panose="020B0604020202020204" pitchFamily="34" charset="0"/>
                        </a:rPr>
                        <a:t>Acute otitis media</a:t>
                      </a:r>
                    </a:p>
                  </a:txBody>
                  <a:tcPr/>
                </a:tc>
                <a:extLst>
                  <a:ext uri="{0D108BD9-81ED-4DB2-BD59-A6C34878D82A}">
                    <a16:rowId xmlns:a16="http://schemas.microsoft.com/office/drawing/2014/main" val="3054331138"/>
                  </a:ext>
                </a:extLst>
              </a:tr>
              <a:tr h="1277036">
                <a:tc>
                  <a:txBody>
                    <a:bodyPr/>
                    <a:lstStyle/>
                    <a:p>
                      <a:r>
                        <a:rPr lang="en-GB" sz="1100" b="0" i="0" kern="1200" dirty="0">
                          <a:solidFill>
                            <a:schemeClr val="dk1"/>
                          </a:solidFill>
                          <a:effectLst/>
                          <a:latin typeface="+mn-lt"/>
                          <a:ea typeface="+mn-ea"/>
                          <a:cs typeface="+mn-cs"/>
                        </a:rPr>
                        <a:t>A UTI is an infection in any part of the urinary system.</a:t>
                      </a:r>
                    </a:p>
                  </a:txBody>
                  <a:tcPr/>
                </a:tc>
                <a:tc>
                  <a:txBody>
                    <a:bodyPr/>
                    <a:lstStyle/>
                    <a:p>
                      <a:r>
                        <a:rPr lang="en-GB" sz="1100" b="0" i="0" kern="1200">
                          <a:solidFill>
                            <a:schemeClr val="dk1"/>
                          </a:solidFill>
                          <a:effectLst/>
                          <a:latin typeface="+mn-lt"/>
                          <a:ea typeface="+mn-ea"/>
                          <a:cs typeface="+mn-cs"/>
                        </a:rPr>
                        <a:t>Shingles is an infection that causes a painful rash</a:t>
                      </a:r>
                      <a:endParaRPr lang="en-GB" sz="1100" b="0"/>
                    </a:p>
                  </a:txBody>
                  <a:tcPr/>
                </a:tc>
                <a:tc>
                  <a:txBody>
                    <a:bodyPr/>
                    <a:lstStyle/>
                    <a:p>
                      <a:r>
                        <a:rPr lang="en-GB" sz="1100" b="0"/>
                        <a:t>Impetigo is a common infection of the skin. It is contagious, which means it can be passed on by touching.</a:t>
                      </a:r>
                    </a:p>
                  </a:txBody>
                  <a:tcPr/>
                </a:tc>
                <a:tc>
                  <a:txBody>
                    <a:bodyPr/>
                    <a:lstStyle/>
                    <a:p>
                      <a:r>
                        <a:rPr lang="en-GB" sz="1100" b="0"/>
                        <a:t>Insect bites and stings can become infected or cause a reaction.</a:t>
                      </a:r>
                    </a:p>
                  </a:txBody>
                  <a:tcPr/>
                </a:tc>
                <a:tc>
                  <a:txBody>
                    <a:bodyPr/>
                    <a:lstStyle/>
                    <a:p>
                      <a:r>
                        <a:rPr lang="en-GB" sz="1100" b="0"/>
                        <a:t>Sore throat is a symptom resulting from inflammation of the upper respiratory tract</a:t>
                      </a:r>
                    </a:p>
                  </a:txBody>
                  <a:tcPr/>
                </a:tc>
                <a:tc>
                  <a:txBody>
                    <a:bodyPr/>
                    <a:lstStyle/>
                    <a:p>
                      <a:r>
                        <a:rPr lang="en-GB" sz="1100" b="0" i="0" kern="1200">
                          <a:solidFill>
                            <a:schemeClr val="dk1"/>
                          </a:solidFill>
                          <a:effectLst/>
                          <a:latin typeface="+mn-lt"/>
                          <a:ea typeface="+mn-ea"/>
                          <a:cs typeface="+mn-cs"/>
                        </a:rPr>
                        <a:t>Sinusitis is swelling of the sinuses, usually caused by an infection.</a:t>
                      </a:r>
                    </a:p>
                    <a:p>
                      <a:r>
                        <a:rPr lang="en-GB" sz="1000" b="0" i="0" kern="1200">
                          <a:solidFill>
                            <a:schemeClr val="dk1"/>
                          </a:solidFill>
                          <a:effectLst/>
                          <a:latin typeface="+mn-lt"/>
                          <a:ea typeface="+mn-ea"/>
                          <a:cs typeface="+mn-cs"/>
                        </a:rPr>
                        <a:t>The sinuses are small, empty spaces behind your cheekbones and forehead that connect to the inside of the nose.</a:t>
                      </a:r>
                      <a:endParaRPr lang="en-GB" sz="1000" b="0"/>
                    </a:p>
                  </a:txBody>
                  <a:tcPr/>
                </a:tc>
                <a:tc>
                  <a:txBody>
                    <a:bodyPr/>
                    <a:lstStyle/>
                    <a:p>
                      <a:r>
                        <a:rPr lang="en-GB" sz="1100" b="0"/>
                        <a:t>An infection of the middle ear.</a:t>
                      </a:r>
                    </a:p>
                    <a:p>
                      <a:endParaRPr lang="en-GB" sz="1100" b="0"/>
                    </a:p>
                  </a:txBody>
                  <a:tcPr/>
                </a:tc>
                <a:extLst>
                  <a:ext uri="{0D108BD9-81ED-4DB2-BD59-A6C34878D82A}">
                    <a16:rowId xmlns:a16="http://schemas.microsoft.com/office/drawing/2014/main" val="69090144"/>
                  </a:ext>
                </a:extLst>
              </a:tr>
              <a:tr h="1389953">
                <a:tc>
                  <a:txBody>
                    <a:bodyPr/>
                    <a:lstStyle/>
                    <a:p>
                      <a:r>
                        <a:rPr lang="en-GB" sz="1100" b="1" i="0" kern="1200" dirty="0">
                          <a:solidFill>
                            <a:schemeClr val="dk1"/>
                          </a:solidFill>
                          <a:effectLst/>
                          <a:latin typeface="+mn-lt"/>
                          <a:ea typeface="+mn-ea"/>
                          <a:cs typeface="+mn-cs"/>
                        </a:rPr>
                        <a:t>Inclusion</a:t>
                      </a:r>
                      <a:r>
                        <a:rPr lang="en-GB" sz="11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Female</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Aged between 16 - 64</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Suspected lower UTI</a:t>
                      </a:r>
                    </a:p>
                  </a:txBody>
                  <a:tcPr>
                    <a:solidFill>
                      <a:schemeClr val="accent6">
                        <a:lumMod val="40000"/>
                        <a:lumOff val="60000"/>
                      </a:schemeClr>
                    </a:solidFill>
                  </a:tcPr>
                </a:tc>
                <a:tc>
                  <a:txBody>
                    <a:bodyPr/>
                    <a:lstStyle/>
                    <a:p>
                      <a:r>
                        <a:rPr lang="en-GB" sz="1100" b="1"/>
                        <a:t>Inclusion: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solidFill>
                            <a:schemeClr val="tx1"/>
                          </a:solidFill>
                          <a:latin typeface="+mn-lt"/>
                          <a:cs typeface="Times New Roman" panose="02020603050405020304" pitchFamily="18" charset="0"/>
                        </a:rPr>
                        <a:t>18 years and over</a:t>
                      </a:r>
                    </a:p>
                    <a:p>
                      <a:pPr marL="171450" indent="-171450">
                        <a:buFont typeface="Arial" panose="020B0604020202020204" pitchFamily="34" charset="0"/>
                        <a:buChar char="•"/>
                      </a:pPr>
                      <a:r>
                        <a:rPr lang="en-GB" sz="1100">
                          <a:latin typeface="+mn-lt"/>
                        </a:rPr>
                        <a:t>Suspected </a:t>
                      </a:r>
                      <a:r>
                        <a:rPr lang="en-GB" sz="1100"/>
                        <a:t>case of shingles.</a:t>
                      </a:r>
                    </a:p>
                    <a:p>
                      <a:pPr marL="171450" indent="-171450">
                        <a:buFont typeface="Arial" panose="020B0604020202020204" pitchFamily="34" charset="0"/>
                        <a:buChar char="•"/>
                      </a:pPr>
                      <a:r>
                        <a:rPr lang="en-GB" sz="1100"/>
                        <a:t>Rash appeared within  the last 72 hours  - 7 days</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Signs and symptoms of impetigo</a:t>
                      </a:r>
                      <a:endParaRPr lang="en-GB" sz="1100" b="0" i="0" kern="1200">
                        <a:solidFill>
                          <a:schemeClr val="dk1"/>
                        </a:solidFill>
                        <a:effectLst/>
                        <a:latin typeface="+mn-lt"/>
                        <a:ea typeface="+mn-ea"/>
                        <a:cs typeface="+mn-cs"/>
                      </a:endParaRPr>
                    </a:p>
                    <a:p>
                      <a:pPr marL="171450" indent="-171450">
                        <a:buFont typeface="Arial" panose="020B0604020202020204" pitchFamily="34" charset="0"/>
                        <a:buChar char="•"/>
                      </a:pPr>
                      <a:r>
                        <a:rPr lang="en-GB" sz="1100"/>
                        <a:t>Localised (4 or fewer lesions/clusters present)</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 year and over</a:t>
                      </a:r>
                    </a:p>
                    <a:p>
                      <a:pPr marL="171450" indent="-171450">
                        <a:buFont typeface="Arial" panose="020B0604020202020204" pitchFamily="34" charset="0"/>
                        <a:buChar char="•"/>
                      </a:pPr>
                      <a:r>
                        <a:rPr lang="en-GB" sz="1100"/>
                        <a:t>Infection that is present or worsening at least 48 hours after the initial bite(s) or sting(s) </a:t>
                      </a:r>
                    </a:p>
                  </a:txBody>
                  <a:tcPr>
                    <a:solidFill>
                      <a:schemeClr val="accent6">
                        <a:lumMod val="40000"/>
                        <a:lumOff val="60000"/>
                      </a:schemeClr>
                    </a:solidFill>
                  </a:tcPr>
                </a:tc>
                <a:tc>
                  <a:txBody>
                    <a:bodyPr/>
                    <a:lstStyle/>
                    <a:p>
                      <a:r>
                        <a:rPr lang="en-GB" sz="1100" b="1" dirty="0"/>
                        <a:t>Inclusion</a:t>
                      </a:r>
                      <a:r>
                        <a:rPr lang="en-GB" sz="1100" dirty="0"/>
                        <a:t>:</a:t>
                      </a:r>
                    </a:p>
                    <a:p>
                      <a:pPr marL="171450" indent="-171450">
                        <a:buFont typeface="Arial" panose="020B0604020202020204" pitchFamily="34" charset="0"/>
                        <a:buChar char="•"/>
                      </a:pPr>
                      <a:r>
                        <a:rPr lang="en-GB" sz="1100" dirty="0"/>
                        <a:t>5 years and over</a:t>
                      </a:r>
                    </a:p>
                    <a:p>
                      <a:pPr marL="171450" indent="-171450">
                        <a:buFont typeface="Arial" panose="020B0604020202020204" pitchFamily="34" charset="0"/>
                        <a:buChar char="•"/>
                      </a:pPr>
                      <a:r>
                        <a:rPr lang="en-GB" sz="1100" dirty="0"/>
                        <a:t>Suspected sore throat</a:t>
                      </a:r>
                    </a:p>
                    <a:p>
                      <a:endParaRPr lang="en-GB" sz="1100" dirty="0"/>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12 years and over</a:t>
                      </a:r>
                    </a:p>
                    <a:p>
                      <a:pPr marL="171450" indent="-171450">
                        <a:buFont typeface="Arial" panose="020B0604020202020204" pitchFamily="34" charset="0"/>
                        <a:buChar char="•"/>
                      </a:pPr>
                      <a:r>
                        <a:rPr lang="en-GB" sz="1100"/>
                        <a:t>Suspected signs and symptoms of sinusitis </a:t>
                      </a:r>
                    </a:p>
                    <a:p>
                      <a:pPr marL="171450" indent="-171450">
                        <a:buFont typeface="Arial" panose="020B0604020202020204" pitchFamily="34" charset="0"/>
                        <a:buChar char="•"/>
                      </a:pPr>
                      <a:r>
                        <a:rPr lang="en-GB" sz="1100"/>
                        <a:t>Symptom duration of 10 days or more</a:t>
                      </a:r>
                    </a:p>
                  </a:txBody>
                  <a:tcPr>
                    <a:solidFill>
                      <a:schemeClr val="accent6">
                        <a:lumMod val="40000"/>
                        <a:lumOff val="60000"/>
                      </a:schemeClr>
                    </a:solidFill>
                  </a:tcPr>
                </a:tc>
                <a:tc>
                  <a:txBody>
                    <a:bodyPr/>
                    <a:lstStyle/>
                    <a:p>
                      <a:r>
                        <a:rPr lang="en-GB" sz="1100" b="1"/>
                        <a:t>Inclusion</a:t>
                      </a:r>
                      <a:r>
                        <a:rPr lang="en-GB" sz="1100"/>
                        <a:t>:</a:t>
                      </a:r>
                    </a:p>
                    <a:p>
                      <a:pPr marL="171450" indent="-171450">
                        <a:buFont typeface="Arial" panose="020B0604020202020204" pitchFamily="34" charset="0"/>
                        <a:buChar char="•"/>
                      </a:pPr>
                      <a:r>
                        <a:rPr lang="en-GB" sz="1100"/>
                        <a:t>Aged between 1 – 17</a:t>
                      </a:r>
                    </a:p>
                    <a:p>
                      <a:pPr marL="171450" indent="-171450">
                        <a:buFont typeface="Arial" panose="020B0604020202020204" pitchFamily="34" charset="0"/>
                        <a:buChar char="•"/>
                      </a:pPr>
                      <a:r>
                        <a:rPr lang="en-GB" sz="1100"/>
                        <a:t>Suspected signs and symptoms of acute otitis media</a:t>
                      </a:r>
                    </a:p>
                    <a:p>
                      <a:endParaRPr lang="en-GB" sz="1100"/>
                    </a:p>
                  </a:txBody>
                  <a:tcPr>
                    <a:solidFill>
                      <a:schemeClr val="accent6">
                        <a:lumMod val="40000"/>
                        <a:lumOff val="60000"/>
                      </a:schemeClr>
                    </a:solidFill>
                  </a:tcPr>
                </a:tc>
                <a:extLst>
                  <a:ext uri="{0D108BD9-81ED-4DB2-BD59-A6C34878D82A}">
                    <a16:rowId xmlns:a16="http://schemas.microsoft.com/office/drawing/2014/main" val="345841386"/>
                  </a:ext>
                </a:extLst>
              </a:tr>
              <a:tr h="2295794">
                <a:tc>
                  <a:txBody>
                    <a:bodyPr/>
                    <a:lstStyle/>
                    <a:p>
                      <a:r>
                        <a:rPr lang="en-GB" sz="1100" b="1" i="0" kern="1200" dirty="0">
                          <a:solidFill>
                            <a:schemeClr val="dk1"/>
                          </a:solidFill>
                          <a:effectLst/>
                          <a:latin typeface="+mn-lt"/>
                          <a:ea typeface="+mn-ea"/>
                          <a:cs typeface="+mn-cs"/>
                        </a:rPr>
                        <a:t>Exclusion</a:t>
                      </a:r>
                      <a:r>
                        <a:rPr lang="en-GB" sz="1100" b="0" i="0" kern="1200" dirty="0">
                          <a:solidFill>
                            <a:schemeClr val="dk1"/>
                          </a:solidFill>
                          <a:effectLst/>
                          <a:latin typeface="+mn-lt"/>
                          <a:ea typeface="+mn-ea"/>
                          <a:cs typeface="+mn-cs"/>
                        </a:rPr>
                        <a: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Male</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&lt;16 or &gt;64</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Pregnant</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Breastfeeding</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Recurrent UTI (2 in last 6 months or 3 in last 12 months)</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Catheter</a:t>
                      </a:r>
                    </a:p>
                    <a:p>
                      <a:pPr marL="171450" indent="-171450">
                        <a:buFont typeface="Arial" panose="020B0604020202020204" pitchFamily="34" charset="0"/>
                        <a:buChar char="•"/>
                      </a:pPr>
                      <a:r>
                        <a:rPr lang="en-GB" sz="1100" b="0" i="0" kern="1200" dirty="0">
                          <a:solidFill>
                            <a:schemeClr val="dk1"/>
                          </a:solidFill>
                          <a:effectLst/>
                          <a:latin typeface="+mn-lt"/>
                          <a:ea typeface="+mn-ea"/>
                          <a:cs typeface="+mn-cs"/>
                        </a:rPr>
                        <a:t>Type 1 or 2 Diabetic</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&lt; under the age of 18</a:t>
                      </a:r>
                    </a:p>
                    <a:p>
                      <a:pPr marL="171450" indent="-171450">
                        <a:buFont typeface="Arial" panose="020B0604020202020204" pitchFamily="34" charset="0"/>
                        <a:buChar char="•"/>
                      </a:pPr>
                      <a:r>
                        <a:rPr lang="en-GB" sz="1100" dirty="0"/>
                        <a:t>Pregnant or suspected pregnancy</a:t>
                      </a:r>
                    </a:p>
                    <a:p>
                      <a:pPr marL="171450" indent="-171450">
                        <a:buFont typeface="Arial" panose="020B0604020202020204" pitchFamily="34" charset="0"/>
                        <a:buChar char="•"/>
                      </a:pPr>
                      <a:r>
                        <a:rPr lang="en-GB" sz="1100" dirty="0"/>
                        <a:t>Breastfeeding with shingle sores on the breasts</a:t>
                      </a:r>
                    </a:p>
                    <a:p>
                      <a:pPr marL="171450" indent="-171450">
                        <a:buFont typeface="Arial" panose="020B0604020202020204" pitchFamily="34" charset="0"/>
                        <a:buChar char="•"/>
                      </a:pPr>
                      <a:r>
                        <a:rPr lang="en-GB" sz="1100" dirty="0"/>
                        <a:t>Shingles rash onset over 7 days ago</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dirty="0"/>
                        <a:t>Pregnancy or suspected pregnancy in individuals under 16 years of age</a:t>
                      </a:r>
                    </a:p>
                    <a:p>
                      <a:pPr marL="171450" indent="-171450">
                        <a:buFont typeface="Arial" panose="020B0604020202020204" pitchFamily="34" charset="0"/>
                        <a:buChar char="•"/>
                      </a:pPr>
                      <a:r>
                        <a:rPr lang="en-GB" sz="1100" dirty="0"/>
                        <a:t>Breastfeeding with impetigo lesion(s) present on the breast </a:t>
                      </a:r>
                    </a:p>
                    <a:p>
                      <a:pPr marL="171450" indent="-171450">
                        <a:buFont typeface="Arial" panose="020B0604020202020204" pitchFamily="34" charset="0"/>
                        <a:buChar char="•"/>
                      </a:pPr>
                      <a:r>
                        <a:rPr lang="en-GB" sz="1100" dirty="0"/>
                        <a:t>Recurrent impetigo (2 or more episodes in the same year)</a:t>
                      </a:r>
                    </a:p>
                    <a:p>
                      <a:pPr marL="171450" indent="-171450">
                        <a:buFont typeface="Arial" panose="020B0604020202020204" pitchFamily="34" charset="0"/>
                        <a:buChar char="•"/>
                      </a:pPr>
                      <a:r>
                        <a:rPr lang="en-GB" sz="1100" dirty="0"/>
                        <a:t>Widespread lesions/ clusters present</a:t>
                      </a:r>
                    </a:p>
                    <a:p>
                      <a:pPr marL="171450" indent="-171450">
                        <a:buFont typeface="Arial" panose="020B0604020202020204" pitchFamily="34" charset="0"/>
                        <a:buChar char="•"/>
                      </a:pPr>
                      <a:r>
                        <a:rPr lang="en-GB" sz="1100" dirty="0"/>
                        <a:t>Systemically unwell</a:t>
                      </a:r>
                    </a:p>
                  </a:txBody>
                  <a:tcPr>
                    <a:solidFill>
                      <a:srgbClr val="FCD9D5"/>
                    </a:solidFill>
                  </a:tcPr>
                </a:tc>
                <a:tc>
                  <a:txBody>
                    <a:bodyPr/>
                    <a:lstStyle/>
                    <a:p>
                      <a:r>
                        <a:rPr lang="en-GB" sz="1100" b="1"/>
                        <a:t>Exclusion</a:t>
                      </a:r>
                      <a:r>
                        <a:rPr lang="en-GB" sz="110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&lt; under 1 year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Pregnancy or suspected pregnancy in individuals under 16 years of 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Systemically unwell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a:t>Bite or sting occurred while travelling outside the UK</a:t>
                      </a:r>
                    </a:p>
                  </a:txBody>
                  <a:tcPr>
                    <a:solidFill>
                      <a:srgbClr val="FCD9D5"/>
                    </a:solidFill>
                  </a:tcPr>
                </a:tc>
                <a:tc>
                  <a:txBody>
                    <a:bodyPr/>
                    <a:lstStyle/>
                    <a:p>
                      <a:r>
                        <a:rPr lang="en-GB" sz="1100" b="1"/>
                        <a:t>Exclusion</a:t>
                      </a:r>
                      <a:r>
                        <a:rPr lang="en-GB" sz="1100"/>
                        <a:t>:</a:t>
                      </a:r>
                    </a:p>
                    <a:p>
                      <a:pPr marL="171450" indent="-171450">
                        <a:buFont typeface="Arial" panose="020B0604020202020204" pitchFamily="34" charset="0"/>
                        <a:buChar char="•"/>
                      </a:pPr>
                      <a:r>
                        <a:rPr lang="en-GB" sz="1100"/>
                        <a:t>Individuals under 5 years of age</a:t>
                      </a:r>
                    </a:p>
                    <a:p>
                      <a:pPr marL="171450" indent="-171450">
                        <a:buFont typeface="Arial" panose="020B0604020202020204" pitchFamily="34" charset="0"/>
                        <a:buChar char="•"/>
                      </a:pPr>
                      <a:r>
                        <a:rPr lang="en-GB" sz="1100"/>
                        <a:t>Pregnancy or suspected pregnancy in individuals under 16 years of </a:t>
                      </a:r>
                    </a:p>
                    <a:p>
                      <a:pPr marL="171450" indent="-171450">
                        <a:buFont typeface="Arial" panose="020B0604020202020204" pitchFamily="34" charset="0"/>
                        <a:buChar char="•"/>
                      </a:pPr>
                      <a:r>
                        <a:rPr lang="en-GB" sz="1100"/>
                        <a:t>age </a:t>
                      </a:r>
                    </a:p>
                    <a:p>
                      <a:pPr marL="171450" indent="-171450">
                        <a:buFont typeface="Arial" panose="020B0604020202020204" pitchFamily="34" charset="0"/>
                        <a:buChar char="•"/>
                      </a:pPr>
                      <a:r>
                        <a:rPr lang="en-GB" sz="1100"/>
                        <a:t>Recurrent sore throat/tonsillitis (7 or more significant episodes in the preceding 12 months or 5+ in each of the preceding 2 years, or 3+ in the preceding three years)</a:t>
                      </a:r>
                    </a:p>
                    <a:p>
                      <a:pPr marL="171450" indent="-171450">
                        <a:buFont typeface="Arial" panose="020B0604020202020204" pitchFamily="34" charset="0"/>
                        <a:buChar char="•"/>
                      </a:pPr>
                      <a:r>
                        <a:rPr lang="en-GB" sz="1100"/>
                        <a:t>Previous tonsillectomy</a:t>
                      </a:r>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12 years of age </a:t>
                      </a:r>
                    </a:p>
                    <a:p>
                      <a:pPr marL="171450" indent="-171450">
                        <a:buFont typeface="Arial" panose="020B0604020202020204" pitchFamily="34" charset="0"/>
                        <a:buChar char="•"/>
                      </a:pPr>
                      <a:r>
                        <a:rPr lang="en-GB" sz="1100" dirty="0"/>
                        <a:t>Pregnancy or suspected pregnancy in individuals under 16 years of age </a:t>
                      </a:r>
                    </a:p>
                    <a:p>
                      <a:pPr marL="171450" indent="-171450">
                        <a:buFont typeface="Arial" panose="020B0604020202020204" pitchFamily="34" charset="0"/>
                        <a:buChar char="•"/>
                      </a:pPr>
                      <a:r>
                        <a:rPr lang="en-GB" sz="1100" dirty="0"/>
                        <a:t>Symptom duration of less than 10 days</a:t>
                      </a:r>
                    </a:p>
                    <a:p>
                      <a:pPr marL="171450" indent="-171450">
                        <a:buFont typeface="Arial" panose="020B0604020202020204" pitchFamily="34" charset="0"/>
                        <a:buChar char="•"/>
                      </a:pPr>
                      <a:r>
                        <a:rPr lang="en-GB" sz="1100" dirty="0"/>
                        <a:t>Recurrent sinusitis ((4 or more annual episodes of sinusitis)</a:t>
                      </a:r>
                    </a:p>
                    <a:p>
                      <a:endParaRPr lang="en-GB" sz="1100" dirty="0"/>
                    </a:p>
                    <a:p>
                      <a:endParaRPr lang="en-GB" sz="1100" dirty="0"/>
                    </a:p>
                  </a:txBody>
                  <a:tcPr>
                    <a:solidFill>
                      <a:srgbClr val="FCD9D5"/>
                    </a:solidFill>
                  </a:tcPr>
                </a:tc>
                <a:tc>
                  <a:txBody>
                    <a:bodyPr/>
                    <a:lstStyle/>
                    <a:p>
                      <a:r>
                        <a:rPr lang="en-GB" sz="1100" b="1" dirty="0"/>
                        <a:t>Exclusion</a:t>
                      </a:r>
                      <a:r>
                        <a:rPr lang="en-GB" sz="1100" dirty="0"/>
                        <a:t>:</a:t>
                      </a:r>
                    </a:p>
                    <a:p>
                      <a:pPr marL="171450" indent="-171450">
                        <a:buFont typeface="Arial" panose="020B0604020202020204" pitchFamily="34" charset="0"/>
                        <a:buChar char="•"/>
                      </a:pPr>
                      <a:r>
                        <a:rPr lang="en-GB" sz="1100" dirty="0"/>
                        <a:t>Individuals under 1 year of age or over 18 years of age</a:t>
                      </a:r>
                    </a:p>
                    <a:p>
                      <a:pPr marL="171450" indent="-171450">
                        <a:buFont typeface="Arial" panose="020B0604020202020204" pitchFamily="34" charset="0"/>
                        <a:buChar char="•"/>
                      </a:pPr>
                      <a:r>
                        <a:rPr lang="en-GB" sz="1100" dirty="0"/>
                        <a:t>Pregnancy or suspected pregnancy in individuals under 16</a:t>
                      </a:r>
                    </a:p>
                    <a:p>
                      <a:pPr marL="171450" indent="-171450">
                        <a:buFont typeface="Arial" panose="020B0604020202020204" pitchFamily="34" charset="0"/>
                        <a:buChar char="•"/>
                      </a:pPr>
                      <a:r>
                        <a:rPr lang="en-GB" sz="1100" dirty="0"/>
                        <a:t>Recurrent infection  (3+ episodes in preceding 6 months, or 4+ episodes in the preceding 12 months with at least one episode in the past 6 months.)</a:t>
                      </a:r>
                    </a:p>
                  </a:txBody>
                  <a:tcPr>
                    <a:solidFill>
                      <a:srgbClr val="FCD9D5"/>
                    </a:solidFill>
                  </a:tcPr>
                </a:tc>
                <a:extLst>
                  <a:ext uri="{0D108BD9-81ED-4DB2-BD59-A6C34878D82A}">
                    <a16:rowId xmlns:a16="http://schemas.microsoft.com/office/drawing/2014/main" val="3587346717"/>
                  </a:ext>
                </a:extLst>
              </a:tr>
            </a:tbl>
          </a:graphicData>
        </a:graphic>
      </p:graphicFrame>
    </p:spTree>
    <p:extLst>
      <p:ext uri="{BB962C8B-B14F-4D97-AF65-F5344CB8AC3E}">
        <p14:creationId xmlns:p14="http://schemas.microsoft.com/office/powerpoint/2010/main" val="3605651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431999" y="1439282"/>
            <a:ext cx="11404153" cy="4118140"/>
          </a:xfrm>
        </p:spPr>
        <p:txBody>
          <a:bodyPr>
            <a:normAutofit lnSpcReduction="10000"/>
          </a:bodyPr>
          <a:lstStyle/>
          <a:p>
            <a:pPr marL="342900"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increase capacity in the practice so appropriate patients can be managed via a community pharmacy. GP appointments can be used for patients who really need them </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improve access for patients with minor illnesses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create improved relationships between practices and community pharmacies to deliver high quality and integrated care to patients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support the integration of community pharmacy into the wider PCN team</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help patients self-manage their health more effectively with the support of community pharmacists</a:t>
            </a:r>
          </a:p>
          <a:p>
            <a:pPr marL="457200" indent="-4572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To change patient behaviour so they go to community pharmacy as the ‘first port of call’ for minor illness and medicines advice in the future.</a:t>
            </a:r>
          </a:p>
          <a:p>
            <a:pPr marL="457200" indent="-457200">
              <a:buFont typeface="Arial" panose="020B0604020202020204" pitchFamily="34" charset="0"/>
              <a:buChar char="•"/>
            </a:pPr>
            <a:endParaRPr lang="en-GB" sz="2400" dirty="0">
              <a:solidFill>
                <a:schemeClr val="tx1"/>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GB" sz="2800" dirty="0">
              <a:solidFill>
                <a:schemeClr val="tx1"/>
              </a:solidFill>
              <a:latin typeface="Arial" panose="020B0604020202020204" pitchFamily="34" charset="0"/>
              <a:cs typeface="Arial" panose="020B0604020202020204" pitchFamily="34" charset="0"/>
            </a:endParaRPr>
          </a:p>
          <a:p>
            <a:endParaRPr lang="en-GB" sz="2800" dirty="0">
              <a:solidFill>
                <a:schemeClr val="tx1"/>
              </a:solidFill>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p:txBody>
          <a:bodyPr>
            <a:noAutofit/>
          </a:bodyPr>
          <a:lstStyle/>
          <a:p>
            <a:r>
              <a:rPr lang="en-GB" sz="3000" dirty="0">
                <a:latin typeface="Arial" panose="020B0604020202020204" pitchFamily="34" charset="0"/>
                <a:cs typeface="Arial" panose="020B0604020202020204" pitchFamily="34" charset="0"/>
              </a:rPr>
              <a:t>What are the benefits of utilising Pharmacy First for our patients?</a:t>
            </a:r>
          </a:p>
        </p:txBody>
      </p:sp>
    </p:spTree>
    <p:extLst>
      <p:ext uri="{BB962C8B-B14F-4D97-AF65-F5344CB8AC3E}">
        <p14:creationId xmlns:p14="http://schemas.microsoft.com/office/powerpoint/2010/main" val="62331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684C0-ADDC-502C-7A2E-4136943BB176}"/>
              </a:ext>
            </a:extLst>
          </p:cNvPr>
          <p:cNvSpPr>
            <a:spLocks noGrp="1"/>
          </p:cNvSpPr>
          <p:nvPr>
            <p:ph type="title"/>
          </p:nvPr>
        </p:nvSpPr>
        <p:spPr/>
        <p:txBody>
          <a:bodyPr>
            <a:noAutofit/>
          </a:bodyPr>
          <a:lstStyle/>
          <a:p>
            <a:r>
              <a:rPr lang="en-GB" sz="3000" dirty="0"/>
              <a:t>Can’t I just tell patients to ‘go to a pharmacy?</a:t>
            </a:r>
          </a:p>
        </p:txBody>
      </p:sp>
      <p:sp>
        <p:nvSpPr>
          <p:cNvPr id="5" name="object 2">
            <a:extLst>
              <a:ext uri="{FF2B5EF4-FFF2-40B4-BE49-F238E27FC236}">
                <a16:creationId xmlns:a16="http://schemas.microsoft.com/office/drawing/2014/main" id="{E0CEC6ED-6F39-827E-BFA8-8C8D75F2A8FF}"/>
              </a:ext>
            </a:extLst>
          </p:cNvPr>
          <p:cNvSpPr txBox="1"/>
          <p:nvPr/>
        </p:nvSpPr>
        <p:spPr>
          <a:xfrm>
            <a:off x="432000" y="949791"/>
            <a:ext cx="11614998" cy="1410643"/>
          </a:xfrm>
          <a:prstGeom prst="rect">
            <a:avLst/>
          </a:prstGeom>
          <a:solidFill>
            <a:srgbClr val="D5F0F7"/>
          </a:solidFill>
        </p:spPr>
        <p:txBody>
          <a:bodyPr vert="horz" wrap="square" lIns="0" tIns="0" rIns="0" bIns="0" rtlCol="0">
            <a:spAutoFit/>
          </a:bodyPr>
          <a:lstStyle/>
          <a:p>
            <a:pPr marL="635" marR="294005">
              <a:lnSpc>
                <a:spcPts val="2210"/>
              </a:lnSpc>
            </a:pPr>
            <a:r>
              <a:rPr lang="en-GB" sz="2000" spc="-50" dirty="0">
                <a:latin typeface="Arial"/>
                <a:cs typeface="Arial"/>
              </a:rPr>
              <a:t>Community pharmacies can only manage “walk-in” patients if they meet the clinical criteria for one of the new 7 pathway. Patients with other minor illness symptoms would be managed via self-care.</a:t>
            </a:r>
          </a:p>
          <a:p>
            <a:pPr marL="635" marR="294005">
              <a:lnSpc>
                <a:spcPts val="2210"/>
              </a:lnSpc>
            </a:pPr>
            <a:endParaRPr lang="en-GB" sz="2000" spc="-50" dirty="0">
              <a:latin typeface="Arial"/>
              <a:cs typeface="Arial"/>
            </a:endParaRPr>
          </a:p>
          <a:p>
            <a:pPr marL="635" marR="294005">
              <a:lnSpc>
                <a:spcPts val="2210"/>
              </a:lnSpc>
            </a:pPr>
            <a:r>
              <a:rPr lang="en-GB" sz="1900" dirty="0">
                <a:latin typeface="Arial"/>
                <a:cs typeface="Arial"/>
              </a:rPr>
              <a:t>GP</a:t>
            </a:r>
            <a:r>
              <a:rPr lang="en-GB" sz="1900" spc="-90" dirty="0">
                <a:latin typeface="Arial"/>
                <a:cs typeface="Arial"/>
              </a:rPr>
              <a:t> </a:t>
            </a:r>
            <a:r>
              <a:rPr lang="en-GB" sz="1900" dirty="0">
                <a:latin typeface="Arial"/>
                <a:cs typeface="Arial"/>
              </a:rPr>
              <a:t>practices</a:t>
            </a:r>
            <a:r>
              <a:rPr lang="en-GB" sz="1900" spc="-30" dirty="0">
                <a:latin typeface="Arial"/>
                <a:cs typeface="Arial"/>
              </a:rPr>
              <a:t> </a:t>
            </a:r>
            <a:r>
              <a:rPr lang="en-GB" sz="1900" dirty="0">
                <a:latin typeface="Arial"/>
                <a:cs typeface="Arial"/>
              </a:rPr>
              <a:t>should</a:t>
            </a:r>
            <a:r>
              <a:rPr lang="en-GB" sz="1900" spc="-15" dirty="0">
                <a:latin typeface="Arial"/>
                <a:cs typeface="Arial"/>
              </a:rPr>
              <a:t> </a:t>
            </a:r>
            <a:r>
              <a:rPr lang="en-GB" sz="1900" dirty="0">
                <a:latin typeface="Arial"/>
                <a:cs typeface="Arial"/>
              </a:rPr>
              <a:t>continue</a:t>
            </a:r>
            <a:r>
              <a:rPr lang="en-GB" sz="1900" spc="-30" dirty="0">
                <a:latin typeface="Arial"/>
                <a:cs typeface="Arial"/>
              </a:rPr>
              <a:t> </a:t>
            </a:r>
            <a:r>
              <a:rPr lang="en-GB" sz="1900" dirty="0">
                <a:latin typeface="Arial"/>
                <a:cs typeface="Arial"/>
              </a:rPr>
              <a:t>to</a:t>
            </a:r>
            <a:r>
              <a:rPr lang="en-GB" sz="1900" spc="-40" dirty="0">
                <a:latin typeface="Arial"/>
                <a:cs typeface="Arial"/>
              </a:rPr>
              <a:t> </a:t>
            </a:r>
            <a:r>
              <a:rPr lang="en-GB" sz="1900" dirty="0">
                <a:latin typeface="Arial"/>
                <a:cs typeface="Arial"/>
              </a:rPr>
              <a:t>digitally</a:t>
            </a:r>
            <a:r>
              <a:rPr lang="en-GB" sz="1900" spc="-25" dirty="0">
                <a:latin typeface="Arial"/>
                <a:cs typeface="Arial"/>
              </a:rPr>
              <a:t> </a:t>
            </a:r>
            <a:r>
              <a:rPr lang="en-GB" sz="1900" dirty="0">
                <a:latin typeface="Arial"/>
                <a:cs typeface="Arial"/>
              </a:rPr>
              <a:t>refer</a:t>
            </a:r>
            <a:r>
              <a:rPr lang="en-GB" sz="1900" spc="-35" dirty="0">
                <a:latin typeface="Arial"/>
                <a:cs typeface="Arial"/>
              </a:rPr>
              <a:t> </a:t>
            </a:r>
            <a:r>
              <a:rPr lang="en-GB" sz="1900" dirty="0">
                <a:latin typeface="Arial"/>
                <a:cs typeface="Arial"/>
              </a:rPr>
              <a:t>patients</a:t>
            </a:r>
            <a:r>
              <a:rPr lang="en-GB" sz="1900" spc="-30" dirty="0">
                <a:latin typeface="Arial"/>
                <a:cs typeface="Arial"/>
              </a:rPr>
              <a:t> </a:t>
            </a:r>
            <a:r>
              <a:rPr lang="en-GB" sz="1900" dirty="0">
                <a:latin typeface="Arial"/>
                <a:cs typeface="Arial"/>
              </a:rPr>
              <a:t>to</a:t>
            </a:r>
            <a:r>
              <a:rPr lang="en-GB" sz="1900" spc="-55" dirty="0">
                <a:latin typeface="Arial"/>
                <a:cs typeface="Arial"/>
              </a:rPr>
              <a:t> </a:t>
            </a:r>
            <a:r>
              <a:rPr lang="en-GB" sz="1900" dirty="0">
                <a:latin typeface="Arial"/>
                <a:cs typeface="Arial"/>
              </a:rPr>
              <a:t>Pharmacy</a:t>
            </a:r>
            <a:r>
              <a:rPr lang="en-GB" sz="1900" spc="-20" dirty="0">
                <a:latin typeface="Arial"/>
                <a:cs typeface="Arial"/>
              </a:rPr>
              <a:t> </a:t>
            </a:r>
            <a:r>
              <a:rPr lang="en-GB" sz="1900" dirty="0">
                <a:latin typeface="Arial"/>
                <a:cs typeface="Arial"/>
              </a:rPr>
              <a:t>First</a:t>
            </a:r>
            <a:r>
              <a:rPr lang="en-GB" sz="1900" spc="-55" dirty="0">
                <a:latin typeface="Arial"/>
                <a:cs typeface="Arial"/>
              </a:rPr>
              <a:t> </a:t>
            </a:r>
            <a:r>
              <a:rPr lang="en-GB" sz="1900" dirty="0">
                <a:latin typeface="Arial"/>
                <a:cs typeface="Arial"/>
              </a:rPr>
              <a:t>as</a:t>
            </a:r>
            <a:r>
              <a:rPr lang="en-GB" sz="1900" spc="-50" dirty="0">
                <a:latin typeface="Arial"/>
                <a:cs typeface="Arial"/>
              </a:rPr>
              <a:t> </a:t>
            </a:r>
            <a:r>
              <a:rPr lang="en-GB" sz="1900" dirty="0">
                <a:latin typeface="Arial"/>
                <a:cs typeface="Arial"/>
              </a:rPr>
              <a:t>per</a:t>
            </a:r>
            <a:r>
              <a:rPr lang="en-GB" sz="1900" spc="-40" dirty="0">
                <a:latin typeface="Arial"/>
                <a:cs typeface="Arial"/>
              </a:rPr>
              <a:t> </a:t>
            </a:r>
            <a:r>
              <a:rPr lang="en-GB" sz="1900" dirty="0">
                <a:latin typeface="Arial"/>
                <a:cs typeface="Arial"/>
              </a:rPr>
              <a:t>the</a:t>
            </a:r>
            <a:r>
              <a:rPr lang="en-GB" sz="1900" spc="-40" dirty="0">
                <a:latin typeface="Arial"/>
                <a:cs typeface="Arial"/>
              </a:rPr>
              <a:t> </a:t>
            </a:r>
            <a:r>
              <a:rPr lang="en-GB" sz="1900" dirty="0">
                <a:latin typeface="Arial"/>
                <a:cs typeface="Arial"/>
              </a:rPr>
              <a:t>former</a:t>
            </a:r>
            <a:r>
              <a:rPr lang="en-GB" sz="1900" spc="-40" dirty="0">
                <a:latin typeface="Arial"/>
                <a:cs typeface="Arial"/>
              </a:rPr>
              <a:t> </a:t>
            </a:r>
            <a:r>
              <a:rPr lang="en-GB" sz="1900" spc="-10" dirty="0">
                <a:latin typeface="Arial"/>
                <a:cs typeface="Arial"/>
              </a:rPr>
              <a:t>GPCPCS </a:t>
            </a:r>
            <a:r>
              <a:rPr lang="en-GB" sz="1900" dirty="0">
                <a:latin typeface="Arial"/>
                <a:cs typeface="Arial"/>
              </a:rPr>
              <a:t>as</a:t>
            </a:r>
            <a:r>
              <a:rPr lang="en-GB" sz="1900" spc="-50" dirty="0">
                <a:latin typeface="Arial"/>
                <a:cs typeface="Arial"/>
              </a:rPr>
              <a:t> </a:t>
            </a:r>
            <a:r>
              <a:rPr lang="en-GB" sz="1900" dirty="0">
                <a:latin typeface="Arial"/>
                <a:cs typeface="Arial"/>
              </a:rPr>
              <a:t>opposed to</a:t>
            </a:r>
            <a:r>
              <a:rPr lang="en-GB" sz="1900" spc="-50" dirty="0">
                <a:latin typeface="Arial"/>
                <a:cs typeface="Arial"/>
              </a:rPr>
              <a:t> </a:t>
            </a:r>
            <a:r>
              <a:rPr lang="en-GB" sz="1900" spc="-10" dirty="0">
                <a:latin typeface="Arial"/>
                <a:cs typeface="Arial"/>
              </a:rPr>
              <a:t>signposting.</a:t>
            </a:r>
            <a:r>
              <a:rPr lang="en-GB" sz="1900" spc="-50" dirty="0">
                <a:latin typeface="Arial"/>
                <a:cs typeface="Arial"/>
              </a:rPr>
              <a:t> </a:t>
            </a:r>
          </a:p>
        </p:txBody>
      </p:sp>
      <p:sp>
        <p:nvSpPr>
          <p:cNvPr id="7" name="object 7">
            <a:extLst>
              <a:ext uri="{FF2B5EF4-FFF2-40B4-BE49-F238E27FC236}">
                <a16:creationId xmlns:a16="http://schemas.microsoft.com/office/drawing/2014/main" id="{106CCC4F-D1CF-5E59-7CD8-8319525C77EF}"/>
              </a:ext>
            </a:extLst>
          </p:cNvPr>
          <p:cNvSpPr txBox="1"/>
          <p:nvPr/>
        </p:nvSpPr>
        <p:spPr>
          <a:xfrm>
            <a:off x="1461867" y="2666989"/>
            <a:ext cx="2581938" cy="1357423"/>
          </a:xfrm>
          <a:prstGeom prst="rect">
            <a:avLst/>
          </a:prstGeom>
          <a:noFill/>
        </p:spPr>
        <p:txBody>
          <a:bodyPr vert="horz" wrap="square" lIns="0" tIns="64135" rIns="0" bIns="0" rtlCol="0">
            <a:spAutoFit/>
          </a:bodyPr>
          <a:lstStyle/>
          <a:p>
            <a:pPr marL="93663"/>
            <a:r>
              <a:rPr lang="en-GB" sz="1200" b="0" i="0" dirty="0">
                <a:solidFill>
                  <a:srgbClr val="000000"/>
                </a:solidFill>
                <a:effectLst/>
              </a:rPr>
              <a:t>Patients will receive a </a:t>
            </a:r>
            <a:r>
              <a:rPr lang="en-GB" sz="1200" dirty="0">
                <a:solidFill>
                  <a:srgbClr val="000000"/>
                </a:solidFill>
              </a:rPr>
              <a:t>confidential</a:t>
            </a:r>
            <a:r>
              <a:rPr lang="en-GB" sz="1200" b="0" i="0" dirty="0">
                <a:solidFill>
                  <a:srgbClr val="000000"/>
                </a:solidFill>
                <a:effectLst/>
              </a:rPr>
              <a:t> consultation.  </a:t>
            </a:r>
            <a:r>
              <a:rPr lang="en-GB" sz="1200" b="1" i="0" dirty="0">
                <a:solidFill>
                  <a:srgbClr val="000000"/>
                </a:solidFill>
                <a:effectLst/>
              </a:rPr>
              <a:t>If signposted</a:t>
            </a:r>
            <a:r>
              <a:rPr lang="en-GB" sz="1200" b="0" i="0" dirty="0">
                <a:solidFill>
                  <a:srgbClr val="000000"/>
                </a:solidFill>
                <a:effectLst/>
              </a:rPr>
              <a:t>, </a:t>
            </a:r>
            <a:r>
              <a:rPr lang="en-GB" sz="1200" dirty="0">
                <a:solidFill>
                  <a:srgbClr val="000000"/>
                </a:solidFill>
              </a:rPr>
              <a:t>may</a:t>
            </a:r>
            <a:r>
              <a:rPr lang="en-GB" sz="1200" b="0" i="0" dirty="0">
                <a:solidFill>
                  <a:srgbClr val="000000"/>
                </a:solidFill>
                <a:effectLst/>
              </a:rPr>
              <a:t> be treated as self-care support and possibly managed by another pharmacy team member. </a:t>
            </a:r>
          </a:p>
          <a:p>
            <a:pPr marL="93663"/>
            <a:r>
              <a:rPr lang="en-GB" sz="1200" dirty="0">
                <a:solidFill>
                  <a:srgbClr val="000000"/>
                </a:solidFill>
              </a:rPr>
              <a:t>P</a:t>
            </a:r>
            <a:r>
              <a:rPr lang="en-GB" sz="1200" b="0" i="0" dirty="0">
                <a:solidFill>
                  <a:srgbClr val="000000"/>
                </a:solidFill>
                <a:effectLst/>
              </a:rPr>
              <a:t>atients are reassured that their concern has been taken seriously.</a:t>
            </a:r>
            <a:endParaRPr lang="en-GB" sz="1200" dirty="0"/>
          </a:p>
        </p:txBody>
      </p:sp>
      <p:sp>
        <p:nvSpPr>
          <p:cNvPr id="11" name="object 7">
            <a:extLst>
              <a:ext uri="{FF2B5EF4-FFF2-40B4-BE49-F238E27FC236}">
                <a16:creationId xmlns:a16="http://schemas.microsoft.com/office/drawing/2014/main" id="{9A18DD1E-292E-EB2D-7D80-B38443B5DDB9}"/>
              </a:ext>
            </a:extLst>
          </p:cNvPr>
          <p:cNvSpPr txBox="1"/>
          <p:nvPr/>
        </p:nvSpPr>
        <p:spPr>
          <a:xfrm>
            <a:off x="5237811" y="2848710"/>
            <a:ext cx="2852433" cy="962443"/>
          </a:xfrm>
          <a:prstGeom prst="rect">
            <a:avLst/>
          </a:prstGeom>
          <a:noFill/>
        </p:spPr>
        <p:txBody>
          <a:bodyPr vert="horz" wrap="square" lIns="0" tIns="64135" rIns="0" bIns="0" rtlCol="0">
            <a:spAutoFit/>
          </a:bodyPr>
          <a:lstStyle/>
          <a:p>
            <a:pPr marL="93663" marR="5080">
              <a:lnSpc>
                <a:spcPts val="1380"/>
              </a:lnSpc>
              <a:spcBef>
                <a:spcPts val="195"/>
              </a:spcBef>
            </a:pPr>
            <a:r>
              <a:rPr lang="en-GB" sz="1200" dirty="0">
                <a:latin typeface="Arial"/>
                <a:cs typeface="Arial"/>
              </a:rPr>
              <a:t>If</a:t>
            </a:r>
            <a:r>
              <a:rPr lang="en-GB" sz="1200" spc="-20" dirty="0">
                <a:latin typeface="Arial"/>
                <a:cs typeface="Arial"/>
              </a:rPr>
              <a:t> </a:t>
            </a:r>
            <a:r>
              <a:rPr lang="en-GB" sz="1200" dirty="0">
                <a:latin typeface="Arial"/>
                <a:cs typeface="Arial"/>
              </a:rPr>
              <a:t>the</a:t>
            </a:r>
            <a:r>
              <a:rPr lang="en-GB" sz="1200" spc="-15" dirty="0">
                <a:latin typeface="Arial"/>
                <a:cs typeface="Arial"/>
              </a:rPr>
              <a:t> </a:t>
            </a:r>
            <a:r>
              <a:rPr lang="en-GB" sz="1200" dirty="0">
                <a:latin typeface="Arial"/>
                <a:cs typeface="Arial"/>
              </a:rPr>
              <a:t>patient</a:t>
            </a:r>
            <a:r>
              <a:rPr lang="en-GB" sz="1200" spc="-30" dirty="0">
                <a:latin typeface="Arial"/>
                <a:cs typeface="Arial"/>
              </a:rPr>
              <a:t> </a:t>
            </a:r>
            <a:r>
              <a:rPr lang="en-GB" sz="1200" dirty="0">
                <a:latin typeface="Arial"/>
                <a:cs typeface="Arial"/>
              </a:rPr>
              <a:t>does</a:t>
            </a:r>
            <a:r>
              <a:rPr lang="en-GB" sz="1200" spc="-15" dirty="0">
                <a:latin typeface="Arial"/>
                <a:cs typeface="Arial"/>
              </a:rPr>
              <a:t> </a:t>
            </a:r>
            <a:r>
              <a:rPr lang="en-GB" sz="1200" dirty="0">
                <a:latin typeface="Arial"/>
                <a:cs typeface="Arial"/>
              </a:rPr>
              <a:t>not</a:t>
            </a:r>
            <a:r>
              <a:rPr lang="en-GB" sz="1200" spc="-20" dirty="0">
                <a:latin typeface="Arial"/>
                <a:cs typeface="Arial"/>
              </a:rPr>
              <a:t> </a:t>
            </a:r>
            <a:r>
              <a:rPr lang="en-GB" sz="1200" spc="-10" dirty="0">
                <a:latin typeface="Arial"/>
                <a:cs typeface="Arial"/>
              </a:rPr>
              <a:t>contact </a:t>
            </a:r>
            <a:r>
              <a:rPr lang="en-GB" sz="1200" dirty="0">
                <a:latin typeface="Arial"/>
                <a:cs typeface="Arial"/>
              </a:rPr>
              <a:t>the</a:t>
            </a:r>
            <a:r>
              <a:rPr lang="en-GB" sz="1200" spc="-25" dirty="0">
                <a:latin typeface="Arial"/>
                <a:cs typeface="Arial"/>
              </a:rPr>
              <a:t> </a:t>
            </a:r>
            <a:r>
              <a:rPr lang="en-GB" sz="1200" spc="-10" dirty="0">
                <a:latin typeface="Arial"/>
                <a:cs typeface="Arial"/>
              </a:rPr>
              <a:t>pharmacy,</a:t>
            </a:r>
            <a:r>
              <a:rPr lang="en-GB" sz="1200" spc="-30" dirty="0">
                <a:latin typeface="Arial"/>
                <a:cs typeface="Arial"/>
              </a:rPr>
              <a:t> </a:t>
            </a:r>
            <a:r>
              <a:rPr lang="en-GB" sz="1200" dirty="0">
                <a:latin typeface="Arial"/>
                <a:cs typeface="Arial"/>
              </a:rPr>
              <a:t>the</a:t>
            </a:r>
            <a:r>
              <a:rPr lang="en-GB" sz="1200" spc="-20" dirty="0">
                <a:latin typeface="Arial"/>
                <a:cs typeface="Arial"/>
              </a:rPr>
              <a:t> </a:t>
            </a:r>
            <a:r>
              <a:rPr lang="en-GB" sz="1200" spc="-10" dirty="0">
                <a:latin typeface="Arial"/>
                <a:cs typeface="Arial"/>
              </a:rPr>
              <a:t>pharmacist </a:t>
            </a:r>
            <a:r>
              <a:rPr lang="en-GB" sz="1200" dirty="0">
                <a:latin typeface="Arial"/>
                <a:cs typeface="Arial"/>
              </a:rPr>
              <a:t>will</a:t>
            </a:r>
            <a:r>
              <a:rPr lang="en-GB" sz="1200" spc="10" dirty="0">
                <a:latin typeface="Arial"/>
                <a:cs typeface="Arial"/>
              </a:rPr>
              <a:t> </a:t>
            </a:r>
            <a:r>
              <a:rPr lang="en-GB" sz="1200" dirty="0">
                <a:latin typeface="Arial"/>
                <a:cs typeface="Arial"/>
              </a:rPr>
              <a:t>follow</a:t>
            </a:r>
            <a:r>
              <a:rPr lang="en-GB" sz="1200" spc="-30" dirty="0">
                <a:latin typeface="Arial"/>
                <a:cs typeface="Arial"/>
              </a:rPr>
              <a:t> </a:t>
            </a:r>
            <a:r>
              <a:rPr lang="en-GB" sz="1200" dirty="0">
                <a:latin typeface="Arial"/>
                <a:cs typeface="Arial"/>
              </a:rPr>
              <a:t>up</a:t>
            </a:r>
            <a:r>
              <a:rPr lang="en-GB" sz="1200" spc="-15" dirty="0">
                <a:latin typeface="Arial"/>
                <a:cs typeface="Arial"/>
              </a:rPr>
              <a:t> </a:t>
            </a:r>
            <a:r>
              <a:rPr lang="en-GB" sz="1200" dirty="0">
                <a:latin typeface="Arial"/>
                <a:cs typeface="Arial"/>
              </a:rPr>
              <a:t>based</a:t>
            </a:r>
            <a:r>
              <a:rPr lang="en-GB" sz="1200" spc="-25" dirty="0">
                <a:latin typeface="Arial"/>
                <a:cs typeface="Arial"/>
              </a:rPr>
              <a:t> </a:t>
            </a:r>
            <a:r>
              <a:rPr lang="en-GB" sz="1200" spc="-20" dirty="0">
                <a:latin typeface="Arial"/>
                <a:cs typeface="Arial"/>
              </a:rPr>
              <a:t>upon </a:t>
            </a:r>
            <a:r>
              <a:rPr lang="en-GB" sz="1200" dirty="0">
                <a:latin typeface="Arial"/>
                <a:cs typeface="Arial"/>
              </a:rPr>
              <a:t>clinical</a:t>
            </a:r>
            <a:r>
              <a:rPr lang="en-GB" sz="1200" spc="-10" dirty="0">
                <a:latin typeface="Arial"/>
                <a:cs typeface="Arial"/>
              </a:rPr>
              <a:t> need.</a:t>
            </a:r>
            <a:r>
              <a:rPr lang="en-GB" sz="1200" b="0" i="0" dirty="0">
                <a:solidFill>
                  <a:srgbClr val="000000"/>
                </a:solidFill>
                <a:effectLst/>
              </a:rPr>
              <a:t> If patient does not attend the referring GP would be made aware.</a:t>
            </a:r>
          </a:p>
        </p:txBody>
      </p:sp>
      <p:sp>
        <p:nvSpPr>
          <p:cNvPr id="13" name="object 7">
            <a:extLst>
              <a:ext uri="{FF2B5EF4-FFF2-40B4-BE49-F238E27FC236}">
                <a16:creationId xmlns:a16="http://schemas.microsoft.com/office/drawing/2014/main" id="{5ABDF6ED-E6CD-D1B1-C4B9-384623B00443}"/>
              </a:ext>
            </a:extLst>
          </p:cNvPr>
          <p:cNvSpPr txBox="1"/>
          <p:nvPr/>
        </p:nvSpPr>
        <p:spPr>
          <a:xfrm>
            <a:off x="9038446" y="2732184"/>
            <a:ext cx="2581937" cy="962443"/>
          </a:xfrm>
          <a:prstGeom prst="rect">
            <a:avLst/>
          </a:prstGeom>
          <a:noFill/>
        </p:spPr>
        <p:txBody>
          <a:bodyPr vert="horz" wrap="square" lIns="0" tIns="64135" rIns="0" bIns="0" rtlCol="0">
            <a:spAutoFit/>
          </a:bodyPr>
          <a:lstStyle/>
          <a:p>
            <a:pPr marL="93663" marR="5080">
              <a:lnSpc>
                <a:spcPts val="1380"/>
              </a:lnSpc>
              <a:spcBef>
                <a:spcPts val="195"/>
              </a:spcBef>
            </a:pPr>
            <a:r>
              <a:rPr lang="en-GB" sz="1200" dirty="0">
                <a:latin typeface="Arial"/>
                <a:cs typeface="Arial"/>
              </a:rPr>
              <a:t>Referrals enable the pharmacy to plan and manage workload and </a:t>
            </a:r>
            <a:r>
              <a:rPr lang="en-GB" sz="1200" b="0" i="0" dirty="0">
                <a:solidFill>
                  <a:srgbClr val="000000"/>
                </a:solidFill>
                <a:effectLst/>
              </a:rPr>
              <a:t>the pharmacist will be expecting them.</a:t>
            </a:r>
            <a:r>
              <a:rPr lang="en-GB" sz="1200" dirty="0">
                <a:latin typeface="Arial"/>
                <a:cs typeface="Arial"/>
              </a:rPr>
              <a:t> Thereby meaning patients are seen in a timely manner.</a:t>
            </a:r>
          </a:p>
        </p:txBody>
      </p:sp>
      <p:grpSp>
        <p:nvGrpSpPr>
          <p:cNvPr id="35" name="object 18">
            <a:extLst>
              <a:ext uri="{FF2B5EF4-FFF2-40B4-BE49-F238E27FC236}">
                <a16:creationId xmlns:a16="http://schemas.microsoft.com/office/drawing/2014/main" id="{25CBC962-1AAB-E6BC-E0DC-D850AD8CDD53}"/>
              </a:ext>
            </a:extLst>
          </p:cNvPr>
          <p:cNvGrpSpPr/>
          <p:nvPr/>
        </p:nvGrpSpPr>
        <p:grpSpPr>
          <a:xfrm>
            <a:off x="528937" y="4389451"/>
            <a:ext cx="928369" cy="928369"/>
            <a:chOff x="583691" y="4565903"/>
            <a:chExt cx="928369" cy="928369"/>
          </a:xfrm>
        </p:grpSpPr>
        <p:sp>
          <p:nvSpPr>
            <p:cNvPr id="36" name="object 19">
              <a:extLst>
                <a:ext uri="{FF2B5EF4-FFF2-40B4-BE49-F238E27FC236}">
                  <a16:creationId xmlns:a16="http://schemas.microsoft.com/office/drawing/2014/main" id="{EDB8EDBF-BE8F-EC93-94E7-71FEF9400D2B}"/>
                </a:ext>
              </a:extLst>
            </p:cNvPr>
            <p:cNvSpPr/>
            <p:nvPr/>
          </p:nvSpPr>
          <p:spPr>
            <a:xfrm>
              <a:off x="583691" y="456590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37" name="object 20">
              <a:extLst>
                <a:ext uri="{FF2B5EF4-FFF2-40B4-BE49-F238E27FC236}">
                  <a16:creationId xmlns:a16="http://schemas.microsoft.com/office/drawing/2014/main" id="{A3F35194-C623-1D31-9264-2D4854E567AA}"/>
                </a:ext>
              </a:extLst>
            </p:cNvPr>
            <p:cNvPicPr/>
            <p:nvPr/>
          </p:nvPicPr>
          <p:blipFill>
            <a:blip r:embed="rId2" cstate="print"/>
            <a:stretch>
              <a:fillRect/>
            </a:stretch>
          </p:blipFill>
          <p:spPr>
            <a:xfrm>
              <a:off x="904448" y="5046143"/>
              <a:ext cx="159556" cy="119681"/>
            </a:xfrm>
            <a:prstGeom prst="rect">
              <a:avLst/>
            </a:prstGeom>
          </p:spPr>
        </p:pic>
        <p:pic>
          <p:nvPicPr>
            <p:cNvPr id="38" name="object 21">
              <a:extLst>
                <a:ext uri="{FF2B5EF4-FFF2-40B4-BE49-F238E27FC236}">
                  <a16:creationId xmlns:a16="http://schemas.microsoft.com/office/drawing/2014/main" id="{3DA9C3B3-3710-F3D0-352A-791D1B24057B}"/>
                </a:ext>
              </a:extLst>
            </p:cNvPr>
            <p:cNvPicPr/>
            <p:nvPr/>
          </p:nvPicPr>
          <p:blipFill>
            <a:blip r:embed="rId3" cstate="print"/>
            <a:stretch>
              <a:fillRect/>
            </a:stretch>
          </p:blipFill>
          <p:spPr>
            <a:xfrm>
              <a:off x="808162" y="4886176"/>
              <a:ext cx="112414" cy="133455"/>
            </a:xfrm>
            <a:prstGeom prst="rect">
              <a:avLst/>
            </a:prstGeom>
          </p:spPr>
        </p:pic>
        <p:sp>
          <p:nvSpPr>
            <p:cNvPr id="39" name="object 22">
              <a:extLst>
                <a:ext uri="{FF2B5EF4-FFF2-40B4-BE49-F238E27FC236}">
                  <a16:creationId xmlns:a16="http://schemas.microsoft.com/office/drawing/2014/main" id="{533F8079-A41D-29CE-09AA-BE68824274E8}"/>
                </a:ext>
              </a:extLst>
            </p:cNvPr>
            <p:cNvSpPr/>
            <p:nvPr/>
          </p:nvSpPr>
          <p:spPr>
            <a:xfrm>
              <a:off x="876274" y="4936014"/>
              <a:ext cx="297815" cy="238760"/>
            </a:xfrm>
            <a:custGeom>
              <a:avLst/>
              <a:gdLst/>
              <a:ahLst/>
              <a:cxnLst/>
              <a:rect l="l" t="t" r="r" b="b"/>
              <a:pathLst>
                <a:path w="297815" h="238760">
                  <a:moveTo>
                    <a:pt x="265396" y="170557"/>
                  </a:moveTo>
                  <a:lnTo>
                    <a:pt x="181638" y="170557"/>
                  </a:lnTo>
                  <a:lnTo>
                    <a:pt x="186622" y="172218"/>
                  </a:lnTo>
                  <a:lnTo>
                    <a:pt x="190499" y="176095"/>
                  </a:lnTo>
                  <a:lnTo>
                    <a:pt x="194929" y="179971"/>
                  </a:lnTo>
                  <a:lnTo>
                    <a:pt x="197698" y="185509"/>
                  </a:lnTo>
                  <a:lnTo>
                    <a:pt x="198251" y="191046"/>
                  </a:lnTo>
                  <a:lnTo>
                    <a:pt x="198805" y="197138"/>
                  </a:lnTo>
                  <a:lnTo>
                    <a:pt x="196590" y="202675"/>
                  </a:lnTo>
                  <a:lnTo>
                    <a:pt x="173885" y="228702"/>
                  </a:lnTo>
                  <a:lnTo>
                    <a:pt x="181638" y="234793"/>
                  </a:lnTo>
                  <a:lnTo>
                    <a:pt x="185515" y="237008"/>
                  </a:lnTo>
                  <a:lnTo>
                    <a:pt x="189945" y="238669"/>
                  </a:lnTo>
                  <a:lnTo>
                    <a:pt x="194929" y="238116"/>
                  </a:lnTo>
                  <a:lnTo>
                    <a:pt x="203339" y="235641"/>
                  </a:lnTo>
                  <a:lnTo>
                    <a:pt x="209881" y="230363"/>
                  </a:lnTo>
                  <a:lnTo>
                    <a:pt x="213930" y="223008"/>
                  </a:lnTo>
                  <a:lnTo>
                    <a:pt x="214865" y="214304"/>
                  </a:lnTo>
                  <a:lnTo>
                    <a:pt x="214865" y="213750"/>
                  </a:lnTo>
                  <a:lnTo>
                    <a:pt x="222285" y="213750"/>
                  </a:lnTo>
                  <a:lnTo>
                    <a:pt x="240338" y="189939"/>
                  </a:lnTo>
                  <a:lnTo>
                    <a:pt x="247758" y="189939"/>
                  </a:lnTo>
                  <a:lnTo>
                    <a:pt x="254287" y="188018"/>
                  </a:lnTo>
                  <a:lnTo>
                    <a:pt x="260828" y="182740"/>
                  </a:lnTo>
                  <a:lnTo>
                    <a:pt x="264878" y="175385"/>
                  </a:lnTo>
                  <a:lnTo>
                    <a:pt x="265396" y="170557"/>
                  </a:lnTo>
                  <a:close/>
                </a:path>
                <a:path w="297815" h="238760">
                  <a:moveTo>
                    <a:pt x="222285" y="213750"/>
                  </a:moveTo>
                  <a:lnTo>
                    <a:pt x="214865" y="213750"/>
                  </a:lnTo>
                  <a:lnTo>
                    <a:pt x="216526" y="214304"/>
                  </a:lnTo>
                  <a:lnTo>
                    <a:pt x="220402" y="214304"/>
                  </a:lnTo>
                  <a:lnTo>
                    <a:pt x="222285" y="213750"/>
                  </a:lnTo>
                  <a:close/>
                </a:path>
                <a:path w="297815" h="238760">
                  <a:moveTo>
                    <a:pt x="247758" y="189939"/>
                  </a:moveTo>
                  <a:lnTo>
                    <a:pt x="240338" y="189939"/>
                  </a:lnTo>
                  <a:lnTo>
                    <a:pt x="242000" y="190492"/>
                  </a:lnTo>
                  <a:lnTo>
                    <a:pt x="245876" y="190492"/>
                  </a:lnTo>
                  <a:lnTo>
                    <a:pt x="247758" y="189939"/>
                  </a:lnTo>
                  <a:close/>
                </a:path>
                <a:path w="297815" h="238760">
                  <a:moveTo>
                    <a:pt x="296110" y="148407"/>
                  </a:moveTo>
                  <a:lnTo>
                    <a:pt x="151180" y="148407"/>
                  </a:lnTo>
                  <a:lnTo>
                    <a:pt x="156718" y="150622"/>
                  </a:lnTo>
                  <a:lnTo>
                    <a:pt x="161702" y="154498"/>
                  </a:lnTo>
                  <a:lnTo>
                    <a:pt x="166686" y="158928"/>
                  </a:lnTo>
                  <a:lnTo>
                    <a:pt x="169455" y="165020"/>
                  </a:lnTo>
                  <a:lnTo>
                    <a:pt x="170009" y="171665"/>
                  </a:lnTo>
                  <a:lnTo>
                    <a:pt x="171670" y="171111"/>
                  </a:lnTo>
                  <a:lnTo>
                    <a:pt x="173885" y="170557"/>
                  </a:lnTo>
                  <a:lnTo>
                    <a:pt x="265396" y="170557"/>
                  </a:lnTo>
                  <a:lnTo>
                    <a:pt x="265812" y="166681"/>
                  </a:lnTo>
                  <a:lnTo>
                    <a:pt x="265812" y="165573"/>
                  </a:lnTo>
                  <a:lnTo>
                    <a:pt x="265258" y="164466"/>
                  </a:lnTo>
                  <a:lnTo>
                    <a:pt x="265258" y="163358"/>
                  </a:lnTo>
                  <a:lnTo>
                    <a:pt x="284416" y="163358"/>
                  </a:lnTo>
                  <a:lnTo>
                    <a:pt x="285298" y="163099"/>
                  </a:lnTo>
                  <a:lnTo>
                    <a:pt x="291840" y="157821"/>
                  </a:lnTo>
                  <a:lnTo>
                    <a:pt x="295889" y="150466"/>
                  </a:lnTo>
                  <a:lnTo>
                    <a:pt x="296110" y="148407"/>
                  </a:lnTo>
                  <a:close/>
                </a:path>
                <a:path w="297815" h="238760">
                  <a:moveTo>
                    <a:pt x="284416" y="163358"/>
                  </a:moveTo>
                  <a:lnTo>
                    <a:pt x="265258" y="163358"/>
                  </a:lnTo>
                  <a:lnTo>
                    <a:pt x="268581" y="165020"/>
                  </a:lnTo>
                  <a:lnTo>
                    <a:pt x="272457" y="166127"/>
                  </a:lnTo>
                  <a:lnTo>
                    <a:pt x="276888" y="165573"/>
                  </a:lnTo>
                  <a:lnTo>
                    <a:pt x="284416" y="163358"/>
                  </a:lnTo>
                  <a:close/>
                </a:path>
                <a:path w="297815" h="238760">
                  <a:moveTo>
                    <a:pt x="285563" y="122380"/>
                  </a:moveTo>
                  <a:lnTo>
                    <a:pt x="116846" y="122380"/>
                  </a:lnTo>
                  <a:lnTo>
                    <a:pt x="123492" y="124595"/>
                  </a:lnTo>
                  <a:lnTo>
                    <a:pt x="128476" y="129025"/>
                  </a:lnTo>
                  <a:lnTo>
                    <a:pt x="134567" y="134563"/>
                  </a:lnTo>
                  <a:lnTo>
                    <a:pt x="137890" y="141762"/>
                  </a:lnTo>
                  <a:lnTo>
                    <a:pt x="137890" y="149514"/>
                  </a:lnTo>
                  <a:lnTo>
                    <a:pt x="140105" y="148961"/>
                  </a:lnTo>
                  <a:lnTo>
                    <a:pt x="142874" y="148407"/>
                  </a:lnTo>
                  <a:lnTo>
                    <a:pt x="296110" y="148407"/>
                  </a:lnTo>
                  <a:lnTo>
                    <a:pt x="296824" y="141762"/>
                  </a:lnTo>
                  <a:lnTo>
                    <a:pt x="297377" y="135670"/>
                  </a:lnTo>
                  <a:lnTo>
                    <a:pt x="294608" y="130687"/>
                  </a:lnTo>
                  <a:lnTo>
                    <a:pt x="290732" y="126810"/>
                  </a:lnTo>
                  <a:lnTo>
                    <a:pt x="285563" y="122380"/>
                  </a:lnTo>
                  <a:close/>
                </a:path>
                <a:path w="297815" h="238760">
                  <a:moveTo>
                    <a:pt x="117843" y="97461"/>
                  </a:moveTo>
                  <a:lnTo>
                    <a:pt x="79743" y="97461"/>
                  </a:lnTo>
                  <a:lnTo>
                    <a:pt x="86389" y="99676"/>
                  </a:lnTo>
                  <a:lnTo>
                    <a:pt x="91373" y="104106"/>
                  </a:lnTo>
                  <a:lnTo>
                    <a:pt x="97464" y="109090"/>
                  </a:lnTo>
                  <a:lnTo>
                    <a:pt x="100233" y="116289"/>
                  </a:lnTo>
                  <a:lnTo>
                    <a:pt x="100787" y="124041"/>
                  </a:lnTo>
                  <a:lnTo>
                    <a:pt x="103556" y="122934"/>
                  </a:lnTo>
                  <a:lnTo>
                    <a:pt x="106878" y="122380"/>
                  </a:lnTo>
                  <a:lnTo>
                    <a:pt x="285563" y="122380"/>
                  </a:lnTo>
                  <a:lnTo>
                    <a:pt x="259074" y="99676"/>
                  </a:lnTo>
                  <a:lnTo>
                    <a:pt x="124045" y="99676"/>
                  </a:lnTo>
                  <a:lnTo>
                    <a:pt x="117843" y="97461"/>
                  </a:lnTo>
                  <a:close/>
                </a:path>
                <a:path w="297815" h="238760">
                  <a:moveTo>
                    <a:pt x="48178" y="0"/>
                  </a:moveTo>
                  <a:lnTo>
                    <a:pt x="0" y="79741"/>
                  </a:lnTo>
                  <a:lnTo>
                    <a:pt x="37656" y="123488"/>
                  </a:lnTo>
                  <a:lnTo>
                    <a:pt x="52054" y="106875"/>
                  </a:lnTo>
                  <a:lnTo>
                    <a:pt x="57038" y="100784"/>
                  </a:lnTo>
                  <a:lnTo>
                    <a:pt x="64791" y="97461"/>
                  </a:lnTo>
                  <a:lnTo>
                    <a:pt x="117843" y="97461"/>
                  </a:lnTo>
                  <a:lnTo>
                    <a:pt x="116293" y="96907"/>
                  </a:lnTo>
                  <a:lnTo>
                    <a:pt x="110755" y="91370"/>
                  </a:lnTo>
                  <a:lnTo>
                    <a:pt x="102760" y="80822"/>
                  </a:lnTo>
                  <a:lnTo>
                    <a:pt x="99541" y="68458"/>
                  </a:lnTo>
                  <a:lnTo>
                    <a:pt x="101098" y="55782"/>
                  </a:lnTo>
                  <a:lnTo>
                    <a:pt x="107432" y="44300"/>
                  </a:lnTo>
                  <a:lnTo>
                    <a:pt x="138663" y="8306"/>
                  </a:lnTo>
                  <a:lnTo>
                    <a:pt x="97256" y="8306"/>
                  </a:lnTo>
                  <a:lnTo>
                    <a:pt x="73210" y="7579"/>
                  </a:lnTo>
                  <a:lnTo>
                    <a:pt x="48178" y="0"/>
                  </a:lnTo>
                  <a:close/>
                </a:path>
                <a:path w="297815" h="238760">
                  <a:moveTo>
                    <a:pt x="195483" y="44854"/>
                  </a:moveTo>
                  <a:lnTo>
                    <a:pt x="157272" y="88601"/>
                  </a:lnTo>
                  <a:lnTo>
                    <a:pt x="151734" y="95246"/>
                  </a:lnTo>
                  <a:lnTo>
                    <a:pt x="143981" y="99122"/>
                  </a:lnTo>
                  <a:lnTo>
                    <a:pt x="135121" y="99676"/>
                  </a:lnTo>
                  <a:lnTo>
                    <a:pt x="259074" y="99676"/>
                  </a:lnTo>
                  <a:lnTo>
                    <a:pt x="201574" y="50392"/>
                  </a:lnTo>
                  <a:lnTo>
                    <a:pt x="195483" y="44854"/>
                  </a:lnTo>
                  <a:close/>
                </a:path>
                <a:path w="297815" h="238760">
                  <a:moveTo>
                    <a:pt x="119745" y="6541"/>
                  </a:moveTo>
                  <a:lnTo>
                    <a:pt x="97256" y="8306"/>
                  </a:lnTo>
                  <a:lnTo>
                    <a:pt x="138663" y="8306"/>
                  </a:lnTo>
                  <a:lnTo>
                    <a:pt x="140105" y="6645"/>
                  </a:lnTo>
                  <a:lnTo>
                    <a:pt x="119745" y="6541"/>
                  </a:lnTo>
                  <a:close/>
                </a:path>
              </a:pathLst>
            </a:custGeom>
            <a:solidFill>
              <a:srgbClr val="5299A8"/>
            </a:solidFill>
          </p:spPr>
          <p:txBody>
            <a:bodyPr wrap="square" lIns="0" tIns="0" rIns="0" bIns="0" rtlCol="0"/>
            <a:lstStyle/>
            <a:p>
              <a:endParaRPr/>
            </a:p>
          </p:txBody>
        </p:sp>
        <p:pic>
          <p:nvPicPr>
            <p:cNvPr id="40" name="object 23">
              <a:extLst>
                <a:ext uri="{FF2B5EF4-FFF2-40B4-BE49-F238E27FC236}">
                  <a16:creationId xmlns:a16="http://schemas.microsoft.com/office/drawing/2014/main" id="{E9050A20-1542-D02A-F0DB-E91FD5A9B3EA}"/>
                </a:ext>
              </a:extLst>
            </p:cNvPr>
            <p:cNvPicPr/>
            <p:nvPr/>
          </p:nvPicPr>
          <p:blipFill>
            <a:blip r:embed="rId4" cstate="print"/>
            <a:stretch>
              <a:fillRect/>
            </a:stretch>
          </p:blipFill>
          <p:spPr>
            <a:xfrm>
              <a:off x="985922" y="4886176"/>
              <a:ext cx="302915" cy="174987"/>
            </a:xfrm>
            <a:prstGeom prst="rect">
              <a:avLst/>
            </a:prstGeom>
          </p:spPr>
        </p:pic>
      </p:grpSp>
      <p:sp>
        <p:nvSpPr>
          <p:cNvPr id="41" name="object 24">
            <a:extLst>
              <a:ext uri="{FF2B5EF4-FFF2-40B4-BE49-F238E27FC236}">
                <a16:creationId xmlns:a16="http://schemas.microsoft.com/office/drawing/2014/main" id="{85936365-1BD8-76F6-4C72-B76EAE19C7E1}"/>
              </a:ext>
            </a:extLst>
          </p:cNvPr>
          <p:cNvSpPr txBox="1"/>
          <p:nvPr/>
        </p:nvSpPr>
        <p:spPr>
          <a:xfrm>
            <a:off x="1643744" y="4482543"/>
            <a:ext cx="2092960" cy="734695"/>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Clinical</a:t>
            </a:r>
            <a:r>
              <a:rPr sz="1200" spc="-30" dirty="0">
                <a:latin typeface="Arial"/>
                <a:cs typeface="Arial"/>
              </a:rPr>
              <a:t> </a:t>
            </a:r>
            <a:r>
              <a:rPr sz="1200" dirty="0">
                <a:latin typeface="Arial"/>
                <a:cs typeface="Arial"/>
              </a:rPr>
              <a:t>responsibility</a:t>
            </a:r>
            <a:r>
              <a:rPr sz="1200" spc="-35" dirty="0">
                <a:latin typeface="Arial"/>
                <a:cs typeface="Arial"/>
              </a:rPr>
              <a:t> </a:t>
            </a:r>
            <a:r>
              <a:rPr sz="1200" dirty="0">
                <a:latin typeface="Arial"/>
                <a:cs typeface="Arial"/>
              </a:rPr>
              <a:t>for</a:t>
            </a:r>
            <a:r>
              <a:rPr sz="1200" spc="-50" dirty="0">
                <a:latin typeface="Arial"/>
                <a:cs typeface="Arial"/>
              </a:rPr>
              <a:t> </a:t>
            </a:r>
            <a:r>
              <a:rPr sz="1200" spc="-20" dirty="0">
                <a:latin typeface="Arial"/>
                <a:cs typeface="Arial"/>
              </a:rPr>
              <a:t>that </a:t>
            </a:r>
            <a:r>
              <a:rPr sz="1200" dirty="0">
                <a:latin typeface="Arial"/>
                <a:cs typeface="Arial"/>
              </a:rPr>
              <a:t>episode</a:t>
            </a:r>
            <a:r>
              <a:rPr sz="1200" spc="-35" dirty="0">
                <a:latin typeface="Arial"/>
                <a:cs typeface="Arial"/>
              </a:rPr>
              <a:t> </a:t>
            </a:r>
            <a:r>
              <a:rPr sz="1200" dirty="0">
                <a:latin typeface="Arial"/>
                <a:cs typeface="Arial"/>
              </a:rPr>
              <a:t>of</a:t>
            </a:r>
            <a:r>
              <a:rPr sz="1200" spc="-20" dirty="0">
                <a:latin typeface="Arial"/>
                <a:cs typeface="Arial"/>
              </a:rPr>
              <a:t> </a:t>
            </a:r>
            <a:r>
              <a:rPr sz="1200" dirty="0">
                <a:latin typeface="Arial"/>
                <a:cs typeface="Arial"/>
              </a:rPr>
              <a:t>patient</a:t>
            </a:r>
            <a:r>
              <a:rPr sz="1200" spc="-30" dirty="0">
                <a:latin typeface="Arial"/>
                <a:cs typeface="Arial"/>
              </a:rPr>
              <a:t> </a:t>
            </a:r>
            <a:r>
              <a:rPr sz="1200" dirty="0">
                <a:latin typeface="Arial"/>
                <a:cs typeface="Arial"/>
              </a:rPr>
              <a:t>care</a:t>
            </a:r>
            <a:r>
              <a:rPr sz="1200" spc="-10" dirty="0">
                <a:latin typeface="Arial"/>
                <a:cs typeface="Arial"/>
              </a:rPr>
              <a:t> passes </a:t>
            </a:r>
            <a:r>
              <a:rPr sz="1200" dirty="0">
                <a:latin typeface="Arial"/>
                <a:cs typeface="Arial"/>
              </a:rPr>
              <a:t>to</a:t>
            </a:r>
            <a:r>
              <a:rPr sz="1200" spc="-15" dirty="0">
                <a:latin typeface="Arial"/>
                <a:cs typeface="Arial"/>
              </a:rPr>
              <a:t> </a:t>
            </a:r>
            <a:r>
              <a:rPr sz="1200" dirty="0">
                <a:latin typeface="Arial"/>
                <a:cs typeface="Arial"/>
              </a:rPr>
              <a:t>the</a:t>
            </a:r>
            <a:r>
              <a:rPr sz="1200" spc="-15" dirty="0">
                <a:latin typeface="Arial"/>
                <a:cs typeface="Arial"/>
              </a:rPr>
              <a:t> </a:t>
            </a:r>
            <a:r>
              <a:rPr sz="1200" dirty="0">
                <a:latin typeface="Arial"/>
                <a:cs typeface="Arial"/>
              </a:rPr>
              <a:t>pharmacy</a:t>
            </a:r>
            <a:r>
              <a:rPr sz="1200" spc="-30" dirty="0">
                <a:latin typeface="Arial"/>
                <a:cs typeface="Arial"/>
              </a:rPr>
              <a:t> </a:t>
            </a:r>
            <a:r>
              <a:rPr sz="1200" dirty="0">
                <a:latin typeface="Arial"/>
                <a:cs typeface="Arial"/>
              </a:rPr>
              <a:t>until</a:t>
            </a:r>
            <a:r>
              <a:rPr sz="1200" spc="-20" dirty="0">
                <a:latin typeface="Arial"/>
                <a:cs typeface="Arial"/>
              </a:rPr>
              <a:t> </a:t>
            </a:r>
            <a:r>
              <a:rPr sz="1200" dirty="0">
                <a:latin typeface="Arial"/>
                <a:cs typeface="Arial"/>
              </a:rPr>
              <a:t>it</a:t>
            </a:r>
            <a:r>
              <a:rPr sz="1200" spc="-5" dirty="0">
                <a:latin typeface="Arial"/>
                <a:cs typeface="Arial"/>
              </a:rPr>
              <a:t> </a:t>
            </a:r>
            <a:r>
              <a:rPr sz="1200" spc="-25" dirty="0">
                <a:latin typeface="Arial"/>
                <a:cs typeface="Arial"/>
              </a:rPr>
              <a:t>is </a:t>
            </a:r>
            <a:r>
              <a:rPr sz="1200" dirty="0">
                <a:latin typeface="Arial"/>
                <a:cs typeface="Arial"/>
              </a:rPr>
              <a:t>completed</a:t>
            </a:r>
            <a:r>
              <a:rPr sz="1200" spc="-35" dirty="0">
                <a:latin typeface="Arial"/>
                <a:cs typeface="Arial"/>
              </a:rPr>
              <a:t> </a:t>
            </a:r>
            <a:r>
              <a:rPr sz="1200" dirty="0">
                <a:latin typeface="Arial"/>
                <a:cs typeface="Arial"/>
              </a:rPr>
              <a:t>or referred</a:t>
            </a:r>
            <a:r>
              <a:rPr sz="1200" spc="-15" dirty="0">
                <a:latin typeface="Arial"/>
                <a:cs typeface="Arial"/>
              </a:rPr>
              <a:t> </a:t>
            </a:r>
            <a:r>
              <a:rPr sz="1200" spc="-25" dirty="0">
                <a:latin typeface="Arial"/>
                <a:cs typeface="Arial"/>
              </a:rPr>
              <a:t>on.</a:t>
            </a:r>
            <a:endParaRPr sz="1200" dirty="0">
              <a:latin typeface="Arial"/>
              <a:cs typeface="Arial"/>
            </a:endParaRPr>
          </a:p>
        </p:txBody>
      </p:sp>
      <p:grpSp>
        <p:nvGrpSpPr>
          <p:cNvPr id="42" name="object 25">
            <a:extLst>
              <a:ext uri="{FF2B5EF4-FFF2-40B4-BE49-F238E27FC236}">
                <a16:creationId xmlns:a16="http://schemas.microsoft.com/office/drawing/2014/main" id="{A29DC559-A385-0687-0B75-DF9A8AD663C0}"/>
              </a:ext>
            </a:extLst>
          </p:cNvPr>
          <p:cNvGrpSpPr/>
          <p:nvPr/>
        </p:nvGrpSpPr>
        <p:grpSpPr>
          <a:xfrm>
            <a:off x="4212363" y="4389451"/>
            <a:ext cx="928369" cy="928369"/>
            <a:chOff x="4280915" y="4565903"/>
            <a:chExt cx="928369" cy="928369"/>
          </a:xfrm>
        </p:grpSpPr>
        <p:sp>
          <p:nvSpPr>
            <p:cNvPr id="43" name="object 26">
              <a:extLst>
                <a:ext uri="{FF2B5EF4-FFF2-40B4-BE49-F238E27FC236}">
                  <a16:creationId xmlns:a16="http://schemas.microsoft.com/office/drawing/2014/main" id="{2715C9B6-6742-F3F3-AABC-C58DF51A38B0}"/>
                </a:ext>
              </a:extLst>
            </p:cNvPr>
            <p:cNvSpPr/>
            <p:nvPr/>
          </p:nvSpPr>
          <p:spPr>
            <a:xfrm>
              <a:off x="4280915" y="456590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6"/>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sp>
          <p:nvSpPr>
            <p:cNvPr id="44" name="object 27">
              <a:extLst>
                <a:ext uri="{FF2B5EF4-FFF2-40B4-BE49-F238E27FC236}">
                  <a16:creationId xmlns:a16="http://schemas.microsoft.com/office/drawing/2014/main" id="{6052EB9F-E03A-49EC-A3D1-ADA7247F7C80}"/>
                </a:ext>
              </a:extLst>
            </p:cNvPr>
            <p:cNvSpPr/>
            <p:nvPr/>
          </p:nvSpPr>
          <p:spPr>
            <a:xfrm>
              <a:off x="4557433" y="4842433"/>
              <a:ext cx="377190" cy="376555"/>
            </a:xfrm>
            <a:custGeom>
              <a:avLst/>
              <a:gdLst/>
              <a:ahLst/>
              <a:cxnLst/>
              <a:rect l="l" t="t" r="r" b="b"/>
              <a:pathLst>
                <a:path w="377189" h="376554">
                  <a:moveTo>
                    <a:pt x="127368" y="116293"/>
                  </a:moveTo>
                  <a:lnTo>
                    <a:pt x="66446" y="116293"/>
                  </a:lnTo>
                  <a:lnTo>
                    <a:pt x="66459" y="310108"/>
                  </a:lnTo>
                  <a:lnTo>
                    <a:pt x="127368" y="310108"/>
                  </a:lnTo>
                  <a:lnTo>
                    <a:pt x="127368" y="116293"/>
                  </a:lnTo>
                  <a:close/>
                </a:path>
                <a:path w="377189" h="376554">
                  <a:moveTo>
                    <a:pt x="210439" y="0"/>
                  </a:moveTo>
                  <a:lnTo>
                    <a:pt x="149517" y="0"/>
                  </a:lnTo>
                  <a:lnTo>
                    <a:pt x="149517" y="310108"/>
                  </a:lnTo>
                  <a:lnTo>
                    <a:pt x="210439" y="310108"/>
                  </a:lnTo>
                  <a:lnTo>
                    <a:pt x="210439" y="0"/>
                  </a:lnTo>
                  <a:close/>
                </a:path>
                <a:path w="377189" h="376554">
                  <a:moveTo>
                    <a:pt x="293497" y="116293"/>
                  </a:moveTo>
                  <a:lnTo>
                    <a:pt x="232587" y="116293"/>
                  </a:lnTo>
                  <a:lnTo>
                    <a:pt x="232587" y="310108"/>
                  </a:lnTo>
                  <a:lnTo>
                    <a:pt x="293497" y="310108"/>
                  </a:lnTo>
                  <a:lnTo>
                    <a:pt x="293497" y="116293"/>
                  </a:lnTo>
                  <a:close/>
                </a:path>
                <a:path w="377189" h="376554">
                  <a:moveTo>
                    <a:pt x="376567" y="343496"/>
                  </a:moveTo>
                  <a:lnTo>
                    <a:pt x="33223" y="343496"/>
                  </a:lnTo>
                  <a:lnTo>
                    <a:pt x="33223" y="596"/>
                  </a:lnTo>
                  <a:lnTo>
                    <a:pt x="0" y="596"/>
                  </a:lnTo>
                  <a:lnTo>
                    <a:pt x="0" y="343496"/>
                  </a:lnTo>
                  <a:lnTo>
                    <a:pt x="0" y="376516"/>
                  </a:lnTo>
                  <a:lnTo>
                    <a:pt x="376567" y="376516"/>
                  </a:lnTo>
                  <a:lnTo>
                    <a:pt x="376567" y="343496"/>
                  </a:lnTo>
                  <a:close/>
                </a:path>
                <a:path w="377189" h="376554">
                  <a:moveTo>
                    <a:pt x="376567" y="210426"/>
                  </a:moveTo>
                  <a:lnTo>
                    <a:pt x="315645" y="210426"/>
                  </a:lnTo>
                  <a:lnTo>
                    <a:pt x="315658" y="310108"/>
                  </a:lnTo>
                  <a:lnTo>
                    <a:pt x="376567" y="310108"/>
                  </a:lnTo>
                  <a:lnTo>
                    <a:pt x="376567" y="210426"/>
                  </a:lnTo>
                  <a:close/>
                </a:path>
              </a:pathLst>
            </a:custGeom>
            <a:solidFill>
              <a:srgbClr val="496C7C"/>
            </a:solidFill>
          </p:spPr>
          <p:txBody>
            <a:bodyPr wrap="square" lIns="0" tIns="0" rIns="0" bIns="0" rtlCol="0"/>
            <a:lstStyle/>
            <a:p>
              <a:endParaRPr/>
            </a:p>
          </p:txBody>
        </p:sp>
      </p:grpSp>
      <p:sp>
        <p:nvSpPr>
          <p:cNvPr id="45" name="object 28">
            <a:extLst>
              <a:ext uri="{FF2B5EF4-FFF2-40B4-BE49-F238E27FC236}">
                <a16:creationId xmlns:a16="http://schemas.microsoft.com/office/drawing/2014/main" id="{96141FC6-9883-79F4-9BC7-C87506C0003F}"/>
              </a:ext>
            </a:extLst>
          </p:cNvPr>
          <p:cNvSpPr txBox="1"/>
          <p:nvPr/>
        </p:nvSpPr>
        <p:spPr>
          <a:xfrm>
            <a:off x="5341222" y="4570300"/>
            <a:ext cx="2152015" cy="558800"/>
          </a:xfrm>
          <a:prstGeom prst="rect">
            <a:avLst/>
          </a:prstGeom>
        </p:spPr>
        <p:txBody>
          <a:bodyPr vert="horz" wrap="square" lIns="0" tIns="24765" rIns="0" bIns="0" rtlCol="0">
            <a:spAutoFit/>
          </a:bodyPr>
          <a:lstStyle/>
          <a:p>
            <a:pPr marL="12700" marR="5080">
              <a:lnSpc>
                <a:spcPts val="1380"/>
              </a:lnSpc>
              <a:spcBef>
                <a:spcPts val="195"/>
              </a:spcBef>
            </a:pPr>
            <a:r>
              <a:rPr sz="1200" dirty="0">
                <a:latin typeface="Arial"/>
                <a:cs typeface="Arial"/>
              </a:rPr>
              <a:t>There</a:t>
            </a:r>
            <a:r>
              <a:rPr sz="1200" spc="-30" dirty="0">
                <a:latin typeface="Arial"/>
                <a:cs typeface="Arial"/>
              </a:rPr>
              <a:t> </a:t>
            </a:r>
            <a:r>
              <a:rPr sz="1200" dirty="0">
                <a:latin typeface="Arial"/>
                <a:cs typeface="Arial"/>
              </a:rPr>
              <a:t>is</a:t>
            </a:r>
            <a:r>
              <a:rPr sz="1200" spc="-5" dirty="0">
                <a:latin typeface="Arial"/>
                <a:cs typeface="Arial"/>
              </a:rPr>
              <a:t> </a:t>
            </a:r>
            <a:r>
              <a:rPr sz="1200" dirty="0">
                <a:latin typeface="Arial"/>
                <a:cs typeface="Arial"/>
              </a:rPr>
              <a:t>an</a:t>
            </a:r>
            <a:r>
              <a:rPr sz="1200" spc="-10" dirty="0">
                <a:latin typeface="Arial"/>
                <a:cs typeface="Arial"/>
              </a:rPr>
              <a:t> </a:t>
            </a:r>
            <a:r>
              <a:rPr sz="1200" dirty="0">
                <a:latin typeface="Arial"/>
                <a:cs typeface="Arial"/>
              </a:rPr>
              <a:t>audit</a:t>
            </a:r>
            <a:r>
              <a:rPr lang="en-GB" sz="1200" dirty="0">
                <a:latin typeface="Arial"/>
                <a:cs typeface="Arial"/>
              </a:rPr>
              <a:t> trail</a:t>
            </a:r>
            <a:r>
              <a:rPr sz="1200" spc="-15" dirty="0">
                <a:latin typeface="Arial"/>
                <a:cs typeface="Arial"/>
              </a:rPr>
              <a:t> </a:t>
            </a:r>
            <a:r>
              <a:rPr sz="1200" dirty="0">
                <a:latin typeface="Arial"/>
                <a:cs typeface="Arial"/>
              </a:rPr>
              <a:t>of</a:t>
            </a:r>
            <a:r>
              <a:rPr sz="1200" spc="-15" dirty="0">
                <a:latin typeface="Arial"/>
                <a:cs typeface="Arial"/>
              </a:rPr>
              <a:t> </a:t>
            </a:r>
            <a:r>
              <a:rPr sz="1200" dirty="0">
                <a:latin typeface="Arial"/>
                <a:cs typeface="Arial"/>
              </a:rPr>
              <a:t>referral</a:t>
            </a:r>
            <a:r>
              <a:rPr sz="1200" spc="-15" dirty="0">
                <a:latin typeface="Arial"/>
                <a:cs typeface="Arial"/>
              </a:rPr>
              <a:t> </a:t>
            </a:r>
            <a:r>
              <a:rPr sz="1200" spc="-25" dirty="0">
                <a:latin typeface="Arial"/>
                <a:cs typeface="Arial"/>
              </a:rPr>
              <a:t>and </a:t>
            </a:r>
            <a:r>
              <a:rPr sz="1200" dirty="0">
                <a:latin typeface="Arial"/>
                <a:cs typeface="Arial"/>
              </a:rPr>
              <a:t>clinical</a:t>
            </a:r>
            <a:r>
              <a:rPr sz="1200" spc="-35" dirty="0">
                <a:latin typeface="Arial"/>
                <a:cs typeface="Arial"/>
              </a:rPr>
              <a:t> </a:t>
            </a:r>
            <a:r>
              <a:rPr sz="1200" dirty="0">
                <a:latin typeface="Arial"/>
                <a:cs typeface="Arial"/>
              </a:rPr>
              <a:t>treatment,</a:t>
            </a:r>
            <a:r>
              <a:rPr sz="1200" spc="-60" dirty="0">
                <a:latin typeface="Arial"/>
                <a:cs typeface="Arial"/>
              </a:rPr>
              <a:t> </a:t>
            </a:r>
            <a:r>
              <a:rPr sz="1200" dirty="0">
                <a:latin typeface="Arial"/>
                <a:cs typeface="Arial"/>
              </a:rPr>
              <a:t>which</a:t>
            </a:r>
            <a:r>
              <a:rPr sz="1200" spc="-30" dirty="0">
                <a:latin typeface="Arial"/>
                <a:cs typeface="Arial"/>
              </a:rPr>
              <a:t> </a:t>
            </a:r>
            <a:r>
              <a:rPr sz="1200" spc="-20" dirty="0">
                <a:latin typeface="Arial"/>
                <a:cs typeface="Arial"/>
              </a:rPr>
              <a:t>will </a:t>
            </a:r>
            <a:r>
              <a:rPr sz="1200" dirty="0">
                <a:latin typeface="Arial"/>
                <a:cs typeface="Arial"/>
              </a:rPr>
              <a:t>support</a:t>
            </a:r>
            <a:r>
              <a:rPr sz="1200" spc="-40" dirty="0">
                <a:latin typeface="Arial"/>
                <a:cs typeface="Arial"/>
              </a:rPr>
              <a:t> </a:t>
            </a:r>
            <a:r>
              <a:rPr sz="1200" dirty="0">
                <a:latin typeface="Arial"/>
                <a:cs typeface="Arial"/>
              </a:rPr>
              <a:t>onward</a:t>
            </a:r>
            <a:r>
              <a:rPr sz="1200" spc="-15" dirty="0">
                <a:latin typeface="Arial"/>
                <a:cs typeface="Arial"/>
              </a:rPr>
              <a:t> </a:t>
            </a:r>
            <a:r>
              <a:rPr sz="1200" dirty="0">
                <a:latin typeface="Arial"/>
                <a:cs typeface="Arial"/>
              </a:rPr>
              <a:t>patient</a:t>
            </a:r>
            <a:r>
              <a:rPr sz="1200" spc="-35" dirty="0">
                <a:latin typeface="Arial"/>
                <a:cs typeface="Arial"/>
              </a:rPr>
              <a:t> </a:t>
            </a:r>
            <a:r>
              <a:rPr sz="1200" spc="-10" dirty="0">
                <a:latin typeface="Arial"/>
                <a:cs typeface="Arial"/>
              </a:rPr>
              <a:t>care.</a:t>
            </a:r>
            <a:endParaRPr sz="1200" dirty="0">
              <a:latin typeface="Arial"/>
              <a:cs typeface="Arial"/>
            </a:endParaRPr>
          </a:p>
        </p:txBody>
      </p:sp>
      <p:grpSp>
        <p:nvGrpSpPr>
          <p:cNvPr id="46" name="object 29">
            <a:extLst>
              <a:ext uri="{FF2B5EF4-FFF2-40B4-BE49-F238E27FC236}">
                <a16:creationId xmlns:a16="http://schemas.microsoft.com/office/drawing/2014/main" id="{B44201CD-CA34-B492-6B7E-C81C339895EB}"/>
              </a:ext>
            </a:extLst>
          </p:cNvPr>
          <p:cNvGrpSpPr/>
          <p:nvPr/>
        </p:nvGrpSpPr>
        <p:grpSpPr>
          <a:xfrm>
            <a:off x="8128544" y="4378992"/>
            <a:ext cx="929640" cy="928369"/>
            <a:chOff x="7976616" y="4565903"/>
            <a:chExt cx="929640" cy="928369"/>
          </a:xfrm>
        </p:grpSpPr>
        <p:sp>
          <p:nvSpPr>
            <p:cNvPr id="47" name="object 30">
              <a:extLst>
                <a:ext uri="{FF2B5EF4-FFF2-40B4-BE49-F238E27FC236}">
                  <a16:creationId xmlns:a16="http://schemas.microsoft.com/office/drawing/2014/main" id="{3623C9CD-45B9-8305-C20D-3CF0A99C4C7E}"/>
                </a:ext>
              </a:extLst>
            </p:cNvPr>
            <p:cNvSpPr/>
            <p:nvPr/>
          </p:nvSpPr>
          <p:spPr>
            <a:xfrm>
              <a:off x="7976616" y="456590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6"/>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pic>
          <p:nvPicPr>
            <p:cNvPr id="48" name="object 31">
              <a:extLst>
                <a:ext uri="{FF2B5EF4-FFF2-40B4-BE49-F238E27FC236}">
                  <a16:creationId xmlns:a16="http://schemas.microsoft.com/office/drawing/2014/main" id="{9830E1A8-D145-60BE-CFB1-8CE931F82036}"/>
                </a:ext>
              </a:extLst>
            </p:cNvPr>
            <p:cNvPicPr/>
            <p:nvPr/>
          </p:nvPicPr>
          <p:blipFill>
            <a:blip r:embed="rId5" cstate="print"/>
            <a:stretch>
              <a:fillRect/>
            </a:stretch>
          </p:blipFill>
          <p:spPr>
            <a:xfrm>
              <a:off x="8364402" y="4909157"/>
              <a:ext cx="155534" cy="154687"/>
            </a:xfrm>
            <a:prstGeom prst="rect">
              <a:avLst/>
            </a:prstGeom>
          </p:spPr>
        </p:pic>
        <p:sp>
          <p:nvSpPr>
            <p:cNvPr id="49" name="object 32">
              <a:extLst>
                <a:ext uri="{FF2B5EF4-FFF2-40B4-BE49-F238E27FC236}">
                  <a16:creationId xmlns:a16="http://schemas.microsoft.com/office/drawing/2014/main" id="{F1F407A3-8921-DF88-11CC-BB7FFC0082D3}"/>
                </a:ext>
              </a:extLst>
            </p:cNvPr>
            <p:cNvSpPr/>
            <p:nvPr/>
          </p:nvSpPr>
          <p:spPr>
            <a:xfrm>
              <a:off x="8231156" y="4825807"/>
              <a:ext cx="422275" cy="415925"/>
            </a:xfrm>
            <a:custGeom>
              <a:avLst/>
              <a:gdLst/>
              <a:ahLst/>
              <a:cxnLst/>
              <a:rect l="l" t="t" r="r" b="b"/>
              <a:pathLst>
                <a:path w="422275" h="415925">
                  <a:moveTo>
                    <a:pt x="222139" y="305849"/>
                  </a:moveTo>
                  <a:lnTo>
                    <a:pt x="199925" y="305849"/>
                  </a:lnTo>
                  <a:lnTo>
                    <a:pt x="199925" y="410367"/>
                  </a:lnTo>
                  <a:lnTo>
                    <a:pt x="204900" y="415327"/>
                  </a:lnTo>
                  <a:lnTo>
                    <a:pt x="217169" y="415327"/>
                  </a:lnTo>
                  <a:lnTo>
                    <a:pt x="222139" y="410367"/>
                  </a:lnTo>
                  <a:lnTo>
                    <a:pt x="222139" y="305849"/>
                  </a:lnTo>
                  <a:close/>
                </a:path>
                <a:path w="422275" h="415925">
                  <a:moveTo>
                    <a:pt x="241354" y="293501"/>
                  </a:moveTo>
                  <a:lnTo>
                    <a:pt x="180710" y="293501"/>
                  </a:lnTo>
                  <a:lnTo>
                    <a:pt x="95187" y="378779"/>
                  </a:lnTo>
                  <a:lnTo>
                    <a:pt x="90850" y="383154"/>
                  </a:lnTo>
                  <a:lnTo>
                    <a:pt x="90887" y="390205"/>
                  </a:lnTo>
                  <a:lnTo>
                    <a:pt x="99657" y="398862"/>
                  </a:lnTo>
                  <a:lnTo>
                    <a:pt x="106733" y="398825"/>
                  </a:lnTo>
                  <a:lnTo>
                    <a:pt x="111070" y="394451"/>
                  </a:lnTo>
                  <a:lnTo>
                    <a:pt x="199925" y="305849"/>
                  </a:lnTo>
                  <a:lnTo>
                    <a:pt x="222139" y="305849"/>
                  </a:lnTo>
                  <a:lnTo>
                    <a:pt x="222139" y="305683"/>
                  </a:lnTo>
                  <a:lnTo>
                    <a:pt x="253572" y="305683"/>
                  </a:lnTo>
                  <a:lnTo>
                    <a:pt x="241354" y="293501"/>
                  </a:lnTo>
                  <a:close/>
                </a:path>
                <a:path w="422275" h="415925">
                  <a:moveTo>
                    <a:pt x="253572" y="305683"/>
                  </a:moveTo>
                  <a:lnTo>
                    <a:pt x="222139" y="305683"/>
                  </a:lnTo>
                  <a:lnTo>
                    <a:pt x="315336" y="398613"/>
                  </a:lnTo>
                  <a:lnTo>
                    <a:pt x="322375" y="398613"/>
                  </a:lnTo>
                  <a:lnTo>
                    <a:pt x="331052" y="389956"/>
                  </a:lnTo>
                  <a:lnTo>
                    <a:pt x="331052" y="382942"/>
                  </a:lnTo>
                  <a:lnTo>
                    <a:pt x="253572" y="305683"/>
                  </a:lnTo>
                  <a:close/>
                </a:path>
                <a:path w="422275" h="415925">
                  <a:moveTo>
                    <a:pt x="417113" y="271350"/>
                  </a:moveTo>
                  <a:lnTo>
                    <a:pt x="4975" y="271350"/>
                  </a:lnTo>
                  <a:lnTo>
                    <a:pt x="0" y="276306"/>
                  </a:lnTo>
                  <a:lnTo>
                    <a:pt x="0" y="288540"/>
                  </a:lnTo>
                  <a:lnTo>
                    <a:pt x="4975" y="293501"/>
                  </a:lnTo>
                  <a:lnTo>
                    <a:pt x="417113" y="293501"/>
                  </a:lnTo>
                  <a:lnTo>
                    <a:pt x="422064" y="288540"/>
                  </a:lnTo>
                  <a:lnTo>
                    <a:pt x="422064" y="276307"/>
                  </a:lnTo>
                  <a:lnTo>
                    <a:pt x="417113" y="271350"/>
                  </a:lnTo>
                  <a:close/>
                </a:path>
                <a:path w="422275" h="415925">
                  <a:moveTo>
                    <a:pt x="399850" y="44309"/>
                  </a:moveTo>
                  <a:lnTo>
                    <a:pt x="22213" y="44309"/>
                  </a:lnTo>
                  <a:lnTo>
                    <a:pt x="22214" y="271350"/>
                  </a:lnTo>
                  <a:lnTo>
                    <a:pt x="399851" y="271350"/>
                  </a:lnTo>
                  <a:lnTo>
                    <a:pt x="399851" y="260275"/>
                  </a:lnTo>
                  <a:lnTo>
                    <a:pt x="55535" y="260275"/>
                  </a:lnTo>
                  <a:lnTo>
                    <a:pt x="55534" y="60922"/>
                  </a:lnTo>
                  <a:lnTo>
                    <a:pt x="399850" y="60922"/>
                  </a:lnTo>
                  <a:lnTo>
                    <a:pt x="399850" y="44309"/>
                  </a:lnTo>
                  <a:close/>
                </a:path>
                <a:path w="422275" h="415925">
                  <a:moveTo>
                    <a:pt x="399850" y="60922"/>
                  </a:moveTo>
                  <a:lnTo>
                    <a:pt x="366529" y="60922"/>
                  </a:lnTo>
                  <a:lnTo>
                    <a:pt x="366530" y="260275"/>
                  </a:lnTo>
                  <a:lnTo>
                    <a:pt x="399851" y="260275"/>
                  </a:lnTo>
                  <a:lnTo>
                    <a:pt x="399850" y="60922"/>
                  </a:lnTo>
                  <a:close/>
                </a:path>
                <a:path w="422275" h="415925">
                  <a:moveTo>
                    <a:pt x="417112" y="22159"/>
                  </a:moveTo>
                  <a:lnTo>
                    <a:pt x="4974" y="22159"/>
                  </a:lnTo>
                  <a:lnTo>
                    <a:pt x="0" y="27115"/>
                  </a:lnTo>
                  <a:lnTo>
                    <a:pt x="0" y="39349"/>
                  </a:lnTo>
                  <a:lnTo>
                    <a:pt x="4975" y="44309"/>
                  </a:lnTo>
                  <a:lnTo>
                    <a:pt x="417112" y="44309"/>
                  </a:lnTo>
                  <a:lnTo>
                    <a:pt x="422064" y="39349"/>
                  </a:lnTo>
                  <a:lnTo>
                    <a:pt x="422064" y="27115"/>
                  </a:lnTo>
                  <a:lnTo>
                    <a:pt x="417112" y="22159"/>
                  </a:lnTo>
                  <a:close/>
                </a:path>
                <a:path w="422275" h="415925">
                  <a:moveTo>
                    <a:pt x="217168" y="0"/>
                  </a:moveTo>
                  <a:lnTo>
                    <a:pt x="204900" y="0"/>
                  </a:lnTo>
                  <a:lnTo>
                    <a:pt x="199925" y="4983"/>
                  </a:lnTo>
                  <a:lnTo>
                    <a:pt x="199925" y="22159"/>
                  </a:lnTo>
                  <a:lnTo>
                    <a:pt x="222139" y="22159"/>
                  </a:lnTo>
                  <a:lnTo>
                    <a:pt x="222139" y="4983"/>
                  </a:lnTo>
                  <a:lnTo>
                    <a:pt x="217168" y="0"/>
                  </a:lnTo>
                  <a:close/>
                </a:path>
              </a:pathLst>
            </a:custGeom>
            <a:solidFill>
              <a:srgbClr val="4B7384"/>
            </a:solidFill>
          </p:spPr>
          <p:txBody>
            <a:bodyPr wrap="square" lIns="0" tIns="0" rIns="0" bIns="0" rtlCol="0"/>
            <a:lstStyle/>
            <a:p>
              <a:endParaRPr/>
            </a:p>
          </p:txBody>
        </p:sp>
      </p:grpSp>
      <p:sp>
        <p:nvSpPr>
          <p:cNvPr id="50" name="object 33">
            <a:extLst>
              <a:ext uri="{FF2B5EF4-FFF2-40B4-BE49-F238E27FC236}">
                <a16:creationId xmlns:a16="http://schemas.microsoft.com/office/drawing/2014/main" id="{32A563A4-628B-7E7A-0DFC-5C87EB223DD0}"/>
              </a:ext>
            </a:extLst>
          </p:cNvPr>
          <p:cNvSpPr txBox="1"/>
          <p:nvPr/>
        </p:nvSpPr>
        <p:spPr>
          <a:xfrm>
            <a:off x="9227689" y="4300570"/>
            <a:ext cx="2203450" cy="1085215"/>
          </a:xfrm>
          <a:prstGeom prst="rect">
            <a:avLst/>
          </a:prstGeom>
        </p:spPr>
        <p:txBody>
          <a:bodyPr vert="horz" wrap="square" lIns="0" tIns="24765" rIns="0" bIns="0" rtlCol="0">
            <a:spAutoFit/>
          </a:bodyPr>
          <a:lstStyle/>
          <a:p>
            <a:pPr marL="12700" marR="5080">
              <a:lnSpc>
                <a:spcPts val="1380"/>
              </a:lnSpc>
              <a:spcBef>
                <a:spcPts val="195"/>
              </a:spcBef>
            </a:pPr>
            <a:r>
              <a:rPr sz="1200">
                <a:latin typeface="Arial"/>
                <a:cs typeface="Arial"/>
              </a:rPr>
              <a:t>Referral</a:t>
            </a:r>
            <a:r>
              <a:rPr sz="1200" spc="-35">
                <a:latin typeface="Arial"/>
                <a:cs typeface="Arial"/>
              </a:rPr>
              <a:t> </a:t>
            </a:r>
            <a:r>
              <a:rPr sz="1200">
                <a:latin typeface="Arial"/>
                <a:cs typeface="Arial"/>
              </a:rPr>
              <a:t>data</a:t>
            </a:r>
            <a:r>
              <a:rPr sz="1200" spc="-15">
                <a:latin typeface="Arial"/>
                <a:cs typeface="Arial"/>
              </a:rPr>
              <a:t> </a:t>
            </a:r>
            <a:r>
              <a:rPr sz="1200">
                <a:latin typeface="Arial"/>
                <a:cs typeface="Arial"/>
              </a:rPr>
              <a:t>can</a:t>
            </a:r>
            <a:r>
              <a:rPr sz="1200" spc="-20">
                <a:latin typeface="Arial"/>
                <a:cs typeface="Arial"/>
              </a:rPr>
              <a:t> </a:t>
            </a:r>
            <a:r>
              <a:rPr sz="1200">
                <a:latin typeface="Arial"/>
                <a:cs typeface="Arial"/>
              </a:rPr>
              <a:t>evidence</a:t>
            </a:r>
            <a:r>
              <a:rPr sz="1200" spc="-20">
                <a:latin typeface="Arial"/>
                <a:cs typeface="Arial"/>
              </a:rPr>
              <a:t> that </a:t>
            </a:r>
            <a:r>
              <a:rPr sz="1200">
                <a:latin typeface="Arial"/>
                <a:cs typeface="Arial"/>
              </a:rPr>
              <a:t>patients</a:t>
            </a:r>
            <a:r>
              <a:rPr sz="1200" spc="-35">
                <a:latin typeface="Arial"/>
                <a:cs typeface="Arial"/>
              </a:rPr>
              <a:t> </a:t>
            </a:r>
            <a:r>
              <a:rPr sz="1200">
                <a:latin typeface="Arial"/>
                <a:cs typeface="Arial"/>
              </a:rPr>
              <a:t>are</a:t>
            </a:r>
            <a:r>
              <a:rPr sz="1200" spc="-25">
                <a:latin typeface="Arial"/>
                <a:cs typeface="Arial"/>
              </a:rPr>
              <a:t> </a:t>
            </a:r>
            <a:r>
              <a:rPr sz="1200">
                <a:latin typeface="Arial"/>
                <a:cs typeface="Arial"/>
              </a:rPr>
              <a:t>actively </a:t>
            </a:r>
            <a:r>
              <a:rPr sz="1200" spc="-10">
                <a:latin typeface="Arial"/>
                <a:cs typeface="Arial"/>
              </a:rPr>
              <a:t>being </a:t>
            </a:r>
            <a:r>
              <a:rPr sz="1200">
                <a:latin typeface="Arial"/>
                <a:cs typeface="Arial"/>
              </a:rPr>
              <a:t>supported</a:t>
            </a:r>
            <a:r>
              <a:rPr sz="1200" spc="-30">
                <a:latin typeface="Arial"/>
                <a:cs typeface="Arial"/>
              </a:rPr>
              <a:t> </a:t>
            </a:r>
            <a:r>
              <a:rPr sz="1200">
                <a:latin typeface="Arial"/>
                <a:cs typeface="Arial"/>
              </a:rPr>
              <a:t>to</a:t>
            </a:r>
            <a:r>
              <a:rPr sz="1200" spc="-15">
                <a:latin typeface="Arial"/>
                <a:cs typeface="Arial"/>
              </a:rPr>
              <a:t> </a:t>
            </a:r>
            <a:r>
              <a:rPr sz="1200">
                <a:latin typeface="Arial"/>
                <a:cs typeface="Arial"/>
              </a:rPr>
              <a:t>access</a:t>
            </a:r>
            <a:r>
              <a:rPr sz="1200" spc="-20">
                <a:latin typeface="Arial"/>
                <a:cs typeface="Arial"/>
              </a:rPr>
              <a:t> </a:t>
            </a:r>
            <a:r>
              <a:rPr sz="1200" spc="-10">
                <a:latin typeface="Arial"/>
                <a:cs typeface="Arial"/>
              </a:rPr>
              <a:t>appropriate </a:t>
            </a:r>
            <a:r>
              <a:rPr sz="1200">
                <a:latin typeface="Arial"/>
                <a:cs typeface="Arial"/>
              </a:rPr>
              <a:t>treatment,</a:t>
            </a:r>
            <a:r>
              <a:rPr sz="1200" spc="-60">
                <a:latin typeface="Arial"/>
                <a:cs typeface="Arial"/>
              </a:rPr>
              <a:t> </a:t>
            </a:r>
            <a:r>
              <a:rPr sz="1200">
                <a:latin typeface="Arial"/>
                <a:cs typeface="Arial"/>
              </a:rPr>
              <a:t>evidencing</a:t>
            </a:r>
            <a:r>
              <a:rPr sz="1200" spc="-30">
                <a:latin typeface="Arial"/>
                <a:cs typeface="Arial"/>
              </a:rPr>
              <a:t> </a:t>
            </a:r>
            <a:r>
              <a:rPr sz="1200">
                <a:latin typeface="Arial"/>
                <a:cs typeface="Arial"/>
              </a:rPr>
              <a:t>that</a:t>
            </a:r>
            <a:r>
              <a:rPr sz="1200" spc="-40">
                <a:latin typeface="Arial"/>
                <a:cs typeface="Arial"/>
              </a:rPr>
              <a:t> </a:t>
            </a:r>
            <a:r>
              <a:rPr sz="1200" spc="-25">
                <a:latin typeface="Arial"/>
                <a:cs typeface="Arial"/>
              </a:rPr>
              <a:t>GP </a:t>
            </a:r>
            <a:r>
              <a:rPr sz="1200">
                <a:latin typeface="Arial"/>
                <a:cs typeface="Arial"/>
              </a:rPr>
              <a:t>practices</a:t>
            </a:r>
            <a:r>
              <a:rPr sz="1200" spc="-25">
                <a:latin typeface="Arial"/>
                <a:cs typeface="Arial"/>
              </a:rPr>
              <a:t> </a:t>
            </a:r>
            <a:r>
              <a:rPr sz="1200">
                <a:latin typeface="Arial"/>
                <a:cs typeface="Arial"/>
              </a:rPr>
              <a:t>are</a:t>
            </a:r>
            <a:r>
              <a:rPr sz="1200" spc="-20">
                <a:latin typeface="Arial"/>
                <a:cs typeface="Arial"/>
              </a:rPr>
              <a:t> </a:t>
            </a:r>
            <a:r>
              <a:rPr sz="1200">
                <a:latin typeface="Arial"/>
                <a:cs typeface="Arial"/>
              </a:rPr>
              <a:t>supporting</a:t>
            </a:r>
            <a:r>
              <a:rPr sz="1200" spc="-30">
                <a:latin typeface="Arial"/>
                <a:cs typeface="Arial"/>
              </a:rPr>
              <a:t> </a:t>
            </a:r>
            <a:r>
              <a:rPr sz="1200" spc="-25">
                <a:latin typeface="Arial"/>
                <a:cs typeface="Arial"/>
              </a:rPr>
              <a:t>the </a:t>
            </a:r>
            <a:r>
              <a:rPr sz="1200" spc="-10">
                <a:latin typeface="Arial"/>
                <a:cs typeface="Arial"/>
              </a:rPr>
              <a:t>PCARP.</a:t>
            </a:r>
            <a:endParaRPr sz="1200">
              <a:latin typeface="Arial"/>
              <a:cs typeface="Arial"/>
            </a:endParaRPr>
          </a:p>
        </p:txBody>
      </p:sp>
      <p:grpSp>
        <p:nvGrpSpPr>
          <p:cNvPr id="51" name="object 4">
            <a:extLst>
              <a:ext uri="{FF2B5EF4-FFF2-40B4-BE49-F238E27FC236}">
                <a16:creationId xmlns:a16="http://schemas.microsoft.com/office/drawing/2014/main" id="{3ADCF73A-6391-AE4D-FA39-F297065DFDB6}"/>
              </a:ext>
            </a:extLst>
          </p:cNvPr>
          <p:cNvGrpSpPr/>
          <p:nvPr/>
        </p:nvGrpSpPr>
        <p:grpSpPr>
          <a:xfrm>
            <a:off x="432000" y="2759171"/>
            <a:ext cx="928369" cy="928369"/>
            <a:chOff x="583691" y="2668523"/>
            <a:chExt cx="928369" cy="928369"/>
          </a:xfrm>
        </p:grpSpPr>
        <p:sp>
          <p:nvSpPr>
            <p:cNvPr id="52" name="object 5">
              <a:extLst>
                <a:ext uri="{FF2B5EF4-FFF2-40B4-BE49-F238E27FC236}">
                  <a16:creationId xmlns:a16="http://schemas.microsoft.com/office/drawing/2014/main" id="{DAB38D33-858B-3632-3B6E-0348B5BD152E}"/>
                </a:ext>
              </a:extLst>
            </p:cNvPr>
            <p:cNvSpPr/>
            <p:nvPr/>
          </p:nvSpPr>
          <p:spPr>
            <a:xfrm>
              <a:off x="583691" y="2668523"/>
              <a:ext cx="928369" cy="928369"/>
            </a:xfrm>
            <a:custGeom>
              <a:avLst/>
              <a:gdLst/>
              <a:ahLst/>
              <a:cxnLst/>
              <a:rect l="l" t="t" r="r" b="b"/>
              <a:pathLst>
                <a:path w="928369"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3" name="object 6">
              <a:extLst>
                <a:ext uri="{FF2B5EF4-FFF2-40B4-BE49-F238E27FC236}">
                  <a16:creationId xmlns:a16="http://schemas.microsoft.com/office/drawing/2014/main" id="{9568914A-67E9-A2F0-33EE-64ADB8CFE23E}"/>
                </a:ext>
              </a:extLst>
            </p:cNvPr>
            <p:cNvPicPr/>
            <p:nvPr/>
          </p:nvPicPr>
          <p:blipFill>
            <a:blip r:embed="rId6" cstate="print"/>
            <a:stretch>
              <a:fillRect/>
            </a:stretch>
          </p:blipFill>
          <p:spPr>
            <a:xfrm>
              <a:off x="838064" y="2990402"/>
              <a:ext cx="420869" cy="286902"/>
            </a:xfrm>
            <a:prstGeom prst="rect">
              <a:avLst/>
            </a:prstGeom>
          </p:spPr>
        </p:pic>
      </p:grpSp>
      <p:grpSp>
        <p:nvGrpSpPr>
          <p:cNvPr id="54" name="object 8">
            <a:extLst>
              <a:ext uri="{FF2B5EF4-FFF2-40B4-BE49-F238E27FC236}">
                <a16:creationId xmlns:a16="http://schemas.microsoft.com/office/drawing/2014/main" id="{4E93BB99-47A9-BDEF-FA60-5DFBE10DC616}"/>
              </a:ext>
            </a:extLst>
          </p:cNvPr>
          <p:cNvGrpSpPr/>
          <p:nvPr/>
        </p:nvGrpSpPr>
        <p:grpSpPr>
          <a:xfrm>
            <a:off x="4311417" y="2590412"/>
            <a:ext cx="928369" cy="928369"/>
            <a:chOff x="4280915" y="2668523"/>
            <a:chExt cx="928369" cy="928369"/>
          </a:xfrm>
        </p:grpSpPr>
        <p:sp>
          <p:nvSpPr>
            <p:cNvPr id="55" name="object 9">
              <a:extLst>
                <a:ext uri="{FF2B5EF4-FFF2-40B4-BE49-F238E27FC236}">
                  <a16:creationId xmlns:a16="http://schemas.microsoft.com/office/drawing/2014/main" id="{61A4759D-2B37-E2CE-3CCA-F9E3070653A9}"/>
                </a:ext>
              </a:extLst>
            </p:cNvPr>
            <p:cNvSpPr/>
            <p:nvPr/>
          </p:nvSpPr>
          <p:spPr>
            <a:xfrm>
              <a:off x="4280915" y="2668523"/>
              <a:ext cx="928369" cy="928369"/>
            </a:xfrm>
            <a:custGeom>
              <a:avLst/>
              <a:gdLst/>
              <a:ahLst/>
              <a:cxnLst/>
              <a:rect l="l" t="t" r="r" b="b"/>
              <a:pathLst>
                <a:path w="928370" h="928370">
                  <a:moveTo>
                    <a:pt x="464058" y="0"/>
                  </a:moveTo>
                  <a:lnTo>
                    <a:pt x="416611" y="2395"/>
                  </a:lnTo>
                  <a:lnTo>
                    <a:pt x="370535" y="9428"/>
                  </a:lnTo>
                  <a:lnTo>
                    <a:pt x="326063" y="20863"/>
                  </a:lnTo>
                  <a:lnTo>
                    <a:pt x="283428" y="36468"/>
                  </a:lnTo>
                  <a:lnTo>
                    <a:pt x="242863" y="56010"/>
                  </a:lnTo>
                  <a:lnTo>
                    <a:pt x="204601" y="79255"/>
                  </a:lnTo>
                  <a:lnTo>
                    <a:pt x="168876" y="105970"/>
                  </a:lnTo>
                  <a:lnTo>
                    <a:pt x="135921" y="135921"/>
                  </a:lnTo>
                  <a:lnTo>
                    <a:pt x="105970" y="168876"/>
                  </a:lnTo>
                  <a:lnTo>
                    <a:pt x="79255" y="204601"/>
                  </a:lnTo>
                  <a:lnTo>
                    <a:pt x="56010" y="242863"/>
                  </a:lnTo>
                  <a:lnTo>
                    <a:pt x="36468" y="283428"/>
                  </a:lnTo>
                  <a:lnTo>
                    <a:pt x="20863" y="326063"/>
                  </a:lnTo>
                  <a:lnTo>
                    <a:pt x="9428" y="370535"/>
                  </a:lnTo>
                  <a:lnTo>
                    <a:pt x="2395" y="416611"/>
                  </a:lnTo>
                  <a:lnTo>
                    <a:pt x="0" y="464058"/>
                  </a:lnTo>
                  <a:lnTo>
                    <a:pt x="2395" y="511504"/>
                  </a:lnTo>
                  <a:lnTo>
                    <a:pt x="9428" y="557580"/>
                  </a:lnTo>
                  <a:lnTo>
                    <a:pt x="20863" y="602052"/>
                  </a:lnTo>
                  <a:lnTo>
                    <a:pt x="36468" y="644687"/>
                  </a:lnTo>
                  <a:lnTo>
                    <a:pt x="56010" y="685252"/>
                  </a:lnTo>
                  <a:lnTo>
                    <a:pt x="79255" y="723514"/>
                  </a:lnTo>
                  <a:lnTo>
                    <a:pt x="105970" y="759239"/>
                  </a:lnTo>
                  <a:lnTo>
                    <a:pt x="135921" y="792194"/>
                  </a:lnTo>
                  <a:lnTo>
                    <a:pt x="168876" y="822145"/>
                  </a:lnTo>
                  <a:lnTo>
                    <a:pt x="204601" y="848860"/>
                  </a:lnTo>
                  <a:lnTo>
                    <a:pt x="242863" y="872105"/>
                  </a:lnTo>
                  <a:lnTo>
                    <a:pt x="283428" y="891647"/>
                  </a:lnTo>
                  <a:lnTo>
                    <a:pt x="326063" y="907252"/>
                  </a:lnTo>
                  <a:lnTo>
                    <a:pt x="370535" y="918687"/>
                  </a:lnTo>
                  <a:lnTo>
                    <a:pt x="416611" y="925720"/>
                  </a:lnTo>
                  <a:lnTo>
                    <a:pt x="464058" y="928115"/>
                  </a:lnTo>
                  <a:lnTo>
                    <a:pt x="511504" y="925720"/>
                  </a:lnTo>
                  <a:lnTo>
                    <a:pt x="557580" y="918687"/>
                  </a:lnTo>
                  <a:lnTo>
                    <a:pt x="602052" y="907252"/>
                  </a:lnTo>
                  <a:lnTo>
                    <a:pt x="644687" y="891647"/>
                  </a:lnTo>
                  <a:lnTo>
                    <a:pt x="685252" y="872105"/>
                  </a:lnTo>
                  <a:lnTo>
                    <a:pt x="723514" y="848860"/>
                  </a:lnTo>
                  <a:lnTo>
                    <a:pt x="759239" y="822145"/>
                  </a:lnTo>
                  <a:lnTo>
                    <a:pt x="792194" y="792194"/>
                  </a:lnTo>
                  <a:lnTo>
                    <a:pt x="822145" y="759239"/>
                  </a:lnTo>
                  <a:lnTo>
                    <a:pt x="848860" y="723514"/>
                  </a:lnTo>
                  <a:lnTo>
                    <a:pt x="872105" y="685252"/>
                  </a:lnTo>
                  <a:lnTo>
                    <a:pt x="891647" y="644687"/>
                  </a:lnTo>
                  <a:lnTo>
                    <a:pt x="907252" y="602052"/>
                  </a:lnTo>
                  <a:lnTo>
                    <a:pt x="918687" y="557580"/>
                  </a:lnTo>
                  <a:lnTo>
                    <a:pt x="925720" y="511504"/>
                  </a:lnTo>
                  <a:lnTo>
                    <a:pt x="928116" y="464058"/>
                  </a:lnTo>
                  <a:lnTo>
                    <a:pt x="925720" y="416611"/>
                  </a:lnTo>
                  <a:lnTo>
                    <a:pt x="918687" y="370535"/>
                  </a:lnTo>
                  <a:lnTo>
                    <a:pt x="907252" y="326063"/>
                  </a:lnTo>
                  <a:lnTo>
                    <a:pt x="891647" y="283428"/>
                  </a:lnTo>
                  <a:lnTo>
                    <a:pt x="872105" y="242863"/>
                  </a:lnTo>
                  <a:lnTo>
                    <a:pt x="848860" y="204601"/>
                  </a:lnTo>
                  <a:lnTo>
                    <a:pt x="822145" y="168876"/>
                  </a:lnTo>
                  <a:lnTo>
                    <a:pt x="792194" y="135921"/>
                  </a:lnTo>
                  <a:lnTo>
                    <a:pt x="759239" y="105970"/>
                  </a:lnTo>
                  <a:lnTo>
                    <a:pt x="723514" y="79255"/>
                  </a:lnTo>
                  <a:lnTo>
                    <a:pt x="685252" y="56010"/>
                  </a:lnTo>
                  <a:lnTo>
                    <a:pt x="644687" y="36468"/>
                  </a:lnTo>
                  <a:lnTo>
                    <a:pt x="602052" y="20863"/>
                  </a:lnTo>
                  <a:lnTo>
                    <a:pt x="557580" y="9428"/>
                  </a:lnTo>
                  <a:lnTo>
                    <a:pt x="511504" y="2395"/>
                  </a:lnTo>
                  <a:lnTo>
                    <a:pt x="464058" y="0"/>
                  </a:lnTo>
                  <a:close/>
                </a:path>
              </a:pathLst>
            </a:custGeom>
            <a:solidFill>
              <a:srgbClr val="D7EDEB"/>
            </a:solidFill>
          </p:spPr>
          <p:txBody>
            <a:bodyPr wrap="square" lIns="0" tIns="0" rIns="0" bIns="0" rtlCol="0"/>
            <a:lstStyle/>
            <a:p>
              <a:endParaRPr/>
            </a:p>
          </p:txBody>
        </p:sp>
        <p:pic>
          <p:nvPicPr>
            <p:cNvPr id="56" name="object 10">
              <a:extLst>
                <a:ext uri="{FF2B5EF4-FFF2-40B4-BE49-F238E27FC236}">
                  <a16:creationId xmlns:a16="http://schemas.microsoft.com/office/drawing/2014/main" id="{40E3BD5F-1275-6423-0908-69E89F160346}"/>
                </a:ext>
              </a:extLst>
            </p:cNvPr>
            <p:cNvPicPr/>
            <p:nvPr/>
          </p:nvPicPr>
          <p:blipFill>
            <a:blip r:embed="rId7" cstate="print"/>
            <a:stretch>
              <a:fillRect/>
            </a:stretch>
          </p:blipFill>
          <p:spPr>
            <a:xfrm>
              <a:off x="4578482" y="2911814"/>
              <a:ext cx="125707" cy="125712"/>
            </a:xfrm>
            <a:prstGeom prst="rect">
              <a:avLst/>
            </a:prstGeom>
          </p:spPr>
        </p:pic>
        <p:sp>
          <p:nvSpPr>
            <p:cNvPr id="57" name="object 11">
              <a:extLst>
                <a:ext uri="{FF2B5EF4-FFF2-40B4-BE49-F238E27FC236}">
                  <a16:creationId xmlns:a16="http://schemas.microsoft.com/office/drawing/2014/main" id="{11A293BE-3358-13EF-5289-3F0E2235BAE3}"/>
                </a:ext>
              </a:extLst>
            </p:cNvPr>
            <p:cNvSpPr/>
            <p:nvPr/>
          </p:nvSpPr>
          <p:spPr>
            <a:xfrm>
              <a:off x="4524766" y="2944495"/>
              <a:ext cx="410209" cy="410845"/>
            </a:xfrm>
            <a:custGeom>
              <a:avLst/>
              <a:gdLst/>
              <a:ahLst/>
              <a:cxnLst/>
              <a:rect l="l" t="t" r="r" b="b"/>
              <a:pathLst>
                <a:path w="410210" h="410845">
                  <a:moveTo>
                    <a:pt x="36549" y="0"/>
                  </a:moveTo>
                  <a:lnTo>
                    <a:pt x="5191" y="36271"/>
                  </a:lnTo>
                  <a:lnTo>
                    <a:pt x="0" y="57590"/>
                  </a:lnTo>
                  <a:lnTo>
                    <a:pt x="121" y="76081"/>
                  </a:lnTo>
                  <a:lnTo>
                    <a:pt x="12736" y="129579"/>
                  </a:lnTo>
                  <a:lnTo>
                    <a:pt x="45963" y="187724"/>
                  </a:lnTo>
                  <a:lnTo>
                    <a:pt x="74587" y="227501"/>
                  </a:lnTo>
                  <a:lnTo>
                    <a:pt x="105895" y="264993"/>
                  </a:lnTo>
                  <a:lnTo>
                    <a:pt x="139782" y="300039"/>
                  </a:lnTo>
                  <a:lnTo>
                    <a:pt x="176140" y="332481"/>
                  </a:lnTo>
                  <a:lnTo>
                    <a:pt x="223275" y="368188"/>
                  </a:lnTo>
                  <a:lnTo>
                    <a:pt x="270840" y="393904"/>
                  </a:lnTo>
                  <a:lnTo>
                    <a:pt x="315090" y="407280"/>
                  </a:lnTo>
                  <a:lnTo>
                    <a:pt x="338357" y="410335"/>
                  </a:lnTo>
                  <a:lnTo>
                    <a:pt x="354036" y="409755"/>
                  </a:lnTo>
                  <a:lnTo>
                    <a:pt x="369092" y="405697"/>
                  </a:lnTo>
                  <a:lnTo>
                    <a:pt x="382901" y="398420"/>
                  </a:lnTo>
                  <a:lnTo>
                    <a:pt x="394842" y="388184"/>
                  </a:lnTo>
                  <a:lnTo>
                    <a:pt x="409794" y="373233"/>
                  </a:lnTo>
                  <a:lnTo>
                    <a:pt x="300146" y="263035"/>
                  </a:lnTo>
                  <a:lnTo>
                    <a:pt x="283533" y="280201"/>
                  </a:lnTo>
                  <a:lnTo>
                    <a:pt x="281318" y="282416"/>
                  </a:lnTo>
                  <a:lnTo>
                    <a:pt x="277995" y="283524"/>
                  </a:lnTo>
                  <a:lnTo>
                    <a:pt x="272458" y="283524"/>
                  </a:lnTo>
                  <a:lnTo>
                    <a:pt x="269135" y="282416"/>
                  </a:lnTo>
                  <a:lnTo>
                    <a:pt x="127368" y="141208"/>
                  </a:lnTo>
                  <a:lnTo>
                    <a:pt x="126261" y="137885"/>
                  </a:lnTo>
                  <a:lnTo>
                    <a:pt x="126261" y="132348"/>
                  </a:lnTo>
                  <a:lnTo>
                    <a:pt x="127368" y="129025"/>
                  </a:lnTo>
                  <a:lnTo>
                    <a:pt x="146750" y="110197"/>
                  </a:lnTo>
                  <a:lnTo>
                    <a:pt x="36549" y="0"/>
                  </a:lnTo>
                  <a:close/>
                </a:path>
              </a:pathLst>
            </a:custGeom>
            <a:solidFill>
              <a:srgbClr val="5FAFB8"/>
            </a:solidFill>
          </p:spPr>
          <p:txBody>
            <a:bodyPr wrap="square" lIns="0" tIns="0" rIns="0" bIns="0" rtlCol="0"/>
            <a:lstStyle/>
            <a:p>
              <a:endParaRPr/>
            </a:p>
          </p:txBody>
        </p:sp>
        <p:pic>
          <p:nvPicPr>
            <p:cNvPr id="58" name="object 12">
              <a:extLst>
                <a:ext uri="{FF2B5EF4-FFF2-40B4-BE49-F238E27FC236}">
                  <a16:creationId xmlns:a16="http://schemas.microsoft.com/office/drawing/2014/main" id="{4A140F00-FC52-2348-82B6-2B8ECAA2C4B8}"/>
                </a:ext>
              </a:extLst>
            </p:cNvPr>
            <p:cNvPicPr/>
            <p:nvPr/>
          </p:nvPicPr>
          <p:blipFill>
            <a:blip r:embed="rId8" cstate="print"/>
            <a:stretch>
              <a:fillRect/>
            </a:stretch>
          </p:blipFill>
          <p:spPr>
            <a:xfrm>
              <a:off x="4840972" y="3174859"/>
              <a:ext cx="125707" cy="126256"/>
            </a:xfrm>
            <a:prstGeom prst="rect">
              <a:avLst/>
            </a:prstGeom>
          </p:spPr>
        </p:pic>
      </p:grpSp>
      <p:grpSp>
        <p:nvGrpSpPr>
          <p:cNvPr id="59" name="object 14">
            <a:extLst>
              <a:ext uri="{FF2B5EF4-FFF2-40B4-BE49-F238E27FC236}">
                <a16:creationId xmlns:a16="http://schemas.microsoft.com/office/drawing/2014/main" id="{159F52F8-696C-1A17-EEB9-A9F462A4A8A3}"/>
              </a:ext>
            </a:extLst>
          </p:cNvPr>
          <p:cNvGrpSpPr/>
          <p:nvPr/>
        </p:nvGrpSpPr>
        <p:grpSpPr>
          <a:xfrm>
            <a:off x="8128544" y="2693904"/>
            <a:ext cx="929640" cy="928369"/>
            <a:chOff x="7976616" y="2668523"/>
            <a:chExt cx="929640" cy="928369"/>
          </a:xfrm>
        </p:grpSpPr>
        <p:sp>
          <p:nvSpPr>
            <p:cNvPr id="60" name="object 15">
              <a:extLst>
                <a:ext uri="{FF2B5EF4-FFF2-40B4-BE49-F238E27FC236}">
                  <a16:creationId xmlns:a16="http://schemas.microsoft.com/office/drawing/2014/main" id="{A6FD8D5A-0C88-C9F7-FC09-69CF85E23F2B}"/>
                </a:ext>
              </a:extLst>
            </p:cNvPr>
            <p:cNvSpPr/>
            <p:nvPr/>
          </p:nvSpPr>
          <p:spPr>
            <a:xfrm>
              <a:off x="7976616" y="2668523"/>
              <a:ext cx="929640" cy="928369"/>
            </a:xfrm>
            <a:custGeom>
              <a:avLst/>
              <a:gdLst/>
              <a:ahLst/>
              <a:cxnLst/>
              <a:rect l="l" t="t" r="r" b="b"/>
              <a:pathLst>
                <a:path w="929640" h="928370">
                  <a:moveTo>
                    <a:pt x="464819" y="0"/>
                  </a:moveTo>
                  <a:lnTo>
                    <a:pt x="417302" y="2395"/>
                  </a:lnTo>
                  <a:lnTo>
                    <a:pt x="371155" y="9428"/>
                  </a:lnTo>
                  <a:lnTo>
                    <a:pt x="326613" y="20863"/>
                  </a:lnTo>
                  <a:lnTo>
                    <a:pt x="283910" y="36468"/>
                  </a:lnTo>
                  <a:lnTo>
                    <a:pt x="243279" y="56010"/>
                  </a:lnTo>
                  <a:lnTo>
                    <a:pt x="204954" y="79255"/>
                  </a:lnTo>
                  <a:lnTo>
                    <a:pt x="169170" y="105970"/>
                  </a:lnTo>
                  <a:lnTo>
                    <a:pt x="136159" y="135921"/>
                  </a:lnTo>
                  <a:lnTo>
                    <a:pt x="106157" y="168876"/>
                  </a:lnTo>
                  <a:lnTo>
                    <a:pt x="79396" y="204601"/>
                  </a:lnTo>
                  <a:lnTo>
                    <a:pt x="56110" y="242863"/>
                  </a:lnTo>
                  <a:lnTo>
                    <a:pt x="36534" y="283428"/>
                  </a:lnTo>
                  <a:lnTo>
                    <a:pt x="20901" y="326063"/>
                  </a:lnTo>
                  <a:lnTo>
                    <a:pt x="9445" y="370535"/>
                  </a:lnTo>
                  <a:lnTo>
                    <a:pt x="2400" y="416611"/>
                  </a:lnTo>
                  <a:lnTo>
                    <a:pt x="0" y="464058"/>
                  </a:lnTo>
                  <a:lnTo>
                    <a:pt x="2400" y="511504"/>
                  </a:lnTo>
                  <a:lnTo>
                    <a:pt x="9445" y="557580"/>
                  </a:lnTo>
                  <a:lnTo>
                    <a:pt x="20901" y="602052"/>
                  </a:lnTo>
                  <a:lnTo>
                    <a:pt x="36534" y="644687"/>
                  </a:lnTo>
                  <a:lnTo>
                    <a:pt x="56110" y="685252"/>
                  </a:lnTo>
                  <a:lnTo>
                    <a:pt x="79396" y="723514"/>
                  </a:lnTo>
                  <a:lnTo>
                    <a:pt x="106157" y="759239"/>
                  </a:lnTo>
                  <a:lnTo>
                    <a:pt x="136159" y="792194"/>
                  </a:lnTo>
                  <a:lnTo>
                    <a:pt x="169170" y="822145"/>
                  </a:lnTo>
                  <a:lnTo>
                    <a:pt x="204954" y="848860"/>
                  </a:lnTo>
                  <a:lnTo>
                    <a:pt x="243279" y="872105"/>
                  </a:lnTo>
                  <a:lnTo>
                    <a:pt x="283910" y="891647"/>
                  </a:lnTo>
                  <a:lnTo>
                    <a:pt x="326613" y="907252"/>
                  </a:lnTo>
                  <a:lnTo>
                    <a:pt x="371155" y="918687"/>
                  </a:lnTo>
                  <a:lnTo>
                    <a:pt x="417302" y="925720"/>
                  </a:lnTo>
                  <a:lnTo>
                    <a:pt x="464819" y="928115"/>
                  </a:lnTo>
                  <a:lnTo>
                    <a:pt x="512337" y="925720"/>
                  </a:lnTo>
                  <a:lnTo>
                    <a:pt x="558484" y="918687"/>
                  </a:lnTo>
                  <a:lnTo>
                    <a:pt x="603026" y="907252"/>
                  </a:lnTo>
                  <a:lnTo>
                    <a:pt x="645729" y="891647"/>
                  </a:lnTo>
                  <a:lnTo>
                    <a:pt x="686360" y="872105"/>
                  </a:lnTo>
                  <a:lnTo>
                    <a:pt x="724685" y="848860"/>
                  </a:lnTo>
                  <a:lnTo>
                    <a:pt x="760469" y="822145"/>
                  </a:lnTo>
                  <a:lnTo>
                    <a:pt x="793480" y="792194"/>
                  </a:lnTo>
                  <a:lnTo>
                    <a:pt x="823482" y="759239"/>
                  </a:lnTo>
                  <a:lnTo>
                    <a:pt x="850243" y="723514"/>
                  </a:lnTo>
                  <a:lnTo>
                    <a:pt x="873529" y="685252"/>
                  </a:lnTo>
                  <a:lnTo>
                    <a:pt x="893105" y="644687"/>
                  </a:lnTo>
                  <a:lnTo>
                    <a:pt x="908738" y="602052"/>
                  </a:lnTo>
                  <a:lnTo>
                    <a:pt x="920194" y="557580"/>
                  </a:lnTo>
                  <a:lnTo>
                    <a:pt x="927239" y="511504"/>
                  </a:lnTo>
                  <a:lnTo>
                    <a:pt x="929639" y="464058"/>
                  </a:lnTo>
                  <a:lnTo>
                    <a:pt x="927239" y="416611"/>
                  </a:lnTo>
                  <a:lnTo>
                    <a:pt x="920194" y="370535"/>
                  </a:lnTo>
                  <a:lnTo>
                    <a:pt x="908738" y="326063"/>
                  </a:lnTo>
                  <a:lnTo>
                    <a:pt x="893105" y="283428"/>
                  </a:lnTo>
                  <a:lnTo>
                    <a:pt x="873529" y="242863"/>
                  </a:lnTo>
                  <a:lnTo>
                    <a:pt x="850243" y="204601"/>
                  </a:lnTo>
                  <a:lnTo>
                    <a:pt x="823482" y="168876"/>
                  </a:lnTo>
                  <a:lnTo>
                    <a:pt x="793480" y="135921"/>
                  </a:lnTo>
                  <a:lnTo>
                    <a:pt x="760469" y="105970"/>
                  </a:lnTo>
                  <a:lnTo>
                    <a:pt x="724685" y="79255"/>
                  </a:lnTo>
                  <a:lnTo>
                    <a:pt x="686360" y="56010"/>
                  </a:lnTo>
                  <a:lnTo>
                    <a:pt x="645729" y="36468"/>
                  </a:lnTo>
                  <a:lnTo>
                    <a:pt x="603026" y="20863"/>
                  </a:lnTo>
                  <a:lnTo>
                    <a:pt x="558484" y="9428"/>
                  </a:lnTo>
                  <a:lnTo>
                    <a:pt x="512337" y="2395"/>
                  </a:lnTo>
                  <a:lnTo>
                    <a:pt x="464819" y="0"/>
                  </a:lnTo>
                  <a:close/>
                </a:path>
              </a:pathLst>
            </a:custGeom>
            <a:solidFill>
              <a:srgbClr val="D7EDEB"/>
            </a:solidFill>
          </p:spPr>
          <p:txBody>
            <a:bodyPr wrap="square" lIns="0" tIns="0" rIns="0" bIns="0" rtlCol="0"/>
            <a:lstStyle/>
            <a:p>
              <a:endParaRPr/>
            </a:p>
          </p:txBody>
        </p:sp>
        <p:sp>
          <p:nvSpPr>
            <p:cNvPr id="61" name="object 16">
              <a:extLst>
                <a:ext uri="{FF2B5EF4-FFF2-40B4-BE49-F238E27FC236}">
                  <a16:creationId xmlns:a16="http://schemas.microsoft.com/office/drawing/2014/main" id="{9187EF98-5F39-E50E-5E3A-8ED548733930}"/>
                </a:ext>
              </a:extLst>
            </p:cNvPr>
            <p:cNvSpPr/>
            <p:nvPr/>
          </p:nvSpPr>
          <p:spPr>
            <a:xfrm>
              <a:off x="8252803" y="2917354"/>
              <a:ext cx="377190" cy="432434"/>
            </a:xfrm>
            <a:custGeom>
              <a:avLst/>
              <a:gdLst/>
              <a:ahLst/>
              <a:cxnLst/>
              <a:rect l="l" t="t" r="r" b="b"/>
              <a:pathLst>
                <a:path w="377190" h="432435">
                  <a:moveTo>
                    <a:pt x="321551" y="233146"/>
                  </a:moveTo>
                  <a:lnTo>
                    <a:pt x="309892" y="188010"/>
                  </a:lnTo>
                  <a:lnTo>
                    <a:pt x="283235" y="149529"/>
                  </a:lnTo>
                  <a:lnTo>
                    <a:pt x="245122" y="122948"/>
                  </a:lnTo>
                  <a:lnTo>
                    <a:pt x="199936" y="111315"/>
                  </a:lnTo>
                  <a:lnTo>
                    <a:pt x="199936" y="243662"/>
                  </a:lnTo>
                  <a:lnTo>
                    <a:pt x="177711" y="243662"/>
                  </a:lnTo>
                  <a:lnTo>
                    <a:pt x="177711" y="111315"/>
                  </a:lnTo>
                  <a:lnTo>
                    <a:pt x="136334" y="121551"/>
                  </a:lnTo>
                  <a:lnTo>
                    <a:pt x="101473" y="143383"/>
                  </a:lnTo>
                  <a:lnTo>
                    <a:pt x="75158" y="174434"/>
                  </a:lnTo>
                  <a:lnTo>
                    <a:pt x="59359" y="212344"/>
                  </a:lnTo>
                  <a:lnTo>
                    <a:pt x="56095" y="254736"/>
                  </a:lnTo>
                  <a:lnTo>
                    <a:pt x="66357" y="296011"/>
                  </a:lnTo>
                  <a:lnTo>
                    <a:pt x="88252" y="330796"/>
                  </a:lnTo>
                  <a:lnTo>
                    <a:pt x="119392" y="357124"/>
                  </a:lnTo>
                  <a:lnTo>
                    <a:pt x="157403" y="373037"/>
                  </a:lnTo>
                  <a:lnTo>
                    <a:pt x="199936" y="376567"/>
                  </a:lnTo>
                  <a:lnTo>
                    <a:pt x="241312" y="366547"/>
                  </a:lnTo>
                  <a:lnTo>
                    <a:pt x="276174" y="344741"/>
                  </a:lnTo>
                  <a:lnTo>
                    <a:pt x="302488" y="313613"/>
                  </a:lnTo>
                  <a:lnTo>
                    <a:pt x="318287" y="275602"/>
                  </a:lnTo>
                  <a:lnTo>
                    <a:pt x="321551" y="233146"/>
                  </a:lnTo>
                  <a:close/>
                </a:path>
                <a:path w="377190" h="432435">
                  <a:moveTo>
                    <a:pt x="377088" y="227609"/>
                  </a:moveTo>
                  <a:lnTo>
                    <a:pt x="371208" y="194284"/>
                  </a:lnTo>
                  <a:lnTo>
                    <a:pt x="359587" y="162890"/>
                  </a:lnTo>
                  <a:lnTo>
                    <a:pt x="344322" y="137058"/>
                  </a:lnTo>
                  <a:lnTo>
                    <a:pt x="344322" y="243662"/>
                  </a:lnTo>
                  <a:lnTo>
                    <a:pt x="336410" y="292747"/>
                  </a:lnTo>
                  <a:lnTo>
                    <a:pt x="314375" y="335330"/>
                  </a:lnTo>
                  <a:lnTo>
                    <a:pt x="280746" y="368858"/>
                  </a:lnTo>
                  <a:lnTo>
                    <a:pt x="238048" y="390829"/>
                  </a:lnTo>
                  <a:lnTo>
                    <a:pt x="188823" y="398716"/>
                  </a:lnTo>
                  <a:lnTo>
                    <a:pt x="139598" y="390829"/>
                  </a:lnTo>
                  <a:lnTo>
                    <a:pt x="96901" y="368858"/>
                  </a:lnTo>
                  <a:lnTo>
                    <a:pt x="63271" y="335330"/>
                  </a:lnTo>
                  <a:lnTo>
                    <a:pt x="41236" y="292747"/>
                  </a:lnTo>
                  <a:lnTo>
                    <a:pt x="33324" y="243662"/>
                  </a:lnTo>
                  <a:lnTo>
                    <a:pt x="41236" y="194576"/>
                  </a:lnTo>
                  <a:lnTo>
                    <a:pt x="63271" y="152006"/>
                  </a:lnTo>
                  <a:lnTo>
                    <a:pt x="96901" y="118478"/>
                  </a:lnTo>
                  <a:lnTo>
                    <a:pt x="139598" y="96494"/>
                  </a:lnTo>
                  <a:lnTo>
                    <a:pt x="188823" y="88620"/>
                  </a:lnTo>
                  <a:lnTo>
                    <a:pt x="238048" y="96494"/>
                  </a:lnTo>
                  <a:lnTo>
                    <a:pt x="280746" y="118478"/>
                  </a:lnTo>
                  <a:lnTo>
                    <a:pt x="314375" y="152006"/>
                  </a:lnTo>
                  <a:lnTo>
                    <a:pt x="336410" y="194576"/>
                  </a:lnTo>
                  <a:lnTo>
                    <a:pt x="344322" y="243662"/>
                  </a:lnTo>
                  <a:lnTo>
                    <a:pt x="344322" y="137058"/>
                  </a:lnTo>
                  <a:lnTo>
                    <a:pt x="342569" y="134086"/>
                  </a:lnTo>
                  <a:lnTo>
                    <a:pt x="320446" y="108546"/>
                  </a:lnTo>
                  <a:lnTo>
                    <a:pt x="337096" y="91935"/>
                  </a:lnTo>
                  <a:lnTo>
                    <a:pt x="339140" y="88620"/>
                  </a:lnTo>
                  <a:lnTo>
                    <a:pt x="339826" y="87503"/>
                  </a:lnTo>
                  <a:lnTo>
                    <a:pt x="340525" y="86360"/>
                  </a:lnTo>
                  <a:lnTo>
                    <a:pt x="341617" y="80098"/>
                  </a:lnTo>
                  <a:lnTo>
                    <a:pt x="340309" y="73952"/>
                  </a:lnTo>
                  <a:lnTo>
                    <a:pt x="336550" y="68681"/>
                  </a:lnTo>
                  <a:lnTo>
                    <a:pt x="331025" y="65163"/>
                  </a:lnTo>
                  <a:lnTo>
                    <a:pt x="324878" y="63830"/>
                  </a:lnTo>
                  <a:lnTo>
                    <a:pt x="318744" y="64782"/>
                  </a:lnTo>
                  <a:lnTo>
                    <a:pt x="313220" y="68122"/>
                  </a:lnTo>
                  <a:lnTo>
                    <a:pt x="294335" y="87503"/>
                  </a:lnTo>
                  <a:lnTo>
                    <a:pt x="273659" y="75501"/>
                  </a:lnTo>
                  <a:lnTo>
                    <a:pt x="251790" y="66192"/>
                  </a:lnTo>
                  <a:lnTo>
                    <a:pt x="228968" y="59778"/>
                  </a:lnTo>
                  <a:lnTo>
                    <a:pt x="205486" y="56502"/>
                  </a:lnTo>
                  <a:lnTo>
                    <a:pt x="205486" y="33235"/>
                  </a:lnTo>
                  <a:lnTo>
                    <a:pt x="255460" y="33235"/>
                  </a:lnTo>
                  <a:lnTo>
                    <a:pt x="255460" y="0"/>
                  </a:lnTo>
                  <a:lnTo>
                    <a:pt x="122186" y="0"/>
                  </a:lnTo>
                  <a:lnTo>
                    <a:pt x="122186" y="33235"/>
                  </a:lnTo>
                  <a:lnTo>
                    <a:pt x="172161" y="33235"/>
                  </a:lnTo>
                  <a:lnTo>
                    <a:pt x="172161" y="55943"/>
                  </a:lnTo>
                  <a:lnTo>
                    <a:pt x="122542" y="66967"/>
                  </a:lnTo>
                  <a:lnTo>
                    <a:pt x="79159" y="89839"/>
                  </a:lnTo>
                  <a:lnTo>
                    <a:pt x="43599" y="122605"/>
                  </a:lnTo>
                  <a:lnTo>
                    <a:pt x="17487" y="163245"/>
                  </a:lnTo>
                  <a:lnTo>
                    <a:pt x="2425" y="209804"/>
                  </a:lnTo>
                  <a:lnTo>
                    <a:pt x="0" y="260273"/>
                  </a:lnTo>
                  <a:lnTo>
                    <a:pt x="11061" y="309562"/>
                  </a:lnTo>
                  <a:lnTo>
                    <a:pt x="34010" y="352780"/>
                  </a:lnTo>
                  <a:lnTo>
                    <a:pt x="66852" y="388264"/>
                  </a:lnTo>
                  <a:lnTo>
                    <a:pt x="107619" y="414388"/>
                  </a:lnTo>
                  <a:lnTo>
                    <a:pt x="154305" y="429501"/>
                  </a:lnTo>
                  <a:lnTo>
                    <a:pt x="204927" y="431939"/>
                  </a:lnTo>
                  <a:lnTo>
                    <a:pt x="254355" y="420928"/>
                  </a:lnTo>
                  <a:lnTo>
                    <a:pt x="296405" y="398716"/>
                  </a:lnTo>
                  <a:lnTo>
                    <a:pt x="297688" y="398043"/>
                  </a:lnTo>
                  <a:lnTo>
                    <a:pt x="333286" y="365290"/>
                  </a:lnTo>
                  <a:lnTo>
                    <a:pt x="359486" y="324637"/>
                  </a:lnTo>
                  <a:lnTo>
                    <a:pt x="374637" y="278079"/>
                  </a:lnTo>
                  <a:lnTo>
                    <a:pt x="377088" y="227609"/>
                  </a:lnTo>
                  <a:close/>
                </a:path>
              </a:pathLst>
            </a:custGeom>
            <a:solidFill>
              <a:srgbClr val="5299A8"/>
            </a:solidFill>
          </p:spPr>
          <p:txBody>
            <a:bodyPr wrap="square" lIns="0" tIns="0" rIns="0" bIns="0" rtlCol="0"/>
            <a:lstStyle/>
            <a:p>
              <a:endParaRPr/>
            </a:p>
          </p:txBody>
        </p:sp>
      </p:grpSp>
      <p:sp>
        <p:nvSpPr>
          <p:cNvPr id="3" name="TextBox 2">
            <a:extLst>
              <a:ext uri="{FF2B5EF4-FFF2-40B4-BE49-F238E27FC236}">
                <a16:creationId xmlns:a16="http://schemas.microsoft.com/office/drawing/2014/main" id="{F5C34037-8FC2-61A0-62F7-C576BA29CF90}"/>
              </a:ext>
            </a:extLst>
          </p:cNvPr>
          <p:cNvSpPr txBox="1"/>
          <p:nvPr/>
        </p:nvSpPr>
        <p:spPr>
          <a:xfrm>
            <a:off x="431999" y="5699518"/>
            <a:ext cx="11614999" cy="584775"/>
          </a:xfrm>
          <a:prstGeom prst="rect">
            <a:avLst/>
          </a:prstGeom>
          <a:solidFill>
            <a:srgbClr val="99DBD6"/>
          </a:solidFill>
        </p:spPr>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Pharmacy First is a development of CPCS, patients should be referred as before. The 7 new clinical pathways support community pharmacists to treat patients more effectively. </a:t>
            </a:r>
          </a:p>
        </p:txBody>
      </p:sp>
    </p:spTree>
    <p:extLst>
      <p:ext uri="{BB962C8B-B14F-4D97-AF65-F5344CB8AC3E}">
        <p14:creationId xmlns:p14="http://schemas.microsoft.com/office/powerpoint/2010/main" val="878898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7C3E72-15EB-2955-ED13-FF608D4A76C6}"/>
              </a:ext>
            </a:extLst>
          </p:cNvPr>
          <p:cNvSpPr>
            <a:spLocks noGrp="1"/>
          </p:cNvSpPr>
          <p:nvPr>
            <p:ph idx="1"/>
          </p:nvPr>
        </p:nvSpPr>
        <p:spPr>
          <a:xfrm>
            <a:off x="590077" y="1174534"/>
            <a:ext cx="11088000" cy="5381625"/>
          </a:xfrm>
        </p:spPr>
        <p:txBody>
          <a:bodyPr>
            <a:normAutofit/>
          </a:bodyPr>
          <a:lstStyle/>
          <a:p>
            <a:r>
              <a:rPr lang="en-GB" sz="1800" dirty="0">
                <a:solidFill>
                  <a:srgbClr val="000000"/>
                </a:solidFill>
                <a:latin typeface="Arial" panose="020B0604020202020204" pitchFamily="34" charset="0"/>
                <a:cs typeface="Times New Roman" panose="02020603050405020304" pitchFamily="18" charset="0"/>
              </a:rPr>
              <a:t>Patients can be referred to Pharmacy First whether they have contacted the practice by phone, online or in person. The community pharmacist will provide a clinical consultation either remotely or in person depending upon symptoms or clinical need. </a:t>
            </a:r>
          </a:p>
          <a:p>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Everyone in the practice who makes appointments for patients must know how to refer patients to Pharmacy First</a:t>
            </a:r>
          </a:p>
          <a:p>
            <a:endParaRPr lang="en-GB" sz="2800" dirty="0">
              <a:solidFill>
                <a:schemeClr val="tx1"/>
              </a:solidFill>
              <a:highlight>
                <a:srgbClr val="FFFF00"/>
              </a:highlight>
            </a:endParaRPr>
          </a:p>
          <a:p>
            <a:pPr marL="457200" indent="-457200">
              <a:buFont typeface="Arial" panose="020B0604020202020204" pitchFamily="34" charset="0"/>
              <a:buChar char="•"/>
            </a:pPr>
            <a:endParaRPr lang="en-GB" sz="2800" dirty="0">
              <a:solidFill>
                <a:schemeClr val="tx1"/>
              </a:solidFill>
            </a:endParaRPr>
          </a:p>
          <a:p>
            <a:endParaRPr lang="en-GB" dirty="0"/>
          </a:p>
        </p:txBody>
      </p:sp>
      <p:sp>
        <p:nvSpPr>
          <p:cNvPr id="4" name="Title 3">
            <a:extLst>
              <a:ext uri="{FF2B5EF4-FFF2-40B4-BE49-F238E27FC236}">
                <a16:creationId xmlns:a16="http://schemas.microsoft.com/office/drawing/2014/main" id="{DC080815-6600-04BF-B75C-E18A437ED1AB}"/>
              </a:ext>
            </a:extLst>
          </p:cNvPr>
          <p:cNvSpPr>
            <a:spLocks noGrp="1"/>
          </p:cNvSpPr>
          <p:nvPr>
            <p:ph type="title"/>
          </p:nvPr>
        </p:nvSpPr>
        <p:spPr>
          <a:xfrm>
            <a:off x="432000" y="221347"/>
            <a:ext cx="11404154" cy="865186"/>
          </a:xfrm>
        </p:spPr>
        <p:txBody>
          <a:bodyPr/>
          <a:lstStyle/>
          <a:p>
            <a:r>
              <a:rPr lang="en-GB" dirty="0">
                <a:latin typeface="Arial" panose="020B0604020202020204" pitchFamily="34" charset="0"/>
                <a:cs typeface="Arial" panose="020B0604020202020204" pitchFamily="34" charset="0"/>
              </a:rPr>
              <a:t>How do I refer patients to Pharmacy First?</a:t>
            </a:r>
          </a:p>
        </p:txBody>
      </p:sp>
      <p:pic>
        <p:nvPicPr>
          <p:cNvPr id="3" name="Picture 2" descr="A diagram of a patient&#10;&#10;Description automatically generated">
            <a:extLst>
              <a:ext uri="{FF2B5EF4-FFF2-40B4-BE49-F238E27FC236}">
                <a16:creationId xmlns:a16="http://schemas.microsoft.com/office/drawing/2014/main" id="{C032382B-9210-7E8B-B5F6-7147E8C2EB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0077" y="2790426"/>
            <a:ext cx="11087999" cy="2758118"/>
          </a:xfrm>
          <a:prstGeom prst="rect">
            <a:avLst/>
          </a:prstGeom>
          <a:noFill/>
        </p:spPr>
      </p:pic>
      <p:sp>
        <p:nvSpPr>
          <p:cNvPr id="5" name="TextBox 4">
            <a:extLst>
              <a:ext uri="{FF2B5EF4-FFF2-40B4-BE49-F238E27FC236}">
                <a16:creationId xmlns:a16="http://schemas.microsoft.com/office/drawing/2014/main" id="{DC0ECA4F-57E9-3C47-5FF1-665F2C35B9C0}"/>
              </a:ext>
            </a:extLst>
          </p:cNvPr>
          <p:cNvSpPr txBox="1"/>
          <p:nvPr/>
        </p:nvSpPr>
        <p:spPr>
          <a:xfrm>
            <a:off x="431999" y="5699518"/>
            <a:ext cx="11614999" cy="830997"/>
          </a:xfrm>
          <a:prstGeom prst="rect">
            <a:avLst/>
          </a:prstGeom>
          <a:solidFill>
            <a:srgbClr val="99DBD6"/>
          </a:solidFill>
        </p:spPr>
        <p:txBody>
          <a:bodyPr wrap="square" rtlCol="0">
            <a:spAutoFit/>
          </a:bodyPr>
          <a:lstStyle/>
          <a:p>
            <a:r>
              <a:rPr lang="en-GB" sz="1600" b="1" dirty="0">
                <a:solidFill>
                  <a:schemeClr val="tx1"/>
                </a:solidFill>
                <a:latin typeface="Arial" panose="020B0604020202020204" pitchFamily="34" charset="0"/>
                <a:cs typeface="Arial" panose="020B0604020202020204" pitchFamily="34" charset="0"/>
              </a:rPr>
              <a:t>The ICSs across the Northwest currently fund a digital referral system for GP practices as an integrated option for EMIS practices or the </a:t>
            </a:r>
            <a:r>
              <a:rPr lang="en-GB" sz="1600" b="1" dirty="0" err="1">
                <a:solidFill>
                  <a:schemeClr val="tx1"/>
                </a:solidFill>
                <a:latin typeface="Arial" panose="020B0604020202020204" pitchFamily="34" charset="0"/>
                <a:cs typeface="Arial" panose="020B0604020202020204" pitchFamily="34" charset="0"/>
              </a:rPr>
              <a:t>PharmRefer</a:t>
            </a:r>
            <a:r>
              <a:rPr lang="en-GB" sz="1600" b="1" dirty="0">
                <a:solidFill>
                  <a:schemeClr val="tx1"/>
                </a:solidFill>
                <a:latin typeface="Arial" panose="020B0604020202020204" pitchFamily="34" charset="0"/>
                <a:cs typeface="Arial" panose="020B0604020202020204" pitchFamily="34" charset="0"/>
              </a:rPr>
              <a:t> module. This was utilised to refer to CPCS and has been developed to enable referrals for Pharmacy First.</a:t>
            </a:r>
          </a:p>
        </p:txBody>
      </p:sp>
    </p:spTree>
    <p:extLst>
      <p:ext uri="{BB962C8B-B14F-4D97-AF65-F5344CB8AC3E}">
        <p14:creationId xmlns:p14="http://schemas.microsoft.com/office/powerpoint/2010/main" val="169247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Review_x0020_Date xmlns="37f16d7f-5109-4bae-9508-20cedf519a40" xsi:nil="true"/>
    <_ip_UnifiedCompliancePolicyProperties xmlns="http://schemas.microsoft.com/sharepoint/v3" xsi:nil="true"/>
    <Workstreamowner xmlns="37f16d7f-5109-4bae-9508-20cedf519a40" xsi:nil="true"/>
    <lcf76f155ced4ddcb4097134ff3c332f xmlns="37f16d7f-5109-4bae-9508-20cedf519a40">
      <Terms xmlns="http://schemas.microsoft.com/office/infopath/2007/PartnerControls"/>
    </lcf76f155ced4ddcb4097134ff3c332f>
    <TaxCatchAll xmlns="cccaf3ac-2de9-44d4-aa31-54302fceb5f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5C1DACB572B4B4AAF6ED110F54C9F15" ma:contentTypeVersion="32" ma:contentTypeDescription="Create a new document." ma:contentTypeScope="" ma:versionID="7131af56baa2e551f56af34a801f9e4b">
  <xsd:schema xmlns:xsd="http://www.w3.org/2001/XMLSchema" xmlns:xs="http://www.w3.org/2001/XMLSchema" xmlns:p="http://schemas.microsoft.com/office/2006/metadata/properties" xmlns:ns1="http://schemas.microsoft.com/sharepoint/v3" xmlns:ns2="a984cedd-f993-4f9e-b8f3-a653e48da692" xmlns:ns3="37f16d7f-5109-4bae-9508-20cedf519a40" xmlns:ns4="cccaf3ac-2de9-44d4-aa31-54302fceb5f7" xmlns:ns5="ebd64cbd-6cf5-435c-bd4a-b8fc9bc14ad4" targetNamespace="http://schemas.microsoft.com/office/2006/metadata/properties" ma:root="true" ma:fieldsID="bd979233958591f0b3da41c5fcd3c019" ns1:_="" ns2:_="" ns3:_="" ns4:_="" ns5:_="">
    <xsd:import namespace="http://schemas.microsoft.com/sharepoint/v3"/>
    <xsd:import namespace="a984cedd-f993-4f9e-b8f3-a653e48da692"/>
    <xsd:import namespace="37f16d7f-5109-4bae-9508-20cedf519a40"/>
    <xsd:import namespace="cccaf3ac-2de9-44d4-aa31-54302fceb5f7"/>
    <xsd:import namespace="ebd64cbd-6cf5-435c-bd4a-b8fc9bc14ad4"/>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Review_x0020_Date" minOccurs="0"/>
                <xsd:element ref="ns3:lcf76f155ced4ddcb4097134ff3c332f" minOccurs="0"/>
                <xsd:element ref="ns4:TaxCatchAll" minOccurs="0"/>
                <xsd:element ref="ns3:MediaLengthInSeconds" minOccurs="0"/>
                <xsd:element ref="ns5:SharedWithUsers" minOccurs="0"/>
                <xsd:element ref="ns5:SharedWithDetails" minOccurs="0"/>
                <xsd:element ref="ns3:MediaServiceLocation" minOccurs="0"/>
                <xsd:element ref="ns3:MediaServiceObjectDetectorVersions" minOccurs="0"/>
                <xsd:element ref="ns3:Workstreamowne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84cedd-f993-4f9e-b8f3-a653e48da6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f16d7f-5109-4bae-9508-20cedf519a40" elementFormDefault="qualified">
    <xsd:import namespace="http://schemas.microsoft.com/office/2006/documentManagement/types"/>
    <xsd:import namespace="http://schemas.microsoft.com/office/infopath/2007/PartnerControls"/>
    <xsd:element name="Review_x0020_Date" ma:index="12" nillable="true" ma:displayName="Review date" ma:indexed="true" ma:internalName="Review_x0020_Dat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Workstreamowner" ma:index="21" nillable="true" ma:displayName="Workstream owner" ma:format="Dropdown" ma:internalName="Workstreamowner">
      <xsd:simpleType>
        <xsd:restriction base="dms:Text">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0231dacd-326e-4c85-be6a-59c44c7bc009}" ma:internalName="TaxCatchAll" ma:showField="CatchAllData" ma:web="ebd64cbd-6cf5-435c-bd4a-b8fc9bc14ad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bd64cbd-6cf5-435c-bd4a-b8fc9bc14ad4"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0"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0"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B7C763-B448-46EA-9AA2-05FA49C89B3F}">
  <ds:schemaRefs>
    <ds:schemaRef ds:uri="http://schemas.microsoft.com/sharepoint/v3/contenttype/forms"/>
  </ds:schemaRefs>
</ds:datastoreItem>
</file>

<file path=customXml/itemProps2.xml><?xml version="1.0" encoding="utf-8"?>
<ds:datastoreItem xmlns:ds="http://schemas.openxmlformats.org/officeDocument/2006/customXml" ds:itemID="{6F3DA309-95F8-4E20-B13E-5D1858CEEDD5}">
  <ds:schemaRefs>
    <ds:schemaRef ds:uri="37f16d7f-5109-4bae-9508-20cedf519a40"/>
    <ds:schemaRef ds:uri="a984cedd-f993-4f9e-b8f3-a653e48da692"/>
    <ds:schemaRef ds:uri="cccaf3ac-2de9-44d4-aa31-54302fceb5f7"/>
    <ds:schemaRef ds:uri="ebd64cbd-6cf5-435c-bd4a-b8fc9bc14ad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B276D5F-A4DA-4F44-AC82-0D23DE72633D}">
  <ds:schemaRefs>
    <ds:schemaRef ds:uri="37f16d7f-5109-4bae-9508-20cedf519a40"/>
    <ds:schemaRef ds:uri="a984cedd-f993-4f9e-b8f3-a653e48da692"/>
    <ds:schemaRef ds:uri="cccaf3ac-2de9-44d4-aa31-54302fceb5f7"/>
    <ds:schemaRef ds:uri="ebd64cbd-6cf5-435c-bd4a-b8fc9bc14a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13323</TotalTime>
  <Words>4202</Words>
  <Application>Microsoft Office PowerPoint</Application>
  <PresentationFormat>Widescreen</PresentationFormat>
  <Paragraphs>472</Paragraphs>
  <Slides>22</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22</vt:i4>
      </vt:variant>
    </vt:vector>
  </HeadingPairs>
  <TitlesOfParts>
    <vt:vector size="28" baseType="lpstr">
      <vt:lpstr>Arial</vt:lpstr>
      <vt:lpstr>Calibri</vt:lpstr>
      <vt:lpstr>Calibri Light</vt:lpstr>
      <vt:lpstr>Times New Roman</vt:lpstr>
      <vt:lpstr>1_Custom Design</vt:lpstr>
      <vt:lpstr>NHSD-Refresh-Theme-NOV1120B</vt:lpstr>
      <vt:lpstr>Pharmacy First   Guidance for Care Navigators and Receptionists</vt:lpstr>
      <vt:lpstr>The Pharmacy Elements of Primary Care Access and Recovery Plan (PCARP)</vt:lpstr>
      <vt:lpstr>NHS Pharmacy First </vt:lpstr>
      <vt:lpstr>PowerPoint Presentation</vt:lpstr>
      <vt:lpstr>The 7 new clinical pathways that can be referred to Pharmacy First</vt:lpstr>
      <vt:lpstr>NHS Pharmacy First – 7 clinical pathways Please note these are the main exclusions to support referrals. The community pharmacist will review specific symptoms during the consultation  </vt:lpstr>
      <vt:lpstr>What are the benefits of utilising Pharmacy First for our patients?</vt:lpstr>
      <vt:lpstr>Can’t I just tell patients to ‘go to a pharmacy?</vt:lpstr>
      <vt:lpstr>How do I refer patients to Pharmacy First?</vt:lpstr>
      <vt:lpstr>How do I refer patients to Pharmacy First?</vt:lpstr>
      <vt:lpstr>How do I know which pharmacies I can refer to?</vt:lpstr>
      <vt:lpstr>What happens next/what is the patient journey? </vt:lpstr>
      <vt:lpstr>What about patient ‘bounce backs’ to the practice?</vt:lpstr>
      <vt:lpstr>Can community pharmacists deliver Pharmacy First?</vt:lpstr>
      <vt:lpstr>The Digital Elements</vt:lpstr>
      <vt:lpstr>Additional Digital Elements –exact date TBC</vt:lpstr>
      <vt:lpstr>Next steps</vt:lpstr>
      <vt:lpstr>Pharmacy First Communications </vt:lpstr>
      <vt:lpstr>Pharmacy First Campaign support</vt:lpstr>
      <vt:lpstr>NHS Community Pharmacy Oral Contraception Service</vt:lpstr>
      <vt:lpstr>NHS Community Pharmacy Blood Pressure Check Service</vt:lpstr>
      <vt:lpstr>Useful Resources</vt:lpstr>
    </vt:vector>
  </TitlesOfParts>
  <Company>NHS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Pharmacy First – a summary for General Practice Teams</dc:title>
  <dc:creator>Jacqueline Buxton</dc:creator>
  <cp:lastModifiedBy>Stephen Riley</cp:lastModifiedBy>
  <cp:revision>3</cp:revision>
  <dcterms:created xsi:type="dcterms:W3CDTF">2024-01-04T16:55:35Z</dcterms:created>
  <dcterms:modified xsi:type="dcterms:W3CDTF">2024-02-26T17:54:20Z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0x010100A5C1DACB572B4B4AAF6ED110F54C9F15</vt:lpwstr>
  </property>
  <property fmtid="{D5CDD505-2E9C-101B-9397-08002B2CF9AE}" pid="3" name="MediaServiceImageTags">
    <vt:lpwstr/>
  </property>
</Properties>
</file>