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7" r:id="rId5"/>
  </p:sldMasterIdLst>
  <p:notesMasterIdLst>
    <p:notesMasterId r:id="rId22"/>
  </p:notesMasterIdLst>
  <p:sldIdLst>
    <p:sldId id="2147480804" r:id="rId6"/>
    <p:sldId id="2147480823" r:id="rId7"/>
    <p:sldId id="2147480803" r:id="rId8"/>
    <p:sldId id="2147480806" r:id="rId9"/>
    <p:sldId id="2147480805" r:id="rId10"/>
    <p:sldId id="2147480809" r:id="rId11"/>
    <p:sldId id="2147480811" r:id="rId12"/>
    <p:sldId id="2147480824" r:id="rId13"/>
    <p:sldId id="2147480808" r:id="rId14"/>
    <p:sldId id="2147480812" r:id="rId15"/>
    <p:sldId id="2147480815" r:id="rId16"/>
    <p:sldId id="2147480817" r:id="rId17"/>
    <p:sldId id="2147480820" r:id="rId18"/>
    <p:sldId id="2147480818" r:id="rId19"/>
    <p:sldId id="2147480821" r:id="rId20"/>
    <p:sldId id="214748082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C22D3C-2729-45EE-AC61-CF531DB9BF01}" v="2" dt="2026-05-28T12:13:17.5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vjit  Kandula" userId="80d10d52-956d-4049-88db-081240ced554" providerId="ADAL" clId="{D8013729-FE33-4465-BB04-824076C39369}"/>
    <pc:docChg chg="modSld">
      <pc:chgData name="Luvjit  Kandula" userId="80d10d52-956d-4049-88db-081240ced554" providerId="ADAL" clId="{D8013729-FE33-4465-BB04-824076C39369}" dt="2026-05-15T13:14:20.823" v="117" actId="20577"/>
      <pc:docMkLst>
        <pc:docMk/>
      </pc:docMkLst>
      <pc:sldChg chg="modSp mod">
        <pc:chgData name="Luvjit  Kandula" userId="80d10d52-956d-4049-88db-081240ced554" providerId="ADAL" clId="{D8013729-FE33-4465-BB04-824076C39369}" dt="2026-05-15T09:47:29.617" v="54" actId="20577"/>
        <pc:sldMkLst>
          <pc:docMk/>
          <pc:sldMk cId="2635218052" sldId="2147480804"/>
        </pc:sldMkLst>
        <pc:spChg chg="mod">
          <ac:chgData name="Luvjit  Kandula" userId="80d10d52-956d-4049-88db-081240ced554" providerId="ADAL" clId="{D8013729-FE33-4465-BB04-824076C39369}" dt="2026-05-15T09:47:29.617" v="54" actId="20577"/>
          <ac:spMkLst>
            <pc:docMk/>
            <pc:sldMk cId="2635218052" sldId="2147480804"/>
            <ac:spMk id="2" creationId="{482E4A27-18ED-C843-AAE0-A5208E28D39A}"/>
          </ac:spMkLst>
        </pc:spChg>
      </pc:sldChg>
      <pc:sldChg chg="modSp mod">
        <pc:chgData name="Luvjit  Kandula" userId="80d10d52-956d-4049-88db-081240ced554" providerId="ADAL" clId="{D8013729-FE33-4465-BB04-824076C39369}" dt="2026-05-15T13:14:20.823" v="117" actId="20577"/>
        <pc:sldMkLst>
          <pc:docMk/>
          <pc:sldMk cId="3752888278" sldId="2147480823"/>
        </pc:sldMkLst>
        <pc:spChg chg="mod">
          <ac:chgData name="Luvjit  Kandula" userId="80d10d52-956d-4049-88db-081240ced554" providerId="ADAL" clId="{D8013729-FE33-4465-BB04-824076C39369}" dt="2026-05-15T13:14:20.823" v="117" actId="20577"/>
          <ac:spMkLst>
            <pc:docMk/>
            <pc:sldMk cId="3752888278" sldId="2147480823"/>
            <ac:spMk id="3" creationId="{B32D5546-20AE-603A-6F76-AA2B0D7798F7}"/>
          </ac:spMkLst>
        </pc:spChg>
      </pc:sldChg>
    </pc:docChg>
  </pc:docChgLst>
  <pc:docChgLst>
    <pc:chgData name="Karishma Visram" userId="1fdbbcc6-2cb4-4bed-9a29-f53b3829117d" providerId="ADAL" clId="{B5CAA6CD-550F-4906-99BC-DE0EB3648AF5}"/>
    <pc:docChg chg="modSld">
      <pc:chgData name="Karishma Visram" userId="1fdbbcc6-2cb4-4bed-9a29-f53b3829117d" providerId="ADAL" clId="{B5CAA6CD-550F-4906-99BC-DE0EB3648AF5}" dt="2026-05-28T12:13:17.586" v="1" actId="20577"/>
      <pc:docMkLst>
        <pc:docMk/>
      </pc:docMkLst>
      <pc:sldChg chg="modNotesTx">
        <pc:chgData name="Karishma Visram" userId="1fdbbcc6-2cb4-4bed-9a29-f53b3829117d" providerId="ADAL" clId="{B5CAA6CD-550F-4906-99BC-DE0EB3648AF5}" dt="2026-05-28T12:13:17.586" v="1" actId="20577"/>
        <pc:sldMkLst>
          <pc:docMk/>
          <pc:sldMk cId="1604139537" sldId="2147480811"/>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4" Type="http://schemas.openxmlformats.org/officeDocument/2006/relationships/image" Target="../media/image31.svg"/></Relationships>
</file>

<file path=ppt/diagrams/_rels/data2.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image" Target="../media/image32.svg"/></Relationships>
</file>

<file path=ppt/diagrams/_rels/data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2.svg"/><Relationship Id="rId4" Type="http://schemas.openxmlformats.org/officeDocument/2006/relationships/image" Target="../media/image36.svg"/></Relationships>
</file>

<file path=ppt/diagrams/_rels/data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7.svg"/><Relationship Id="rId1" Type="http://schemas.openxmlformats.org/officeDocument/2006/relationships/image" Target="../media/image32.svg"/></Relationships>
</file>

<file path=ppt/diagrams/_rels/data5.xml.rels><?xml version="1.0" encoding="UTF-8" standalone="yes"?>
<Relationships xmlns="http://schemas.openxmlformats.org/package/2006/relationships"><Relationship Id="rId2" Type="http://schemas.openxmlformats.org/officeDocument/2006/relationships/image" Target="../media/image38.svg"/><Relationship Id="rId1" Type="http://schemas.openxmlformats.org/officeDocument/2006/relationships/image" Target="../media/image32.svg"/></Relationships>
</file>

<file path=ppt/diagrams/_rels/data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9.svg"/><Relationship Id="rId1" Type="http://schemas.openxmlformats.org/officeDocument/2006/relationships/image" Target="../media/image32.svg"/></Relationships>
</file>

<file path=ppt/diagrams/_rels/data7.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4" Type="http://schemas.openxmlformats.org/officeDocument/2006/relationships/image" Target="../media/image31.svg"/></Relationships>
</file>

<file path=ppt/diagrams/_rels/drawing2.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image" Target="../media/image3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2.svg"/><Relationship Id="rId4" Type="http://schemas.openxmlformats.org/officeDocument/2006/relationships/image" Target="../media/image3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7.svg"/><Relationship Id="rId1" Type="http://schemas.openxmlformats.org/officeDocument/2006/relationships/image" Target="../media/image32.svg"/></Relationships>
</file>

<file path=ppt/diagrams/_rels/drawing5.xml.rels><?xml version="1.0" encoding="UTF-8" standalone="yes"?>
<Relationships xmlns="http://schemas.openxmlformats.org/package/2006/relationships"><Relationship Id="rId2" Type="http://schemas.openxmlformats.org/officeDocument/2006/relationships/image" Target="../media/image38.svg"/><Relationship Id="rId1" Type="http://schemas.openxmlformats.org/officeDocument/2006/relationships/image" Target="../media/image3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9.svg"/><Relationship Id="rId1" Type="http://schemas.openxmlformats.org/officeDocument/2006/relationships/image" Target="../media/image32.svg"/></Relationships>
</file>

<file path=ppt/diagrams/_rels/drawing7.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3194474A-CBDD-47DF-8295-BD0D33F92D0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2904627-DE17-4FC4-8A09-D2017BADE0B3}">
      <dgm:prSet custT="1"/>
      <dgm:spPr/>
      <dgm:t>
        <a:bodyPr/>
        <a:lstStyle/>
        <a:p>
          <a:r>
            <a:rPr lang="en-GB" sz="1600"/>
            <a:t>Community pharmacies can play a much stronger role in supporting </a:t>
          </a:r>
          <a:r>
            <a:rPr lang="en-GB" sz="1600" b="1"/>
            <a:t>minor Illness, expanding prescribing, prevention, and early detection. </a:t>
          </a:r>
          <a:endParaRPr lang="en-US" sz="1600"/>
        </a:p>
      </dgm:t>
    </dgm:pt>
    <dgm:pt modelId="{8E4D96B3-F9B4-41A0-83E3-C123EB1F04E6}" type="parTrans" cxnId="{D0173DC8-A34C-403F-A505-264FD27CB05A}">
      <dgm:prSet/>
      <dgm:spPr/>
      <dgm:t>
        <a:bodyPr/>
        <a:lstStyle/>
        <a:p>
          <a:endParaRPr lang="en-US"/>
        </a:p>
      </dgm:t>
    </dgm:pt>
    <dgm:pt modelId="{8AC9AD79-6D85-4F27-BD9D-B88B4D77207B}" type="sibTrans" cxnId="{D0173DC8-A34C-403F-A505-264FD27CB05A}">
      <dgm:prSet/>
      <dgm:spPr/>
      <dgm:t>
        <a:bodyPr/>
        <a:lstStyle/>
        <a:p>
          <a:endParaRPr lang="en-US"/>
        </a:p>
      </dgm:t>
    </dgm:pt>
    <dgm:pt modelId="{A1D4D205-20BA-4669-8FB8-581619DC714E}">
      <dgm:prSet custT="1"/>
      <dgm:spPr/>
      <dgm:t>
        <a:bodyPr/>
        <a:lstStyle/>
        <a:p>
          <a:r>
            <a:rPr lang="en-GB" sz="1600"/>
            <a:t>When  empowered and resourced, community pharmacies can provide integrated services across </a:t>
          </a:r>
          <a:r>
            <a:rPr lang="en-GB" sz="1600" b="1"/>
            <a:t>prevention, early detection, treatment, monitoring of long-term conditions</a:t>
          </a:r>
          <a:r>
            <a:rPr lang="en-GB" sz="1600"/>
            <a:t>, supporting public health making them a vital part of the primary care system.  </a:t>
          </a:r>
          <a:endParaRPr lang="en-US" sz="1600"/>
        </a:p>
      </dgm:t>
    </dgm:pt>
    <dgm:pt modelId="{D0DE840D-210E-4E2C-9275-E6415984AB1F}" type="parTrans" cxnId="{BE7B1E50-8195-42B5-B8AC-7A97AEC9F3CA}">
      <dgm:prSet/>
      <dgm:spPr/>
      <dgm:t>
        <a:bodyPr/>
        <a:lstStyle/>
        <a:p>
          <a:endParaRPr lang="en-US"/>
        </a:p>
      </dgm:t>
    </dgm:pt>
    <dgm:pt modelId="{12E21D69-5C83-4A67-9586-CF35D180EE3E}" type="sibTrans" cxnId="{BE7B1E50-8195-42B5-B8AC-7A97AEC9F3CA}">
      <dgm:prSet/>
      <dgm:spPr/>
      <dgm:t>
        <a:bodyPr/>
        <a:lstStyle/>
        <a:p>
          <a:endParaRPr lang="en-US"/>
        </a:p>
      </dgm:t>
    </dgm:pt>
    <dgm:pt modelId="{784A49F1-FDC7-4D4C-A47B-C1B275E3637A}">
      <dgm:prSet custT="1"/>
      <dgm:spPr/>
      <dgm:t>
        <a:bodyPr/>
        <a:lstStyle/>
        <a:p>
          <a:r>
            <a:rPr lang="en-GB" sz="1600"/>
            <a:t>The Community Pharmacy Contractual Framework includes a portfolio of advanced services demonstrating community pharmacy’s vital role in </a:t>
          </a:r>
          <a:r>
            <a:rPr lang="en-GB" sz="1600" b="1"/>
            <a:t>prevention, urgent care, and long‑term condition management,</a:t>
          </a:r>
          <a:r>
            <a:rPr lang="en-GB" sz="1600"/>
            <a:t> (Community Pharmacy England, 2025).</a:t>
          </a:r>
          <a:endParaRPr lang="en-US" sz="1600"/>
        </a:p>
      </dgm:t>
    </dgm:pt>
    <dgm:pt modelId="{6E670283-3CBA-44A6-BA75-9D0BF1C1C219}" type="parTrans" cxnId="{B3CC2992-94DB-4F50-8036-127EE50AFFAD}">
      <dgm:prSet/>
      <dgm:spPr/>
      <dgm:t>
        <a:bodyPr/>
        <a:lstStyle/>
        <a:p>
          <a:endParaRPr lang="en-US"/>
        </a:p>
      </dgm:t>
    </dgm:pt>
    <dgm:pt modelId="{B313AA13-F578-4A26-86AC-FBBC3E2D9992}" type="sibTrans" cxnId="{B3CC2992-94DB-4F50-8036-127EE50AFFAD}">
      <dgm:prSet/>
      <dgm:spPr/>
      <dgm:t>
        <a:bodyPr/>
        <a:lstStyle/>
        <a:p>
          <a:endParaRPr lang="en-US"/>
        </a:p>
      </dgm:t>
    </dgm:pt>
    <dgm:pt modelId="{6B4B7F63-9295-4570-9C28-F2CFA5B66F82}">
      <dgm:prSet/>
      <dgm:spPr/>
      <dgm:t>
        <a:bodyPr/>
        <a:lstStyle/>
        <a:p>
          <a:r>
            <a:rPr lang="en-GB"/>
            <a:t>By shifting more care into pharmacies, pharmacies help reduce pressure on other NHS services e.g. freeing up GP and Urgent Care and out of hours appointments, shorten waiting times, and ensure patients receive faster, more convenient support in the heart of their local community. (Department of Health and Social Care, NHS England, and Community Pharmacy England, 2025)</a:t>
          </a:r>
          <a:endParaRPr lang="en-US"/>
        </a:p>
      </dgm:t>
    </dgm:pt>
    <dgm:pt modelId="{06FD88C7-92B6-4935-8E19-D5DF76C8CC9B}" type="parTrans" cxnId="{10CB0EC0-FD2D-401B-A98E-B158A2536A67}">
      <dgm:prSet/>
      <dgm:spPr/>
      <dgm:t>
        <a:bodyPr/>
        <a:lstStyle/>
        <a:p>
          <a:endParaRPr lang="en-US"/>
        </a:p>
      </dgm:t>
    </dgm:pt>
    <dgm:pt modelId="{B315F9E3-A9D7-4164-845C-3860DEAB4265}" type="sibTrans" cxnId="{10CB0EC0-FD2D-401B-A98E-B158A2536A67}">
      <dgm:prSet/>
      <dgm:spPr/>
      <dgm:t>
        <a:bodyPr/>
        <a:lstStyle/>
        <a:p>
          <a:endParaRPr lang="en-US"/>
        </a:p>
      </dgm:t>
    </dgm:pt>
    <dgm:pt modelId="{3E1D5518-973F-4AD6-8DA3-A05A37E60532}" type="pres">
      <dgm:prSet presAssocID="{3194474A-CBDD-47DF-8295-BD0D33F92D07}" presName="root" presStyleCnt="0">
        <dgm:presLayoutVars>
          <dgm:dir/>
          <dgm:resizeHandles val="exact"/>
        </dgm:presLayoutVars>
      </dgm:prSet>
      <dgm:spPr/>
    </dgm:pt>
    <dgm:pt modelId="{311EB3CB-48C0-4CB9-9A6A-D94C499AFD49}" type="pres">
      <dgm:prSet presAssocID="{12904627-DE17-4FC4-8A09-D2017BADE0B3}" presName="compNode" presStyleCnt="0"/>
      <dgm:spPr/>
    </dgm:pt>
    <dgm:pt modelId="{924C11FD-7DBA-4288-BB36-E7F60AD5C0F9}" type="pres">
      <dgm:prSet presAssocID="{12904627-DE17-4FC4-8A09-D2017BADE0B3}" presName="bgRect" presStyleLbl="bgShp" presStyleIdx="0" presStyleCnt="4"/>
      <dgm:spPr/>
    </dgm:pt>
    <dgm:pt modelId="{10638047-C187-42E7-8AF5-806CBC286EE8}" type="pres">
      <dgm:prSet presAssocID="{12904627-DE17-4FC4-8A09-D2017BADE0B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lay"/>
        </a:ext>
      </dgm:extLst>
    </dgm:pt>
    <dgm:pt modelId="{F99A13A1-D515-4B3D-8885-84D2D3A7468A}" type="pres">
      <dgm:prSet presAssocID="{12904627-DE17-4FC4-8A09-D2017BADE0B3}" presName="spaceRect" presStyleCnt="0"/>
      <dgm:spPr/>
    </dgm:pt>
    <dgm:pt modelId="{7307251F-D02C-4AD8-BAA9-EE53AED9FDAA}" type="pres">
      <dgm:prSet presAssocID="{12904627-DE17-4FC4-8A09-D2017BADE0B3}" presName="parTx" presStyleLbl="revTx" presStyleIdx="0" presStyleCnt="4">
        <dgm:presLayoutVars>
          <dgm:chMax val="0"/>
          <dgm:chPref val="0"/>
        </dgm:presLayoutVars>
      </dgm:prSet>
      <dgm:spPr/>
    </dgm:pt>
    <dgm:pt modelId="{73A8D8A6-DE4C-44E8-833B-AD0FD35CCECF}" type="pres">
      <dgm:prSet presAssocID="{8AC9AD79-6D85-4F27-BD9D-B88B4D77207B}" presName="sibTrans" presStyleCnt="0"/>
      <dgm:spPr/>
    </dgm:pt>
    <dgm:pt modelId="{29CB7107-E1E7-4A7F-8284-221144C01E9A}" type="pres">
      <dgm:prSet presAssocID="{A1D4D205-20BA-4669-8FB8-581619DC714E}" presName="compNode" presStyleCnt="0"/>
      <dgm:spPr/>
    </dgm:pt>
    <dgm:pt modelId="{11008F94-F551-430D-BBDF-C3A37CA52431}" type="pres">
      <dgm:prSet presAssocID="{A1D4D205-20BA-4669-8FB8-581619DC714E}" presName="bgRect" presStyleLbl="bgShp" presStyleIdx="1" presStyleCnt="4"/>
      <dgm:spPr/>
    </dgm:pt>
    <dgm:pt modelId="{B04FBE1F-B764-4E29-9DAC-D377ADDD5271}" type="pres">
      <dgm:prSet presAssocID="{A1D4D205-20BA-4669-8FB8-581619DC714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ptop Secure"/>
        </a:ext>
      </dgm:extLst>
    </dgm:pt>
    <dgm:pt modelId="{8914E8D2-0D68-4072-A142-4ED8CAC2150D}" type="pres">
      <dgm:prSet presAssocID="{A1D4D205-20BA-4669-8FB8-581619DC714E}" presName="spaceRect" presStyleCnt="0"/>
      <dgm:spPr/>
    </dgm:pt>
    <dgm:pt modelId="{DE52B1E4-D7FE-4863-8C02-589F715F33B3}" type="pres">
      <dgm:prSet presAssocID="{A1D4D205-20BA-4669-8FB8-581619DC714E}" presName="parTx" presStyleLbl="revTx" presStyleIdx="1" presStyleCnt="4">
        <dgm:presLayoutVars>
          <dgm:chMax val="0"/>
          <dgm:chPref val="0"/>
        </dgm:presLayoutVars>
      </dgm:prSet>
      <dgm:spPr/>
    </dgm:pt>
    <dgm:pt modelId="{4095619D-A947-4C35-A20D-06863DC87275}" type="pres">
      <dgm:prSet presAssocID="{12E21D69-5C83-4A67-9586-CF35D180EE3E}" presName="sibTrans" presStyleCnt="0"/>
      <dgm:spPr/>
    </dgm:pt>
    <dgm:pt modelId="{6F07DBB4-2BB9-44C3-98B7-CF8CCF74240E}" type="pres">
      <dgm:prSet presAssocID="{784A49F1-FDC7-4D4C-A47B-C1B275E3637A}" presName="compNode" presStyleCnt="0"/>
      <dgm:spPr/>
    </dgm:pt>
    <dgm:pt modelId="{3CD7240C-5E9C-49E0-879A-439FC6CA417F}" type="pres">
      <dgm:prSet presAssocID="{784A49F1-FDC7-4D4C-A47B-C1B275E3637A}" presName="bgRect" presStyleLbl="bgShp" presStyleIdx="2" presStyleCnt="4"/>
      <dgm:spPr/>
    </dgm:pt>
    <dgm:pt modelId="{843275E6-5472-4275-BF03-6A5300DB873F}" type="pres">
      <dgm:prSet presAssocID="{784A49F1-FDC7-4D4C-A47B-C1B275E3637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lth"/>
        </a:ext>
      </dgm:extLst>
    </dgm:pt>
    <dgm:pt modelId="{A461CD65-18CD-488B-BDF1-A3855FC5054B}" type="pres">
      <dgm:prSet presAssocID="{784A49F1-FDC7-4D4C-A47B-C1B275E3637A}" presName="spaceRect" presStyleCnt="0"/>
      <dgm:spPr/>
    </dgm:pt>
    <dgm:pt modelId="{7541F7EC-EBF4-43F4-9132-F9B1627CC988}" type="pres">
      <dgm:prSet presAssocID="{784A49F1-FDC7-4D4C-A47B-C1B275E3637A}" presName="parTx" presStyleLbl="revTx" presStyleIdx="2" presStyleCnt="4">
        <dgm:presLayoutVars>
          <dgm:chMax val="0"/>
          <dgm:chPref val="0"/>
        </dgm:presLayoutVars>
      </dgm:prSet>
      <dgm:spPr/>
    </dgm:pt>
    <dgm:pt modelId="{96E2D9CC-D5CC-47A4-BB79-765C58FE0F6E}" type="pres">
      <dgm:prSet presAssocID="{B313AA13-F578-4A26-86AC-FBBC3E2D9992}" presName="sibTrans" presStyleCnt="0"/>
      <dgm:spPr/>
    </dgm:pt>
    <dgm:pt modelId="{6B72C188-0575-4BB3-A9E3-94E50361F856}" type="pres">
      <dgm:prSet presAssocID="{6B4B7F63-9295-4570-9C28-F2CFA5B66F82}" presName="compNode" presStyleCnt="0"/>
      <dgm:spPr/>
    </dgm:pt>
    <dgm:pt modelId="{404119F5-CA63-471B-85BE-C3D61B3757EB}" type="pres">
      <dgm:prSet presAssocID="{6B4B7F63-9295-4570-9C28-F2CFA5B66F82}" presName="bgRect" presStyleLbl="bgShp" presStyleIdx="3" presStyleCnt="4"/>
      <dgm:spPr/>
    </dgm:pt>
    <dgm:pt modelId="{6DC3C42C-260D-4A49-98F2-B8A0A1BEC5C6}" type="pres">
      <dgm:prSet presAssocID="{6B4B7F63-9295-4570-9C28-F2CFA5B66F82}"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spital First Aid"/>
        </a:ext>
      </dgm:extLst>
    </dgm:pt>
    <dgm:pt modelId="{7893CB9B-6FDF-4759-9E81-37DEAD5644AF}" type="pres">
      <dgm:prSet presAssocID="{6B4B7F63-9295-4570-9C28-F2CFA5B66F82}" presName="spaceRect" presStyleCnt="0"/>
      <dgm:spPr/>
    </dgm:pt>
    <dgm:pt modelId="{2493172D-E0AE-4806-A246-62B72F5D686D}" type="pres">
      <dgm:prSet presAssocID="{6B4B7F63-9295-4570-9C28-F2CFA5B66F82}" presName="parTx" presStyleLbl="revTx" presStyleIdx="3" presStyleCnt="4">
        <dgm:presLayoutVars>
          <dgm:chMax val="0"/>
          <dgm:chPref val="0"/>
        </dgm:presLayoutVars>
      </dgm:prSet>
      <dgm:spPr/>
    </dgm:pt>
  </dgm:ptLst>
  <dgm:cxnLst>
    <dgm:cxn modelId="{6E6AE307-7A69-405A-B4AC-FCA09BD4E7A4}" type="presOf" srcId="{6B4B7F63-9295-4570-9C28-F2CFA5B66F82}" destId="{2493172D-E0AE-4806-A246-62B72F5D686D}" srcOrd="0" destOrd="0" presId="urn:microsoft.com/office/officeart/2018/2/layout/IconVerticalSolidList"/>
    <dgm:cxn modelId="{8242CC2D-36EB-4AF9-8473-D371243D12A9}" type="presOf" srcId="{A1D4D205-20BA-4669-8FB8-581619DC714E}" destId="{DE52B1E4-D7FE-4863-8C02-589F715F33B3}" srcOrd="0" destOrd="0" presId="urn:microsoft.com/office/officeart/2018/2/layout/IconVerticalSolidList"/>
    <dgm:cxn modelId="{5B01176E-E736-470C-B5BD-516F43557B86}" type="presOf" srcId="{3194474A-CBDD-47DF-8295-BD0D33F92D07}" destId="{3E1D5518-973F-4AD6-8DA3-A05A37E60532}" srcOrd="0" destOrd="0" presId="urn:microsoft.com/office/officeart/2018/2/layout/IconVerticalSolidList"/>
    <dgm:cxn modelId="{BE7B1E50-8195-42B5-B8AC-7A97AEC9F3CA}" srcId="{3194474A-CBDD-47DF-8295-BD0D33F92D07}" destId="{A1D4D205-20BA-4669-8FB8-581619DC714E}" srcOrd="1" destOrd="0" parTransId="{D0DE840D-210E-4E2C-9275-E6415984AB1F}" sibTransId="{12E21D69-5C83-4A67-9586-CF35D180EE3E}"/>
    <dgm:cxn modelId="{7FE4BB7C-C755-4473-99B8-4ED4FCEFF456}" type="presOf" srcId="{784A49F1-FDC7-4D4C-A47B-C1B275E3637A}" destId="{7541F7EC-EBF4-43F4-9132-F9B1627CC988}" srcOrd="0" destOrd="0" presId="urn:microsoft.com/office/officeart/2018/2/layout/IconVerticalSolidList"/>
    <dgm:cxn modelId="{41663B8D-49DA-4D9E-A60E-8435D736E3E3}" type="presOf" srcId="{12904627-DE17-4FC4-8A09-D2017BADE0B3}" destId="{7307251F-D02C-4AD8-BAA9-EE53AED9FDAA}" srcOrd="0" destOrd="0" presId="urn:microsoft.com/office/officeart/2018/2/layout/IconVerticalSolidList"/>
    <dgm:cxn modelId="{B3CC2992-94DB-4F50-8036-127EE50AFFAD}" srcId="{3194474A-CBDD-47DF-8295-BD0D33F92D07}" destId="{784A49F1-FDC7-4D4C-A47B-C1B275E3637A}" srcOrd="2" destOrd="0" parTransId="{6E670283-3CBA-44A6-BA75-9D0BF1C1C219}" sibTransId="{B313AA13-F578-4A26-86AC-FBBC3E2D9992}"/>
    <dgm:cxn modelId="{10CB0EC0-FD2D-401B-A98E-B158A2536A67}" srcId="{3194474A-CBDD-47DF-8295-BD0D33F92D07}" destId="{6B4B7F63-9295-4570-9C28-F2CFA5B66F82}" srcOrd="3" destOrd="0" parTransId="{06FD88C7-92B6-4935-8E19-D5DF76C8CC9B}" sibTransId="{B315F9E3-A9D7-4164-845C-3860DEAB4265}"/>
    <dgm:cxn modelId="{D0173DC8-A34C-403F-A505-264FD27CB05A}" srcId="{3194474A-CBDD-47DF-8295-BD0D33F92D07}" destId="{12904627-DE17-4FC4-8A09-D2017BADE0B3}" srcOrd="0" destOrd="0" parTransId="{8E4D96B3-F9B4-41A0-83E3-C123EB1F04E6}" sibTransId="{8AC9AD79-6D85-4F27-BD9D-B88B4D77207B}"/>
    <dgm:cxn modelId="{FC008943-8FA8-4EE8-9FFC-EF0F21BBB84E}" type="presParOf" srcId="{3E1D5518-973F-4AD6-8DA3-A05A37E60532}" destId="{311EB3CB-48C0-4CB9-9A6A-D94C499AFD49}" srcOrd="0" destOrd="0" presId="urn:microsoft.com/office/officeart/2018/2/layout/IconVerticalSolidList"/>
    <dgm:cxn modelId="{0A0CB696-912E-4674-AAB0-8F58A564AEEC}" type="presParOf" srcId="{311EB3CB-48C0-4CB9-9A6A-D94C499AFD49}" destId="{924C11FD-7DBA-4288-BB36-E7F60AD5C0F9}" srcOrd="0" destOrd="0" presId="urn:microsoft.com/office/officeart/2018/2/layout/IconVerticalSolidList"/>
    <dgm:cxn modelId="{FC0B21DC-1231-46FD-96CD-09E5DDC9173B}" type="presParOf" srcId="{311EB3CB-48C0-4CB9-9A6A-D94C499AFD49}" destId="{10638047-C187-42E7-8AF5-806CBC286EE8}" srcOrd="1" destOrd="0" presId="urn:microsoft.com/office/officeart/2018/2/layout/IconVerticalSolidList"/>
    <dgm:cxn modelId="{6BBC6A1C-1C4F-4E2F-9BB3-BAAA1AE09808}" type="presParOf" srcId="{311EB3CB-48C0-4CB9-9A6A-D94C499AFD49}" destId="{F99A13A1-D515-4B3D-8885-84D2D3A7468A}" srcOrd="2" destOrd="0" presId="urn:microsoft.com/office/officeart/2018/2/layout/IconVerticalSolidList"/>
    <dgm:cxn modelId="{77A044BD-F88C-4A8F-B81D-460F19047E99}" type="presParOf" srcId="{311EB3CB-48C0-4CB9-9A6A-D94C499AFD49}" destId="{7307251F-D02C-4AD8-BAA9-EE53AED9FDAA}" srcOrd="3" destOrd="0" presId="urn:microsoft.com/office/officeart/2018/2/layout/IconVerticalSolidList"/>
    <dgm:cxn modelId="{85107982-4F6A-4F50-81B9-0853ABA79B28}" type="presParOf" srcId="{3E1D5518-973F-4AD6-8DA3-A05A37E60532}" destId="{73A8D8A6-DE4C-44E8-833B-AD0FD35CCECF}" srcOrd="1" destOrd="0" presId="urn:microsoft.com/office/officeart/2018/2/layout/IconVerticalSolidList"/>
    <dgm:cxn modelId="{F3DEEE56-947B-4B84-960C-D60AD026D3C5}" type="presParOf" srcId="{3E1D5518-973F-4AD6-8DA3-A05A37E60532}" destId="{29CB7107-E1E7-4A7F-8284-221144C01E9A}" srcOrd="2" destOrd="0" presId="urn:microsoft.com/office/officeart/2018/2/layout/IconVerticalSolidList"/>
    <dgm:cxn modelId="{9D91D9C1-5518-4495-ACF8-D184B1EAF448}" type="presParOf" srcId="{29CB7107-E1E7-4A7F-8284-221144C01E9A}" destId="{11008F94-F551-430D-BBDF-C3A37CA52431}" srcOrd="0" destOrd="0" presId="urn:microsoft.com/office/officeart/2018/2/layout/IconVerticalSolidList"/>
    <dgm:cxn modelId="{480437C6-A94D-43E8-BD53-FCEE8A7D3126}" type="presParOf" srcId="{29CB7107-E1E7-4A7F-8284-221144C01E9A}" destId="{B04FBE1F-B764-4E29-9DAC-D377ADDD5271}" srcOrd="1" destOrd="0" presId="urn:microsoft.com/office/officeart/2018/2/layout/IconVerticalSolidList"/>
    <dgm:cxn modelId="{0DD51025-2C97-4D2C-A923-C76E71A4C9A1}" type="presParOf" srcId="{29CB7107-E1E7-4A7F-8284-221144C01E9A}" destId="{8914E8D2-0D68-4072-A142-4ED8CAC2150D}" srcOrd="2" destOrd="0" presId="urn:microsoft.com/office/officeart/2018/2/layout/IconVerticalSolidList"/>
    <dgm:cxn modelId="{B075F5C1-018A-4496-A429-EA095E8C6CAE}" type="presParOf" srcId="{29CB7107-E1E7-4A7F-8284-221144C01E9A}" destId="{DE52B1E4-D7FE-4863-8C02-589F715F33B3}" srcOrd="3" destOrd="0" presId="urn:microsoft.com/office/officeart/2018/2/layout/IconVerticalSolidList"/>
    <dgm:cxn modelId="{472ABA6A-347A-45BA-B43B-ED5204D843B0}" type="presParOf" srcId="{3E1D5518-973F-4AD6-8DA3-A05A37E60532}" destId="{4095619D-A947-4C35-A20D-06863DC87275}" srcOrd="3" destOrd="0" presId="urn:microsoft.com/office/officeart/2018/2/layout/IconVerticalSolidList"/>
    <dgm:cxn modelId="{BFC2D407-EC0E-4730-B55D-C6338EADB270}" type="presParOf" srcId="{3E1D5518-973F-4AD6-8DA3-A05A37E60532}" destId="{6F07DBB4-2BB9-44C3-98B7-CF8CCF74240E}" srcOrd="4" destOrd="0" presId="urn:microsoft.com/office/officeart/2018/2/layout/IconVerticalSolidList"/>
    <dgm:cxn modelId="{B02C71E4-DB9C-404E-925A-851DC245E5FB}" type="presParOf" srcId="{6F07DBB4-2BB9-44C3-98B7-CF8CCF74240E}" destId="{3CD7240C-5E9C-49E0-879A-439FC6CA417F}" srcOrd="0" destOrd="0" presId="urn:microsoft.com/office/officeart/2018/2/layout/IconVerticalSolidList"/>
    <dgm:cxn modelId="{F0A7F01F-DFB6-415F-A2B4-66239B1547AA}" type="presParOf" srcId="{6F07DBB4-2BB9-44C3-98B7-CF8CCF74240E}" destId="{843275E6-5472-4275-BF03-6A5300DB873F}" srcOrd="1" destOrd="0" presId="urn:microsoft.com/office/officeart/2018/2/layout/IconVerticalSolidList"/>
    <dgm:cxn modelId="{7F8BBAA0-49F7-4D4C-8A9B-3B759C81AE1A}" type="presParOf" srcId="{6F07DBB4-2BB9-44C3-98B7-CF8CCF74240E}" destId="{A461CD65-18CD-488B-BDF1-A3855FC5054B}" srcOrd="2" destOrd="0" presId="urn:microsoft.com/office/officeart/2018/2/layout/IconVerticalSolidList"/>
    <dgm:cxn modelId="{E591382D-FC19-46E7-AC49-4D4F3D4960E1}" type="presParOf" srcId="{6F07DBB4-2BB9-44C3-98B7-CF8CCF74240E}" destId="{7541F7EC-EBF4-43F4-9132-F9B1627CC988}" srcOrd="3" destOrd="0" presId="urn:microsoft.com/office/officeart/2018/2/layout/IconVerticalSolidList"/>
    <dgm:cxn modelId="{0BB0D308-4541-4A2F-9D95-CDDF82EA94A7}" type="presParOf" srcId="{3E1D5518-973F-4AD6-8DA3-A05A37E60532}" destId="{96E2D9CC-D5CC-47A4-BB79-765C58FE0F6E}" srcOrd="5" destOrd="0" presId="urn:microsoft.com/office/officeart/2018/2/layout/IconVerticalSolidList"/>
    <dgm:cxn modelId="{8D085479-473B-4653-B317-4408A90F9308}" type="presParOf" srcId="{3E1D5518-973F-4AD6-8DA3-A05A37E60532}" destId="{6B72C188-0575-4BB3-A9E3-94E50361F856}" srcOrd="6" destOrd="0" presId="urn:microsoft.com/office/officeart/2018/2/layout/IconVerticalSolidList"/>
    <dgm:cxn modelId="{A62E8466-5AE1-4DA7-9934-F85B00803113}" type="presParOf" srcId="{6B72C188-0575-4BB3-A9E3-94E50361F856}" destId="{404119F5-CA63-471B-85BE-C3D61B3757EB}" srcOrd="0" destOrd="0" presId="urn:microsoft.com/office/officeart/2018/2/layout/IconVerticalSolidList"/>
    <dgm:cxn modelId="{17850315-26B5-4266-AE16-D384398E438E}" type="presParOf" srcId="{6B72C188-0575-4BB3-A9E3-94E50361F856}" destId="{6DC3C42C-260D-4A49-98F2-B8A0A1BEC5C6}" srcOrd="1" destOrd="0" presId="urn:microsoft.com/office/officeart/2018/2/layout/IconVerticalSolidList"/>
    <dgm:cxn modelId="{41EBF299-F947-42DF-8239-94B3ADA3F7D7}" type="presParOf" srcId="{6B72C188-0575-4BB3-A9E3-94E50361F856}" destId="{7893CB9B-6FDF-4759-9E81-37DEAD5644AF}" srcOrd="2" destOrd="0" presId="urn:microsoft.com/office/officeart/2018/2/layout/IconVerticalSolidList"/>
    <dgm:cxn modelId="{BB81353F-AF07-4F6E-B4C2-9D38453F7B57}" type="presParOf" srcId="{6B72C188-0575-4BB3-A9E3-94E50361F856}" destId="{2493172D-E0AE-4806-A246-62B72F5D686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5558C0-23B6-4900-ACEB-50F2FE6A075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D0DA498-C662-47BC-98FC-18AF2C517F00}">
      <dgm:prSet custT="1"/>
      <dgm:spPr/>
      <dgm:t>
        <a:bodyPr/>
        <a:lstStyle/>
        <a:p>
          <a:r>
            <a:rPr lang="en-GB" sz="1600" b="1"/>
            <a:t>Expanding Minor Illness Support</a:t>
          </a:r>
          <a:r>
            <a:rPr lang="en-GB" sz="1600"/>
            <a:t>: Building on the success of Pharmacy First</a:t>
          </a:r>
          <a:r>
            <a:rPr lang="en-GB" sz="1600" b="1"/>
            <a:t>, expand locally commissioned minor ailment services and new winter support services </a:t>
          </a:r>
          <a:r>
            <a:rPr lang="en-GB" sz="1600"/>
            <a:t>to relieve pressure on GPs, urgent and emergency care ensuring patients receive timely, accessible care closer to home. </a:t>
          </a:r>
        </a:p>
        <a:p>
          <a:r>
            <a:rPr lang="en-GB" sz="1600"/>
            <a:t>The service needs to be supported by the development of integrated seamless clinical pathways and referral systems to Community Pharmacy helping to utilise our capability and expertise to best effect. E.g. support to increase UEC Pharmacy First Uptake </a:t>
          </a:r>
          <a:endParaRPr lang="en-US" sz="1600"/>
        </a:p>
      </dgm:t>
    </dgm:pt>
    <dgm:pt modelId="{E3BA74F2-1BD7-43A5-B330-DFF805A26F6E}" type="parTrans" cxnId="{A18C7E4D-0547-409F-9692-393EE1177BD2}">
      <dgm:prSet/>
      <dgm:spPr/>
      <dgm:t>
        <a:bodyPr/>
        <a:lstStyle/>
        <a:p>
          <a:endParaRPr lang="en-US"/>
        </a:p>
      </dgm:t>
    </dgm:pt>
    <dgm:pt modelId="{D0623114-1C23-41B4-936A-EF49CD5739E2}" type="sibTrans" cxnId="{A18C7E4D-0547-409F-9692-393EE1177BD2}">
      <dgm:prSet/>
      <dgm:spPr/>
      <dgm:t>
        <a:bodyPr/>
        <a:lstStyle/>
        <a:p>
          <a:endParaRPr lang="en-US"/>
        </a:p>
      </dgm:t>
    </dgm:pt>
    <dgm:pt modelId="{DB2CDB54-9A3E-43EF-8111-362B08F3CAFF}">
      <dgm:prSet custT="1"/>
      <dgm:spPr/>
      <dgm:t>
        <a:bodyPr/>
        <a:lstStyle/>
        <a:p>
          <a:r>
            <a:rPr lang="en-GB" sz="1600"/>
            <a:t>Impact and Outcome: If the Pharmacy First national service was expanded to include more conditions, allow a walk-in service and included </a:t>
          </a:r>
          <a:r>
            <a:rPr lang="en-GB" sz="1600" b="1"/>
            <a:t>a locally commissioned minor illness service</a:t>
          </a:r>
          <a:r>
            <a:rPr lang="en-GB" sz="1600"/>
            <a:t> – GM community pharmacies could support a further </a:t>
          </a:r>
          <a:r>
            <a:rPr lang="en-GB" sz="1600" b="1"/>
            <a:t>2.37 million patients</a:t>
          </a:r>
          <a:r>
            <a:rPr lang="en-GB" sz="1600"/>
            <a:t> annually. (CCA,2025) </a:t>
          </a:r>
          <a:endParaRPr lang="en-US" sz="1600"/>
        </a:p>
      </dgm:t>
    </dgm:pt>
    <dgm:pt modelId="{26319952-0D8D-4F67-9EF1-C34C621818E4}" type="parTrans" cxnId="{15380708-902D-401D-AA52-6C4FDCA2FBD3}">
      <dgm:prSet/>
      <dgm:spPr/>
      <dgm:t>
        <a:bodyPr/>
        <a:lstStyle/>
        <a:p>
          <a:endParaRPr lang="en-US"/>
        </a:p>
      </dgm:t>
    </dgm:pt>
    <dgm:pt modelId="{E945A110-1F19-4A92-B022-2C71F1291167}" type="sibTrans" cxnId="{15380708-902D-401D-AA52-6C4FDCA2FBD3}">
      <dgm:prSet/>
      <dgm:spPr/>
      <dgm:t>
        <a:bodyPr/>
        <a:lstStyle/>
        <a:p>
          <a:endParaRPr lang="en-US"/>
        </a:p>
      </dgm:t>
    </dgm:pt>
    <dgm:pt modelId="{8AA441C1-511F-473D-A1EB-0ABD5D5FC13B}" type="pres">
      <dgm:prSet presAssocID="{7B5558C0-23B6-4900-ACEB-50F2FE6A0751}" presName="root" presStyleCnt="0">
        <dgm:presLayoutVars>
          <dgm:dir/>
          <dgm:resizeHandles val="exact"/>
        </dgm:presLayoutVars>
      </dgm:prSet>
      <dgm:spPr/>
    </dgm:pt>
    <dgm:pt modelId="{33452B68-F2F2-4222-A87B-952E88F988A0}" type="pres">
      <dgm:prSet presAssocID="{0D0DA498-C662-47BC-98FC-18AF2C517F00}" presName="compNode" presStyleCnt="0"/>
      <dgm:spPr/>
    </dgm:pt>
    <dgm:pt modelId="{F4639AED-2927-4D0C-9480-9DE99DD81A40}" type="pres">
      <dgm:prSet presAssocID="{0D0DA498-C662-47BC-98FC-18AF2C517F00}" presName="bgRect" presStyleLbl="bgShp" presStyleIdx="0" presStyleCnt="2"/>
      <dgm:spPr/>
    </dgm:pt>
    <dgm:pt modelId="{4E62530D-7BE8-4EAE-A1E5-D19580DF3F74}" type="pres">
      <dgm:prSet presAssocID="{0D0DA498-C662-47BC-98FC-18AF2C517F0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dicine"/>
        </a:ext>
      </dgm:extLst>
    </dgm:pt>
    <dgm:pt modelId="{83CC472D-03DA-4207-97DE-3A2329F35582}" type="pres">
      <dgm:prSet presAssocID="{0D0DA498-C662-47BC-98FC-18AF2C517F00}" presName="spaceRect" presStyleCnt="0"/>
      <dgm:spPr/>
    </dgm:pt>
    <dgm:pt modelId="{29B14996-D306-44BA-AEA4-3329E43E500F}" type="pres">
      <dgm:prSet presAssocID="{0D0DA498-C662-47BC-98FC-18AF2C517F00}" presName="parTx" presStyleLbl="revTx" presStyleIdx="0" presStyleCnt="2">
        <dgm:presLayoutVars>
          <dgm:chMax val="0"/>
          <dgm:chPref val="0"/>
        </dgm:presLayoutVars>
      </dgm:prSet>
      <dgm:spPr/>
    </dgm:pt>
    <dgm:pt modelId="{F6DB08A3-51C8-4E48-922E-9B61E9715BA0}" type="pres">
      <dgm:prSet presAssocID="{D0623114-1C23-41B4-936A-EF49CD5739E2}" presName="sibTrans" presStyleCnt="0"/>
      <dgm:spPr/>
    </dgm:pt>
    <dgm:pt modelId="{13B4FD81-DC4D-47CC-936C-1F42E95D8DDD}" type="pres">
      <dgm:prSet presAssocID="{DB2CDB54-9A3E-43EF-8111-362B08F3CAFF}" presName="compNode" presStyleCnt="0"/>
      <dgm:spPr/>
    </dgm:pt>
    <dgm:pt modelId="{4ED21A92-8EEB-4751-9510-7094D205D958}" type="pres">
      <dgm:prSet presAssocID="{DB2CDB54-9A3E-43EF-8111-362B08F3CAFF}" presName="bgRect" presStyleLbl="bgShp" presStyleIdx="1" presStyleCnt="2" custLinFactNeighborX="264"/>
      <dgm:spPr/>
    </dgm:pt>
    <dgm:pt modelId="{E99AB8E9-BD4A-4E3D-B106-29FD1CC8C1B7}" type="pres">
      <dgm:prSet presAssocID="{DB2CDB54-9A3E-43EF-8111-362B08F3CAFF}"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25282B36-C8A0-49EE-A813-EF43286471D8}" type="pres">
      <dgm:prSet presAssocID="{DB2CDB54-9A3E-43EF-8111-362B08F3CAFF}" presName="spaceRect" presStyleCnt="0"/>
      <dgm:spPr/>
    </dgm:pt>
    <dgm:pt modelId="{9430EAD0-8934-4AB5-A236-DEC7C4BF9F47}" type="pres">
      <dgm:prSet presAssocID="{DB2CDB54-9A3E-43EF-8111-362B08F3CAFF}" presName="parTx" presStyleLbl="revTx" presStyleIdx="1" presStyleCnt="2">
        <dgm:presLayoutVars>
          <dgm:chMax val="0"/>
          <dgm:chPref val="0"/>
        </dgm:presLayoutVars>
      </dgm:prSet>
      <dgm:spPr/>
    </dgm:pt>
  </dgm:ptLst>
  <dgm:cxnLst>
    <dgm:cxn modelId="{15380708-902D-401D-AA52-6C4FDCA2FBD3}" srcId="{7B5558C0-23B6-4900-ACEB-50F2FE6A0751}" destId="{DB2CDB54-9A3E-43EF-8111-362B08F3CAFF}" srcOrd="1" destOrd="0" parTransId="{26319952-0D8D-4F67-9EF1-C34C621818E4}" sibTransId="{E945A110-1F19-4A92-B022-2C71F1291167}"/>
    <dgm:cxn modelId="{A18C7E4D-0547-409F-9692-393EE1177BD2}" srcId="{7B5558C0-23B6-4900-ACEB-50F2FE6A0751}" destId="{0D0DA498-C662-47BC-98FC-18AF2C517F00}" srcOrd="0" destOrd="0" parTransId="{E3BA74F2-1BD7-43A5-B330-DFF805A26F6E}" sibTransId="{D0623114-1C23-41B4-936A-EF49CD5739E2}"/>
    <dgm:cxn modelId="{CE300C8A-4F13-4253-967F-3C81206F8699}" type="presOf" srcId="{DB2CDB54-9A3E-43EF-8111-362B08F3CAFF}" destId="{9430EAD0-8934-4AB5-A236-DEC7C4BF9F47}" srcOrd="0" destOrd="0" presId="urn:microsoft.com/office/officeart/2018/2/layout/IconVerticalSolidList"/>
    <dgm:cxn modelId="{EEDF1992-FD78-453F-AEF9-337684034ACF}" type="presOf" srcId="{0D0DA498-C662-47BC-98FC-18AF2C517F00}" destId="{29B14996-D306-44BA-AEA4-3329E43E500F}" srcOrd="0" destOrd="0" presId="urn:microsoft.com/office/officeart/2018/2/layout/IconVerticalSolidList"/>
    <dgm:cxn modelId="{8BBE97BE-DF21-4511-B4F3-C148525B3E8A}" type="presOf" srcId="{7B5558C0-23B6-4900-ACEB-50F2FE6A0751}" destId="{8AA441C1-511F-473D-A1EB-0ABD5D5FC13B}" srcOrd="0" destOrd="0" presId="urn:microsoft.com/office/officeart/2018/2/layout/IconVerticalSolidList"/>
    <dgm:cxn modelId="{E70399C2-9953-4922-8E28-8CF7E062E3BE}" type="presParOf" srcId="{8AA441C1-511F-473D-A1EB-0ABD5D5FC13B}" destId="{33452B68-F2F2-4222-A87B-952E88F988A0}" srcOrd="0" destOrd="0" presId="urn:microsoft.com/office/officeart/2018/2/layout/IconVerticalSolidList"/>
    <dgm:cxn modelId="{38A6ADEE-12E5-4F3C-99A3-2BB0F792C667}" type="presParOf" srcId="{33452B68-F2F2-4222-A87B-952E88F988A0}" destId="{F4639AED-2927-4D0C-9480-9DE99DD81A40}" srcOrd="0" destOrd="0" presId="urn:microsoft.com/office/officeart/2018/2/layout/IconVerticalSolidList"/>
    <dgm:cxn modelId="{AE4C8AFC-A5B4-418B-BBB1-269255F338F7}" type="presParOf" srcId="{33452B68-F2F2-4222-A87B-952E88F988A0}" destId="{4E62530D-7BE8-4EAE-A1E5-D19580DF3F74}" srcOrd="1" destOrd="0" presId="urn:microsoft.com/office/officeart/2018/2/layout/IconVerticalSolidList"/>
    <dgm:cxn modelId="{955A3D00-669D-40B7-AA27-3046A35DE3E3}" type="presParOf" srcId="{33452B68-F2F2-4222-A87B-952E88F988A0}" destId="{83CC472D-03DA-4207-97DE-3A2329F35582}" srcOrd="2" destOrd="0" presId="urn:microsoft.com/office/officeart/2018/2/layout/IconVerticalSolidList"/>
    <dgm:cxn modelId="{60E825EC-8B04-4C63-B702-D28F954D647E}" type="presParOf" srcId="{33452B68-F2F2-4222-A87B-952E88F988A0}" destId="{29B14996-D306-44BA-AEA4-3329E43E500F}" srcOrd="3" destOrd="0" presId="urn:microsoft.com/office/officeart/2018/2/layout/IconVerticalSolidList"/>
    <dgm:cxn modelId="{7E1C5C4D-874E-4FD5-B3AE-8800159BB144}" type="presParOf" srcId="{8AA441C1-511F-473D-A1EB-0ABD5D5FC13B}" destId="{F6DB08A3-51C8-4E48-922E-9B61E9715BA0}" srcOrd="1" destOrd="0" presId="urn:microsoft.com/office/officeart/2018/2/layout/IconVerticalSolidList"/>
    <dgm:cxn modelId="{D2248CCC-FACC-426B-A73C-170AF995C113}" type="presParOf" srcId="{8AA441C1-511F-473D-A1EB-0ABD5D5FC13B}" destId="{13B4FD81-DC4D-47CC-936C-1F42E95D8DDD}" srcOrd="2" destOrd="0" presId="urn:microsoft.com/office/officeart/2018/2/layout/IconVerticalSolidList"/>
    <dgm:cxn modelId="{1CD7E326-0137-4917-ADB2-4EA8E78BF33E}" type="presParOf" srcId="{13B4FD81-DC4D-47CC-936C-1F42E95D8DDD}" destId="{4ED21A92-8EEB-4751-9510-7094D205D958}" srcOrd="0" destOrd="0" presId="urn:microsoft.com/office/officeart/2018/2/layout/IconVerticalSolidList"/>
    <dgm:cxn modelId="{3EC1B104-DFA2-45A1-A113-3809583412D8}" type="presParOf" srcId="{13B4FD81-DC4D-47CC-936C-1F42E95D8DDD}" destId="{E99AB8E9-BD4A-4E3D-B106-29FD1CC8C1B7}" srcOrd="1" destOrd="0" presId="urn:microsoft.com/office/officeart/2018/2/layout/IconVerticalSolidList"/>
    <dgm:cxn modelId="{D0C36AA5-F509-45A6-8DC5-7E6A8054FDFA}" type="presParOf" srcId="{13B4FD81-DC4D-47CC-936C-1F42E95D8DDD}" destId="{25282B36-C8A0-49EE-A813-EF43286471D8}" srcOrd="2" destOrd="0" presId="urn:microsoft.com/office/officeart/2018/2/layout/IconVerticalSolidList"/>
    <dgm:cxn modelId="{E1965B19-D535-4C5E-81D5-FBE72D041F61}" type="presParOf" srcId="{13B4FD81-DC4D-47CC-936C-1F42E95D8DDD}" destId="{9430EAD0-8934-4AB5-A236-DEC7C4BF9F4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E286A7-1EFC-452B-B55D-EB7DDA46129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B17CE85-CEF6-45FA-BD0A-5B46B0AF7287}">
      <dgm:prSet/>
      <dgm:spPr/>
      <dgm:t>
        <a:bodyPr/>
        <a:lstStyle/>
        <a:p>
          <a:r>
            <a:rPr lang="en-GB" b="1"/>
            <a:t>CVD prevention</a:t>
          </a:r>
          <a:r>
            <a:rPr lang="en-GB"/>
            <a:t>: Building on the Hypertension Case Finding service, Community Pharmacy teams are ideally placed to provide targeted screening for diabetes, cardiovascular disease, blood pressure, cholesterol and other CVD risk factors supporting improvement in CVD outcomes to prevent premature death, reduce inequalities to reduce the estimated cost of £3.21 billion annually associated with healthcare, social care and productivity losses. (Health Innovation Manchester) 2024)</a:t>
          </a:r>
          <a:endParaRPr lang="en-US"/>
        </a:p>
      </dgm:t>
    </dgm:pt>
    <dgm:pt modelId="{F126500E-0168-432D-B437-C82E3F385EA2}" type="parTrans" cxnId="{5F66B5CF-3FD8-4A58-BF30-FE1063324282}">
      <dgm:prSet/>
      <dgm:spPr/>
      <dgm:t>
        <a:bodyPr/>
        <a:lstStyle/>
        <a:p>
          <a:endParaRPr lang="en-US"/>
        </a:p>
      </dgm:t>
    </dgm:pt>
    <dgm:pt modelId="{0798422B-EA1A-4DCC-9FA8-39BBBBCA3829}" type="sibTrans" cxnId="{5F66B5CF-3FD8-4A58-BF30-FE1063324282}">
      <dgm:prSet/>
      <dgm:spPr/>
      <dgm:t>
        <a:bodyPr/>
        <a:lstStyle/>
        <a:p>
          <a:endParaRPr lang="en-US"/>
        </a:p>
      </dgm:t>
    </dgm:pt>
    <dgm:pt modelId="{5AC57618-BBE3-44DC-89A6-B474FAC02950}">
      <dgm:prSet/>
      <dgm:spPr/>
      <dgm:t>
        <a:bodyPr/>
        <a:lstStyle/>
        <a:p>
          <a:r>
            <a:rPr lang="en-GB" b="1"/>
            <a:t>Evidence</a:t>
          </a:r>
          <a:r>
            <a:rPr lang="en-GB"/>
            <a:t>: Community Pharmacies in GM have supported CVD prevention delivering 174,000 BP checks and ABPM in 2024/25. (GM NHS, 2025) Since 2021, GM community pharmacies have supported delivery of an estimated 379,000 BP checks and ABPM. Approx one-third  patients  have had high or very high BP (PJ,2025)</a:t>
          </a:r>
          <a:endParaRPr lang="en-US"/>
        </a:p>
      </dgm:t>
    </dgm:pt>
    <dgm:pt modelId="{314A440F-A59B-4242-90C2-221884957C7E}" type="parTrans" cxnId="{46B4D670-6728-4FC4-9908-55B1CB9478A4}">
      <dgm:prSet/>
      <dgm:spPr/>
      <dgm:t>
        <a:bodyPr/>
        <a:lstStyle/>
        <a:p>
          <a:endParaRPr lang="en-US"/>
        </a:p>
      </dgm:t>
    </dgm:pt>
    <dgm:pt modelId="{2B4C2FCC-95C3-4219-A930-A139A2349E9F}" type="sibTrans" cxnId="{46B4D670-6728-4FC4-9908-55B1CB9478A4}">
      <dgm:prSet/>
      <dgm:spPr/>
      <dgm:t>
        <a:bodyPr/>
        <a:lstStyle/>
        <a:p>
          <a:endParaRPr lang="en-US"/>
        </a:p>
      </dgm:t>
    </dgm:pt>
    <dgm:pt modelId="{B101D7F7-7C32-477B-B106-0454C04535E5}">
      <dgm:prSet/>
      <dgm:spPr/>
      <dgm:t>
        <a:bodyPr/>
        <a:lstStyle/>
        <a:p>
          <a:r>
            <a:rPr lang="en-US" b="1"/>
            <a:t>Opportunity</a:t>
          </a:r>
          <a:r>
            <a:rPr lang="en-US"/>
            <a:t>: Support CVD prevention by targeting eligible patients who have not had their health check  via CP. On the basis of national data sets, </a:t>
          </a:r>
          <a:r>
            <a:rPr lang="en-GB"/>
            <a:t>over 50,000 appointments have been delivered in the top 10 most deprived areas Greater Manchester. (PJ, 2025</a:t>
          </a:r>
          <a:r>
            <a:rPr lang="en-US"/>
            <a:t> )</a:t>
          </a:r>
        </a:p>
      </dgm:t>
    </dgm:pt>
    <dgm:pt modelId="{685DCCE1-4A86-44AB-BA20-2C1CB6E2F4D6}" type="parTrans" cxnId="{D24E304C-3B01-47CA-BE2E-308342EAE7C9}">
      <dgm:prSet/>
      <dgm:spPr/>
      <dgm:t>
        <a:bodyPr/>
        <a:lstStyle/>
        <a:p>
          <a:endParaRPr lang="en-US"/>
        </a:p>
      </dgm:t>
    </dgm:pt>
    <dgm:pt modelId="{D2F0DC9E-9E62-431A-9BC4-829375B6A4B6}" type="sibTrans" cxnId="{D24E304C-3B01-47CA-BE2E-308342EAE7C9}">
      <dgm:prSet/>
      <dgm:spPr/>
      <dgm:t>
        <a:bodyPr/>
        <a:lstStyle/>
        <a:p>
          <a:endParaRPr lang="en-US"/>
        </a:p>
      </dgm:t>
    </dgm:pt>
    <dgm:pt modelId="{A7FB6EEF-6F00-4AB5-AD81-451105884D45}">
      <dgm:prSet/>
      <dgm:spPr/>
      <dgm:t>
        <a:bodyPr/>
        <a:lstStyle/>
        <a:p>
          <a:r>
            <a:rPr lang="en-GB"/>
            <a:t>Impact and Outcomes:  Target 446,080 patients who have not had a CVD health checks have still not been delivered  in the last 5 years equating to 63.3 % of the eligible population despite invitations being sent to patients. (GM Tableau, 2025)</a:t>
          </a:r>
          <a:endParaRPr lang="en-US"/>
        </a:p>
      </dgm:t>
    </dgm:pt>
    <dgm:pt modelId="{DE16C317-58C4-40DA-BD33-EA36DC1B2AFA}" type="parTrans" cxnId="{081C24E9-C44C-4D9D-BCDD-D254B5699C7D}">
      <dgm:prSet/>
      <dgm:spPr/>
      <dgm:t>
        <a:bodyPr/>
        <a:lstStyle/>
        <a:p>
          <a:endParaRPr lang="en-US"/>
        </a:p>
      </dgm:t>
    </dgm:pt>
    <dgm:pt modelId="{5B7C617E-2BEC-4C13-B0BE-9165BBDBA292}" type="sibTrans" cxnId="{081C24E9-C44C-4D9D-BCDD-D254B5699C7D}">
      <dgm:prSet/>
      <dgm:spPr/>
      <dgm:t>
        <a:bodyPr/>
        <a:lstStyle/>
        <a:p>
          <a:endParaRPr lang="en-US"/>
        </a:p>
      </dgm:t>
    </dgm:pt>
    <dgm:pt modelId="{3627C3C0-2C74-4300-A9AE-2FF9EC14DC3E}" type="pres">
      <dgm:prSet presAssocID="{2CE286A7-1EFC-452B-B55D-EB7DDA461298}" presName="root" presStyleCnt="0">
        <dgm:presLayoutVars>
          <dgm:dir/>
          <dgm:resizeHandles val="exact"/>
        </dgm:presLayoutVars>
      </dgm:prSet>
      <dgm:spPr/>
    </dgm:pt>
    <dgm:pt modelId="{D3EAC7F2-BE7C-4237-AA53-4629DDA02663}" type="pres">
      <dgm:prSet presAssocID="{BB17CE85-CEF6-45FA-BD0A-5B46B0AF7287}" presName="compNode" presStyleCnt="0"/>
      <dgm:spPr/>
    </dgm:pt>
    <dgm:pt modelId="{14E3BBA6-E9D6-4823-BC9E-FB9CE14E36CD}" type="pres">
      <dgm:prSet presAssocID="{BB17CE85-CEF6-45FA-BD0A-5B46B0AF7287}" presName="bgRect" presStyleLbl="bgShp" presStyleIdx="0" presStyleCnt="4"/>
      <dgm:spPr/>
    </dgm:pt>
    <dgm:pt modelId="{9B1BC14B-CDC0-49F8-AEAA-54FD35DCE15E}" type="pres">
      <dgm:prSet presAssocID="{BB17CE85-CEF6-45FA-BD0A-5B46B0AF7287}"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dicine"/>
        </a:ext>
      </dgm:extLst>
    </dgm:pt>
    <dgm:pt modelId="{53C90419-1D5E-4E8E-9B62-9C7A85BBF46E}" type="pres">
      <dgm:prSet presAssocID="{BB17CE85-CEF6-45FA-BD0A-5B46B0AF7287}" presName="spaceRect" presStyleCnt="0"/>
      <dgm:spPr/>
    </dgm:pt>
    <dgm:pt modelId="{399C0996-21DF-4D50-8A9D-8E441D894095}" type="pres">
      <dgm:prSet presAssocID="{BB17CE85-CEF6-45FA-BD0A-5B46B0AF7287}" presName="parTx" presStyleLbl="revTx" presStyleIdx="0" presStyleCnt="4">
        <dgm:presLayoutVars>
          <dgm:chMax val="0"/>
          <dgm:chPref val="0"/>
        </dgm:presLayoutVars>
      </dgm:prSet>
      <dgm:spPr/>
    </dgm:pt>
    <dgm:pt modelId="{397FAB4F-7CA2-4570-8A1B-1E25B7879794}" type="pres">
      <dgm:prSet presAssocID="{0798422B-EA1A-4DCC-9FA8-39BBBBCA3829}" presName="sibTrans" presStyleCnt="0"/>
      <dgm:spPr/>
    </dgm:pt>
    <dgm:pt modelId="{5969693C-480F-435E-8E9F-D82D2D936DC0}" type="pres">
      <dgm:prSet presAssocID="{5AC57618-BBE3-44DC-89A6-B474FAC02950}" presName="compNode" presStyleCnt="0"/>
      <dgm:spPr/>
    </dgm:pt>
    <dgm:pt modelId="{1867E978-1D8C-4367-AD05-724AA00A7495}" type="pres">
      <dgm:prSet presAssocID="{5AC57618-BBE3-44DC-89A6-B474FAC02950}" presName="bgRect" presStyleLbl="bgShp" presStyleIdx="1" presStyleCnt="4"/>
      <dgm:spPr/>
    </dgm:pt>
    <dgm:pt modelId="{8D8C6DB8-923D-4B93-863F-62C56F32D991}" type="pres">
      <dgm:prSet presAssocID="{5AC57618-BBE3-44DC-89A6-B474FAC02950}"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50264667-9201-488D-8AB9-3FB3C863CB4C}" type="pres">
      <dgm:prSet presAssocID="{5AC57618-BBE3-44DC-89A6-B474FAC02950}" presName="spaceRect" presStyleCnt="0"/>
      <dgm:spPr/>
    </dgm:pt>
    <dgm:pt modelId="{7CB147B9-7C3B-45D3-AFC8-EC62FF3997E6}" type="pres">
      <dgm:prSet presAssocID="{5AC57618-BBE3-44DC-89A6-B474FAC02950}" presName="parTx" presStyleLbl="revTx" presStyleIdx="1" presStyleCnt="4" custLinFactNeighborX="113" custLinFactNeighborY="-11325">
        <dgm:presLayoutVars>
          <dgm:chMax val="0"/>
          <dgm:chPref val="0"/>
        </dgm:presLayoutVars>
      </dgm:prSet>
      <dgm:spPr/>
    </dgm:pt>
    <dgm:pt modelId="{054FEF04-819A-431E-AEAB-66D6B4D02DFD}" type="pres">
      <dgm:prSet presAssocID="{2B4C2FCC-95C3-4219-A930-A139A2349E9F}" presName="sibTrans" presStyleCnt="0"/>
      <dgm:spPr/>
    </dgm:pt>
    <dgm:pt modelId="{0943A82F-A07C-4FFF-9BB0-D91F003B3C1E}" type="pres">
      <dgm:prSet presAssocID="{B101D7F7-7C32-477B-B106-0454C04535E5}" presName="compNode" presStyleCnt="0"/>
      <dgm:spPr/>
    </dgm:pt>
    <dgm:pt modelId="{2309F702-8D7E-4F89-B1A4-87481F836699}" type="pres">
      <dgm:prSet presAssocID="{B101D7F7-7C32-477B-B106-0454C04535E5}" presName="bgRect" presStyleLbl="bgShp" presStyleIdx="2" presStyleCnt="4"/>
      <dgm:spPr/>
    </dgm:pt>
    <dgm:pt modelId="{C46700FD-9AD5-4934-8ABD-172C84296509}" type="pres">
      <dgm:prSet presAssocID="{B101D7F7-7C32-477B-B106-0454C04535E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mark"/>
        </a:ext>
      </dgm:extLst>
    </dgm:pt>
    <dgm:pt modelId="{19CCC3E2-05F6-40B6-895A-750EB2B95B30}" type="pres">
      <dgm:prSet presAssocID="{B101D7F7-7C32-477B-B106-0454C04535E5}" presName="spaceRect" presStyleCnt="0"/>
      <dgm:spPr/>
    </dgm:pt>
    <dgm:pt modelId="{84716FEC-180E-4AC5-BAD7-626C523D93B5}" type="pres">
      <dgm:prSet presAssocID="{B101D7F7-7C32-477B-B106-0454C04535E5}" presName="parTx" presStyleLbl="revTx" presStyleIdx="2" presStyleCnt="4" custLinFactNeighborX="-161" custLinFactNeighborY="-3701">
        <dgm:presLayoutVars>
          <dgm:chMax val="0"/>
          <dgm:chPref val="0"/>
        </dgm:presLayoutVars>
      </dgm:prSet>
      <dgm:spPr/>
    </dgm:pt>
    <dgm:pt modelId="{9BEAB8E9-8807-49B4-B8FA-403C6FF3D996}" type="pres">
      <dgm:prSet presAssocID="{D2F0DC9E-9E62-431A-9BC4-829375B6A4B6}" presName="sibTrans" presStyleCnt="0"/>
      <dgm:spPr/>
    </dgm:pt>
    <dgm:pt modelId="{BA4B5E51-EC6C-4AD6-A8ED-A28E47D74410}" type="pres">
      <dgm:prSet presAssocID="{A7FB6EEF-6F00-4AB5-AD81-451105884D45}" presName="compNode" presStyleCnt="0"/>
      <dgm:spPr/>
    </dgm:pt>
    <dgm:pt modelId="{301E2977-BF5D-42F5-B49F-33A79D6B565B}" type="pres">
      <dgm:prSet presAssocID="{A7FB6EEF-6F00-4AB5-AD81-451105884D45}" presName="bgRect" presStyleLbl="bgShp" presStyleIdx="3" presStyleCnt="4" custLinFactNeighborX="29" custLinFactNeighborY="-6654"/>
      <dgm:spPr/>
    </dgm:pt>
    <dgm:pt modelId="{CA6191FE-FEA7-4053-8482-E7AFAA5FDB92}" type="pres">
      <dgm:prSet presAssocID="{A7FB6EEF-6F00-4AB5-AD81-451105884D45}"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idney"/>
        </a:ext>
      </dgm:extLst>
    </dgm:pt>
    <dgm:pt modelId="{BC76C230-D7A2-4E04-A4C7-0B0D91328018}" type="pres">
      <dgm:prSet presAssocID="{A7FB6EEF-6F00-4AB5-AD81-451105884D45}" presName="spaceRect" presStyleCnt="0"/>
      <dgm:spPr/>
    </dgm:pt>
    <dgm:pt modelId="{F5B6BB0C-F1FD-418E-90B6-DF9C29012E12}" type="pres">
      <dgm:prSet presAssocID="{A7FB6EEF-6F00-4AB5-AD81-451105884D45}" presName="parTx" presStyleLbl="revTx" presStyleIdx="3" presStyleCnt="4" custLinFactNeighborY="-15358">
        <dgm:presLayoutVars>
          <dgm:chMax val="0"/>
          <dgm:chPref val="0"/>
        </dgm:presLayoutVars>
      </dgm:prSet>
      <dgm:spPr/>
    </dgm:pt>
  </dgm:ptLst>
  <dgm:cxnLst>
    <dgm:cxn modelId="{2F002F06-8501-4B44-9C49-3EA317E620C5}" type="presOf" srcId="{B101D7F7-7C32-477B-B106-0454C04535E5}" destId="{84716FEC-180E-4AC5-BAD7-626C523D93B5}" srcOrd="0" destOrd="0" presId="urn:microsoft.com/office/officeart/2018/2/layout/IconVerticalSolidList"/>
    <dgm:cxn modelId="{68333A35-7192-432D-9F50-FBF1D6C1AA95}" type="presOf" srcId="{2CE286A7-1EFC-452B-B55D-EB7DDA461298}" destId="{3627C3C0-2C74-4300-A9AE-2FF9EC14DC3E}" srcOrd="0" destOrd="0" presId="urn:microsoft.com/office/officeart/2018/2/layout/IconVerticalSolidList"/>
    <dgm:cxn modelId="{D24E304C-3B01-47CA-BE2E-308342EAE7C9}" srcId="{2CE286A7-1EFC-452B-B55D-EB7DDA461298}" destId="{B101D7F7-7C32-477B-B106-0454C04535E5}" srcOrd="2" destOrd="0" parTransId="{685DCCE1-4A86-44AB-BA20-2C1CB6E2F4D6}" sibTransId="{D2F0DC9E-9E62-431A-9BC4-829375B6A4B6}"/>
    <dgm:cxn modelId="{46B4D670-6728-4FC4-9908-55B1CB9478A4}" srcId="{2CE286A7-1EFC-452B-B55D-EB7DDA461298}" destId="{5AC57618-BBE3-44DC-89A6-B474FAC02950}" srcOrd="1" destOrd="0" parTransId="{314A440F-A59B-4242-90C2-221884957C7E}" sibTransId="{2B4C2FCC-95C3-4219-A930-A139A2349E9F}"/>
    <dgm:cxn modelId="{2CF5B4C5-8340-4DC1-ABC1-A0A62015C3B0}" type="presOf" srcId="{5AC57618-BBE3-44DC-89A6-B474FAC02950}" destId="{7CB147B9-7C3B-45D3-AFC8-EC62FF3997E6}" srcOrd="0" destOrd="0" presId="urn:microsoft.com/office/officeart/2018/2/layout/IconVerticalSolidList"/>
    <dgm:cxn modelId="{979AC5C6-C714-447B-B6D4-D5E15D87D1FF}" type="presOf" srcId="{BB17CE85-CEF6-45FA-BD0A-5B46B0AF7287}" destId="{399C0996-21DF-4D50-8A9D-8E441D894095}" srcOrd="0" destOrd="0" presId="urn:microsoft.com/office/officeart/2018/2/layout/IconVerticalSolidList"/>
    <dgm:cxn modelId="{5F66B5CF-3FD8-4A58-BF30-FE1063324282}" srcId="{2CE286A7-1EFC-452B-B55D-EB7DDA461298}" destId="{BB17CE85-CEF6-45FA-BD0A-5B46B0AF7287}" srcOrd="0" destOrd="0" parTransId="{F126500E-0168-432D-B437-C82E3F385EA2}" sibTransId="{0798422B-EA1A-4DCC-9FA8-39BBBBCA3829}"/>
    <dgm:cxn modelId="{E0C82FD1-E273-4438-8E0A-F491EADDB9E8}" type="presOf" srcId="{A7FB6EEF-6F00-4AB5-AD81-451105884D45}" destId="{F5B6BB0C-F1FD-418E-90B6-DF9C29012E12}" srcOrd="0" destOrd="0" presId="urn:microsoft.com/office/officeart/2018/2/layout/IconVerticalSolidList"/>
    <dgm:cxn modelId="{081C24E9-C44C-4D9D-BCDD-D254B5699C7D}" srcId="{2CE286A7-1EFC-452B-B55D-EB7DDA461298}" destId="{A7FB6EEF-6F00-4AB5-AD81-451105884D45}" srcOrd="3" destOrd="0" parTransId="{DE16C317-58C4-40DA-BD33-EA36DC1B2AFA}" sibTransId="{5B7C617E-2BEC-4C13-B0BE-9165BBDBA292}"/>
    <dgm:cxn modelId="{FB627DB6-BE0F-47D5-9E7F-1470CFE24D2C}" type="presParOf" srcId="{3627C3C0-2C74-4300-A9AE-2FF9EC14DC3E}" destId="{D3EAC7F2-BE7C-4237-AA53-4629DDA02663}" srcOrd="0" destOrd="0" presId="urn:microsoft.com/office/officeart/2018/2/layout/IconVerticalSolidList"/>
    <dgm:cxn modelId="{6E1117A2-80CE-4290-81D8-AACB197AD7C7}" type="presParOf" srcId="{D3EAC7F2-BE7C-4237-AA53-4629DDA02663}" destId="{14E3BBA6-E9D6-4823-BC9E-FB9CE14E36CD}" srcOrd="0" destOrd="0" presId="urn:microsoft.com/office/officeart/2018/2/layout/IconVerticalSolidList"/>
    <dgm:cxn modelId="{4A4DC347-42CC-4AE1-B42A-50385774A62F}" type="presParOf" srcId="{D3EAC7F2-BE7C-4237-AA53-4629DDA02663}" destId="{9B1BC14B-CDC0-49F8-AEAA-54FD35DCE15E}" srcOrd="1" destOrd="0" presId="urn:microsoft.com/office/officeart/2018/2/layout/IconVerticalSolidList"/>
    <dgm:cxn modelId="{08EB62E8-8358-4970-900B-05992D01F48F}" type="presParOf" srcId="{D3EAC7F2-BE7C-4237-AA53-4629DDA02663}" destId="{53C90419-1D5E-4E8E-9B62-9C7A85BBF46E}" srcOrd="2" destOrd="0" presId="urn:microsoft.com/office/officeart/2018/2/layout/IconVerticalSolidList"/>
    <dgm:cxn modelId="{08540CD0-B23C-45AD-8667-73DA3CFB79CE}" type="presParOf" srcId="{D3EAC7F2-BE7C-4237-AA53-4629DDA02663}" destId="{399C0996-21DF-4D50-8A9D-8E441D894095}" srcOrd="3" destOrd="0" presId="urn:microsoft.com/office/officeart/2018/2/layout/IconVerticalSolidList"/>
    <dgm:cxn modelId="{30AAF243-3062-4B20-8DD5-AF5068A266C2}" type="presParOf" srcId="{3627C3C0-2C74-4300-A9AE-2FF9EC14DC3E}" destId="{397FAB4F-7CA2-4570-8A1B-1E25B7879794}" srcOrd="1" destOrd="0" presId="urn:microsoft.com/office/officeart/2018/2/layout/IconVerticalSolidList"/>
    <dgm:cxn modelId="{CA1FB831-2A27-4F3B-8823-BA31DECD314D}" type="presParOf" srcId="{3627C3C0-2C74-4300-A9AE-2FF9EC14DC3E}" destId="{5969693C-480F-435E-8E9F-D82D2D936DC0}" srcOrd="2" destOrd="0" presId="urn:microsoft.com/office/officeart/2018/2/layout/IconVerticalSolidList"/>
    <dgm:cxn modelId="{BFF470DE-9802-408D-8A4E-6D142037FDF7}" type="presParOf" srcId="{5969693C-480F-435E-8E9F-D82D2D936DC0}" destId="{1867E978-1D8C-4367-AD05-724AA00A7495}" srcOrd="0" destOrd="0" presId="urn:microsoft.com/office/officeart/2018/2/layout/IconVerticalSolidList"/>
    <dgm:cxn modelId="{D2559BF9-9A6B-4014-B424-CF577A931B43}" type="presParOf" srcId="{5969693C-480F-435E-8E9F-D82D2D936DC0}" destId="{8D8C6DB8-923D-4B93-863F-62C56F32D991}" srcOrd="1" destOrd="0" presId="urn:microsoft.com/office/officeart/2018/2/layout/IconVerticalSolidList"/>
    <dgm:cxn modelId="{003F7FAE-6C7D-4F47-A6CC-0BBCDCC633A4}" type="presParOf" srcId="{5969693C-480F-435E-8E9F-D82D2D936DC0}" destId="{50264667-9201-488D-8AB9-3FB3C863CB4C}" srcOrd="2" destOrd="0" presId="urn:microsoft.com/office/officeart/2018/2/layout/IconVerticalSolidList"/>
    <dgm:cxn modelId="{CD79FBCC-FDFE-4900-842F-7038321E9222}" type="presParOf" srcId="{5969693C-480F-435E-8E9F-D82D2D936DC0}" destId="{7CB147B9-7C3B-45D3-AFC8-EC62FF3997E6}" srcOrd="3" destOrd="0" presId="urn:microsoft.com/office/officeart/2018/2/layout/IconVerticalSolidList"/>
    <dgm:cxn modelId="{916FBE9E-3244-4F89-B0F6-3B7928E28EC3}" type="presParOf" srcId="{3627C3C0-2C74-4300-A9AE-2FF9EC14DC3E}" destId="{054FEF04-819A-431E-AEAB-66D6B4D02DFD}" srcOrd="3" destOrd="0" presId="urn:microsoft.com/office/officeart/2018/2/layout/IconVerticalSolidList"/>
    <dgm:cxn modelId="{8BBB6B39-9577-42CE-8E14-D4BB52F00065}" type="presParOf" srcId="{3627C3C0-2C74-4300-A9AE-2FF9EC14DC3E}" destId="{0943A82F-A07C-4FFF-9BB0-D91F003B3C1E}" srcOrd="4" destOrd="0" presId="urn:microsoft.com/office/officeart/2018/2/layout/IconVerticalSolidList"/>
    <dgm:cxn modelId="{84B2FA0D-952C-40C7-A5AF-ABFC3C5FE22C}" type="presParOf" srcId="{0943A82F-A07C-4FFF-9BB0-D91F003B3C1E}" destId="{2309F702-8D7E-4F89-B1A4-87481F836699}" srcOrd="0" destOrd="0" presId="urn:microsoft.com/office/officeart/2018/2/layout/IconVerticalSolidList"/>
    <dgm:cxn modelId="{2B62A30A-00D9-449E-B3C3-2971D7F552A9}" type="presParOf" srcId="{0943A82F-A07C-4FFF-9BB0-D91F003B3C1E}" destId="{C46700FD-9AD5-4934-8ABD-172C84296509}" srcOrd="1" destOrd="0" presId="urn:microsoft.com/office/officeart/2018/2/layout/IconVerticalSolidList"/>
    <dgm:cxn modelId="{6DA65819-C574-4246-A1D6-E9A1FB21CCCE}" type="presParOf" srcId="{0943A82F-A07C-4FFF-9BB0-D91F003B3C1E}" destId="{19CCC3E2-05F6-40B6-895A-750EB2B95B30}" srcOrd="2" destOrd="0" presId="urn:microsoft.com/office/officeart/2018/2/layout/IconVerticalSolidList"/>
    <dgm:cxn modelId="{590B96B1-84C2-43C8-818E-B0D392BB12DE}" type="presParOf" srcId="{0943A82F-A07C-4FFF-9BB0-D91F003B3C1E}" destId="{84716FEC-180E-4AC5-BAD7-626C523D93B5}" srcOrd="3" destOrd="0" presId="urn:microsoft.com/office/officeart/2018/2/layout/IconVerticalSolidList"/>
    <dgm:cxn modelId="{D71398AE-8F5C-42FB-861B-6799896BEBDF}" type="presParOf" srcId="{3627C3C0-2C74-4300-A9AE-2FF9EC14DC3E}" destId="{9BEAB8E9-8807-49B4-B8FA-403C6FF3D996}" srcOrd="5" destOrd="0" presId="urn:microsoft.com/office/officeart/2018/2/layout/IconVerticalSolidList"/>
    <dgm:cxn modelId="{4A0E3902-F936-44A4-A078-B5B4D712AE22}" type="presParOf" srcId="{3627C3C0-2C74-4300-A9AE-2FF9EC14DC3E}" destId="{BA4B5E51-EC6C-4AD6-A8ED-A28E47D74410}" srcOrd="6" destOrd="0" presId="urn:microsoft.com/office/officeart/2018/2/layout/IconVerticalSolidList"/>
    <dgm:cxn modelId="{D8C2EC70-7770-45E5-8129-1548921D50E5}" type="presParOf" srcId="{BA4B5E51-EC6C-4AD6-A8ED-A28E47D74410}" destId="{301E2977-BF5D-42F5-B49F-33A79D6B565B}" srcOrd="0" destOrd="0" presId="urn:microsoft.com/office/officeart/2018/2/layout/IconVerticalSolidList"/>
    <dgm:cxn modelId="{461628AD-AE70-4544-933A-16244011E4C7}" type="presParOf" srcId="{BA4B5E51-EC6C-4AD6-A8ED-A28E47D74410}" destId="{CA6191FE-FEA7-4053-8482-E7AFAA5FDB92}" srcOrd="1" destOrd="0" presId="urn:microsoft.com/office/officeart/2018/2/layout/IconVerticalSolidList"/>
    <dgm:cxn modelId="{BA1D2C40-76F1-45BA-9C8E-96A59A4AFE1A}" type="presParOf" srcId="{BA4B5E51-EC6C-4AD6-A8ED-A28E47D74410}" destId="{BC76C230-D7A2-4E04-A4C7-0B0D91328018}" srcOrd="2" destOrd="0" presId="urn:microsoft.com/office/officeart/2018/2/layout/IconVerticalSolidList"/>
    <dgm:cxn modelId="{BBF516F7-B677-49F7-829A-A92319F8F7CB}" type="presParOf" srcId="{BA4B5E51-EC6C-4AD6-A8ED-A28E47D74410}" destId="{F5B6BB0C-F1FD-418E-90B6-DF9C29012E1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E2BB5F-605D-4CEE-B4AE-3E131E76465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6DF8229-7A5D-4029-A2F6-86BD2387C370}">
      <dgm:prSet/>
      <dgm:spPr/>
      <dgm:t>
        <a:bodyPr/>
        <a:lstStyle/>
        <a:p>
          <a:r>
            <a:rPr lang="en-GB"/>
            <a:t>Building on the proven success of COVID-19 and flu vaccination programmes in Community Pharmacies, the future expansion of community pharmacy vaccination provision should include a unified offer which includes a  broader range of immunisations. E.g. pneumonia, shingles, meningitis, RSV (Respiratory Syncytial Virus), and routine childhood vaccinations to increase uptake, reduce inequalities and improve access for underserved and hard to reach groups. (CC A, 2025).</a:t>
          </a:r>
          <a:endParaRPr lang="en-US"/>
        </a:p>
      </dgm:t>
    </dgm:pt>
    <dgm:pt modelId="{4AACEB8D-5B5E-4DF2-9A7B-B59BA988F226}" type="parTrans" cxnId="{D1437729-C3C5-4C55-8E26-A83C1D55D7EB}">
      <dgm:prSet/>
      <dgm:spPr/>
      <dgm:t>
        <a:bodyPr/>
        <a:lstStyle/>
        <a:p>
          <a:endParaRPr lang="en-US"/>
        </a:p>
      </dgm:t>
    </dgm:pt>
    <dgm:pt modelId="{A2F4755D-A3E2-4F4B-B07D-47620E9BFAC3}" type="sibTrans" cxnId="{D1437729-C3C5-4C55-8E26-A83C1D55D7EB}">
      <dgm:prSet/>
      <dgm:spPr/>
      <dgm:t>
        <a:bodyPr/>
        <a:lstStyle/>
        <a:p>
          <a:endParaRPr lang="en-US"/>
        </a:p>
      </dgm:t>
    </dgm:pt>
    <dgm:pt modelId="{88E76CE9-4285-4B89-9AB4-A2BA649261AA}">
      <dgm:prSet/>
      <dgm:spPr/>
      <dgm:t>
        <a:bodyPr/>
        <a:lstStyle/>
        <a:p>
          <a:r>
            <a:rPr lang="en-GB" b="1"/>
            <a:t>Evidence: Vaccinations</a:t>
          </a:r>
          <a:r>
            <a:rPr lang="en-GB"/>
            <a:t>: Community pharmacies have already delivered over </a:t>
          </a:r>
          <a:r>
            <a:rPr lang="en-GB" b="1"/>
            <a:t>42 million COVID-19 vaccinations</a:t>
          </a:r>
          <a:r>
            <a:rPr lang="en-GB"/>
            <a:t> across England between December 2020 and August 2024. During Spring 2024, over half the vaccinations were delivered to Black, Asian and minority ethnic groups demonstrating their reach into underserved communities (Pharmacy Magazine, 2024). </a:t>
          </a:r>
          <a:r>
            <a:rPr lang="en-GB" b="0" i="0"/>
            <a:t>Community pharmacies in England administered </a:t>
          </a:r>
          <a:r>
            <a:rPr lang="en-GB" b="1" i="0"/>
            <a:t>more than 4 million flu vaccinations </a:t>
          </a:r>
          <a:r>
            <a:rPr lang="en-GB" b="0" i="0"/>
            <a:t>during the 2024/2025 flu season. 11% were delivered in areas of deprivation. (Pharmaceutical Journal, 2025).</a:t>
          </a:r>
          <a:endParaRPr lang="en-US"/>
        </a:p>
      </dgm:t>
    </dgm:pt>
    <dgm:pt modelId="{298D88EE-5CA0-4780-8225-D9F84D350D7F}" type="parTrans" cxnId="{C199D63E-A165-4509-A39B-77D1DF4FDCBA}">
      <dgm:prSet/>
      <dgm:spPr/>
      <dgm:t>
        <a:bodyPr/>
        <a:lstStyle/>
        <a:p>
          <a:endParaRPr lang="en-US"/>
        </a:p>
      </dgm:t>
    </dgm:pt>
    <dgm:pt modelId="{923DFE63-E6B9-45A2-8984-96DC2C23324E}" type="sibTrans" cxnId="{C199D63E-A165-4509-A39B-77D1DF4FDCBA}">
      <dgm:prSet/>
      <dgm:spPr/>
      <dgm:t>
        <a:bodyPr/>
        <a:lstStyle/>
        <a:p>
          <a:endParaRPr lang="en-US"/>
        </a:p>
      </dgm:t>
    </dgm:pt>
    <dgm:pt modelId="{5D7D2230-B20F-4AE2-B12E-7656B4B4943D}">
      <dgm:prSet/>
      <dgm:spPr/>
      <dgm:t>
        <a:bodyPr/>
        <a:lstStyle/>
        <a:p>
          <a:r>
            <a:rPr lang="en-GB"/>
            <a:t>Outcomes: The NHSE vaccination strategy recommends targeted outreach through community-based delivery models with a simplified single vaccination front door to address the low uptake whilst improving access and convenience which can be supported via local ICB commissioning support. (NHS England, 2023).Expanding vaccination access through community pharmacy has the potential to reverse declining uptake, with none of the childhood vaccines in England meeting the 95% WHO coverage target in 2023/24. (NHS Digital, UKHSA, 2024).</a:t>
          </a:r>
          <a:endParaRPr lang="en-US"/>
        </a:p>
      </dgm:t>
    </dgm:pt>
    <dgm:pt modelId="{99ED992E-41DC-4896-89B9-16F3F9FA030E}" type="parTrans" cxnId="{50FFDFA0-9881-4612-93BE-7AF85918AF10}">
      <dgm:prSet/>
      <dgm:spPr/>
      <dgm:t>
        <a:bodyPr/>
        <a:lstStyle/>
        <a:p>
          <a:endParaRPr lang="en-US"/>
        </a:p>
      </dgm:t>
    </dgm:pt>
    <dgm:pt modelId="{0EE40E58-5A4D-4F7F-8ACC-AE248B6EB86E}" type="sibTrans" cxnId="{50FFDFA0-9881-4612-93BE-7AF85918AF10}">
      <dgm:prSet/>
      <dgm:spPr/>
      <dgm:t>
        <a:bodyPr/>
        <a:lstStyle/>
        <a:p>
          <a:endParaRPr lang="en-US"/>
        </a:p>
      </dgm:t>
    </dgm:pt>
    <dgm:pt modelId="{240053C5-709C-464A-AE03-B8B1DC464C30}" type="pres">
      <dgm:prSet presAssocID="{53E2BB5F-605D-4CEE-B4AE-3E131E764652}" presName="root" presStyleCnt="0">
        <dgm:presLayoutVars>
          <dgm:dir/>
          <dgm:resizeHandles val="exact"/>
        </dgm:presLayoutVars>
      </dgm:prSet>
      <dgm:spPr/>
    </dgm:pt>
    <dgm:pt modelId="{BC2A1CD9-922A-461E-B445-0BFBAE908750}" type="pres">
      <dgm:prSet presAssocID="{A6DF8229-7A5D-4029-A2F6-86BD2387C370}" presName="compNode" presStyleCnt="0"/>
      <dgm:spPr/>
    </dgm:pt>
    <dgm:pt modelId="{88800CCE-9322-4439-89C1-471D3274FD77}" type="pres">
      <dgm:prSet presAssocID="{A6DF8229-7A5D-4029-A2F6-86BD2387C370}" presName="bgRect" presStyleLbl="bgShp" presStyleIdx="0" presStyleCnt="3"/>
      <dgm:spPr/>
    </dgm:pt>
    <dgm:pt modelId="{1ADC9A2C-7341-4F08-A442-74AA7BE45176}" type="pres">
      <dgm:prSet presAssocID="{A6DF8229-7A5D-4029-A2F6-86BD2387C37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dicine"/>
        </a:ext>
      </dgm:extLst>
    </dgm:pt>
    <dgm:pt modelId="{77237C5F-5298-4FB6-AC2E-9B875AD69861}" type="pres">
      <dgm:prSet presAssocID="{A6DF8229-7A5D-4029-A2F6-86BD2387C370}" presName="spaceRect" presStyleCnt="0"/>
      <dgm:spPr/>
    </dgm:pt>
    <dgm:pt modelId="{EA8684BC-A99F-4AFB-918E-8A2EF5CE9DC2}" type="pres">
      <dgm:prSet presAssocID="{A6DF8229-7A5D-4029-A2F6-86BD2387C370}" presName="parTx" presStyleLbl="revTx" presStyleIdx="0" presStyleCnt="3">
        <dgm:presLayoutVars>
          <dgm:chMax val="0"/>
          <dgm:chPref val="0"/>
        </dgm:presLayoutVars>
      </dgm:prSet>
      <dgm:spPr/>
    </dgm:pt>
    <dgm:pt modelId="{658EDDFC-795D-4DB3-892D-A7ECD8D8A953}" type="pres">
      <dgm:prSet presAssocID="{A2F4755D-A3E2-4F4B-B07D-47620E9BFAC3}" presName="sibTrans" presStyleCnt="0"/>
      <dgm:spPr/>
    </dgm:pt>
    <dgm:pt modelId="{98C90F6E-429A-402F-B424-5971C9CFC720}" type="pres">
      <dgm:prSet presAssocID="{88E76CE9-4285-4B89-9AB4-A2BA649261AA}" presName="compNode" presStyleCnt="0"/>
      <dgm:spPr/>
    </dgm:pt>
    <dgm:pt modelId="{57B68E45-32F0-4EC9-8E8A-6116A3E23CC1}" type="pres">
      <dgm:prSet presAssocID="{88E76CE9-4285-4B89-9AB4-A2BA649261AA}" presName="bgRect" presStyleLbl="bgShp" presStyleIdx="1" presStyleCnt="3"/>
      <dgm:spPr/>
    </dgm:pt>
    <dgm:pt modelId="{9F6C3B6D-2709-4335-A7F6-FC05DDB1B4E4}" type="pres">
      <dgm:prSet presAssocID="{88E76CE9-4285-4B89-9AB4-A2BA649261A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edle"/>
        </a:ext>
      </dgm:extLst>
    </dgm:pt>
    <dgm:pt modelId="{5C1F743B-6157-4462-BDA2-2662ABF6D92F}" type="pres">
      <dgm:prSet presAssocID="{88E76CE9-4285-4B89-9AB4-A2BA649261AA}" presName="spaceRect" presStyleCnt="0"/>
      <dgm:spPr/>
    </dgm:pt>
    <dgm:pt modelId="{0E363154-D25E-4BF3-9027-4B6DEC0FF1BE}" type="pres">
      <dgm:prSet presAssocID="{88E76CE9-4285-4B89-9AB4-A2BA649261AA}" presName="parTx" presStyleLbl="revTx" presStyleIdx="1" presStyleCnt="3">
        <dgm:presLayoutVars>
          <dgm:chMax val="0"/>
          <dgm:chPref val="0"/>
        </dgm:presLayoutVars>
      </dgm:prSet>
      <dgm:spPr/>
    </dgm:pt>
    <dgm:pt modelId="{A64A8C44-ED31-43ED-81A1-0627317F3948}" type="pres">
      <dgm:prSet presAssocID="{923DFE63-E6B9-45A2-8984-96DC2C23324E}" presName="sibTrans" presStyleCnt="0"/>
      <dgm:spPr/>
    </dgm:pt>
    <dgm:pt modelId="{8CDEBD06-76BF-4638-8060-79E2D877EA31}" type="pres">
      <dgm:prSet presAssocID="{5D7D2230-B20F-4AE2-B12E-7656B4B4943D}" presName="compNode" presStyleCnt="0"/>
      <dgm:spPr/>
    </dgm:pt>
    <dgm:pt modelId="{7DB89245-1826-4DA8-A1FB-4453BC153C56}" type="pres">
      <dgm:prSet presAssocID="{5D7D2230-B20F-4AE2-B12E-7656B4B4943D}" presName="bgRect" presStyleLbl="bgShp" presStyleIdx="2" presStyleCnt="3"/>
      <dgm:spPr/>
    </dgm:pt>
    <dgm:pt modelId="{209E370D-85BF-4543-9A1A-FE0C183BE73B}" type="pres">
      <dgm:prSet presAssocID="{5D7D2230-B20F-4AE2-B12E-7656B4B4943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tor"/>
        </a:ext>
      </dgm:extLst>
    </dgm:pt>
    <dgm:pt modelId="{FF7B07F9-2C12-4891-918E-01FEF9AFF340}" type="pres">
      <dgm:prSet presAssocID="{5D7D2230-B20F-4AE2-B12E-7656B4B4943D}" presName="spaceRect" presStyleCnt="0"/>
      <dgm:spPr/>
    </dgm:pt>
    <dgm:pt modelId="{301058EE-3FC1-49FF-84A0-D04D99210A3F}" type="pres">
      <dgm:prSet presAssocID="{5D7D2230-B20F-4AE2-B12E-7656B4B4943D}" presName="parTx" presStyleLbl="revTx" presStyleIdx="2" presStyleCnt="3">
        <dgm:presLayoutVars>
          <dgm:chMax val="0"/>
          <dgm:chPref val="0"/>
        </dgm:presLayoutVars>
      </dgm:prSet>
      <dgm:spPr/>
    </dgm:pt>
  </dgm:ptLst>
  <dgm:cxnLst>
    <dgm:cxn modelId="{543C0314-0603-48C3-AC5F-2B1A7D2C535B}" type="presOf" srcId="{5D7D2230-B20F-4AE2-B12E-7656B4B4943D}" destId="{301058EE-3FC1-49FF-84A0-D04D99210A3F}" srcOrd="0" destOrd="0" presId="urn:microsoft.com/office/officeart/2018/2/layout/IconVerticalSolidList"/>
    <dgm:cxn modelId="{D1437729-C3C5-4C55-8E26-A83C1D55D7EB}" srcId="{53E2BB5F-605D-4CEE-B4AE-3E131E764652}" destId="{A6DF8229-7A5D-4029-A2F6-86BD2387C370}" srcOrd="0" destOrd="0" parTransId="{4AACEB8D-5B5E-4DF2-9A7B-B59BA988F226}" sibTransId="{A2F4755D-A3E2-4F4B-B07D-47620E9BFAC3}"/>
    <dgm:cxn modelId="{C199D63E-A165-4509-A39B-77D1DF4FDCBA}" srcId="{53E2BB5F-605D-4CEE-B4AE-3E131E764652}" destId="{88E76CE9-4285-4B89-9AB4-A2BA649261AA}" srcOrd="1" destOrd="0" parTransId="{298D88EE-5CA0-4780-8225-D9F84D350D7F}" sibTransId="{923DFE63-E6B9-45A2-8984-96DC2C23324E}"/>
    <dgm:cxn modelId="{230F3767-3207-4C0F-9244-94A436F24B03}" type="presOf" srcId="{53E2BB5F-605D-4CEE-B4AE-3E131E764652}" destId="{240053C5-709C-464A-AE03-B8B1DC464C30}" srcOrd="0" destOrd="0" presId="urn:microsoft.com/office/officeart/2018/2/layout/IconVerticalSolidList"/>
    <dgm:cxn modelId="{281AF87E-99B0-4155-B5FE-64B85CA76EB7}" type="presOf" srcId="{A6DF8229-7A5D-4029-A2F6-86BD2387C370}" destId="{EA8684BC-A99F-4AFB-918E-8A2EF5CE9DC2}" srcOrd="0" destOrd="0" presId="urn:microsoft.com/office/officeart/2018/2/layout/IconVerticalSolidList"/>
    <dgm:cxn modelId="{50FFDFA0-9881-4612-93BE-7AF85918AF10}" srcId="{53E2BB5F-605D-4CEE-B4AE-3E131E764652}" destId="{5D7D2230-B20F-4AE2-B12E-7656B4B4943D}" srcOrd="2" destOrd="0" parTransId="{99ED992E-41DC-4896-89B9-16F3F9FA030E}" sibTransId="{0EE40E58-5A4D-4F7F-8ACC-AE248B6EB86E}"/>
    <dgm:cxn modelId="{536534B4-0F55-4E3C-9847-4AD87065AE6D}" type="presOf" srcId="{88E76CE9-4285-4B89-9AB4-A2BA649261AA}" destId="{0E363154-D25E-4BF3-9027-4B6DEC0FF1BE}" srcOrd="0" destOrd="0" presId="urn:microsoft.com/office/officeart/2018/2/layout/IconVerticalSolidList"/>
    <dgm:cxn modelId="{B136489C-EB3A-4EF5-BE10-62739A9C6711}" type="presParOf" srcId="{240053C5-709C-464A-AE03-B8B1DC464C30}" destId="{BC2A1CD9-922A-461E-B445-0BFBAE908750}" srcOrd="0" destOrd="0" presId="urn:microsoft.com/office/officeart/2018/2/layout/IconVerticalSolidList"/>
    <dgm:cxn modelId="{698FB023-AEE8-4059-AA1A-9A4CDC55B8DB}" type="presParOf" srcId="{BC2A1CD9-922A-461E-B445-0BFBAE908750}" destId="{88800CCE-9322-4439-89C1-471D3274FD77}" srcOrd="0" destOrd="0" presId="urn:microsoft.com/office/officeart/2018/2/layout/IconVerticalSolidList"/>
    <dgm:cxn modelId="{BE3AA762-EF32-4C29-87B7-1B71680211C3}" type="presParOf" srcId="{BC2A1CD9-922A-461E-B445-0BFBAE908750}" destId="{1ADC9A2C-7341-4F08-A442-74AA7BE45176}" srcOrd="1" destOrd="0" presId="urn:microsoft.com/office/officeart/2018/2/layout/IconVerticalSolidList"/>
    <dgm:cxn modelId="{0AA70DAB-0F19-4B42-A644-5F10837C291B}" type="presParOf" srcId="{BC2A1CD9-922A-461E-B445-0BFBAE908750}" destId="{77237C5F-5298-4FB6-AC2E-9B875AD69861}" srcOrd="2" destOrd="0" presId="urn:microsoft.com/office/officeart/2018/2/layout/IconVerticalSolidList"/>
    <dgm:cxn modelId="{8F7697B9-65A0-49D6-8F54-08515AC6EEF2}" type="presParOf" srcId="{BC2A1CD9-922A-461E-B445-0BFBAE908750}" destId="{EA8684BC-A99F-4AFB-918E-8A2EF5CE9DC2}" srcOrd="3" destOrd="0" presId="urn:microsoft.com/office/officeart/2018/2/layout/IconVerticalSolidList"/>
    <dgm:cxn modelId="{948D9D40-3E92-42AC-8A33-8367CC49050B}" type="presParOf" srcId="{240053C5-709C-464A-AE03-B8B1DC464C30}" destId="{658EDDFC-795D-4DB3-892D-A7ECD8D8A953}" srcOrd="1" destOrd="0" presId="urn:microsoft.com/office/officeart/2018/2/layout/IconVerticalSolidList"/>
    <dgm:cxn modelId="{FEE16DAC-692A-4328-86FB-C8EF88E70229}" type="presParOf" srcId="{240053C5-709C-464A-AE03-B8B1DC464C30}" destId="{98C90F6E-429A-402F-B424-5971C9CFC720}" srcOrd="2" destOrd="0" presId="urn:microsoft.com/office/officeart/2018/2/layout/IconVerticalSolidList"/>
    <dgm:cxn modelId="{6AF9FE6D-1FFB-466B-BDDF-E1BB16BF8D4A}" type="presParOf" srcId="{98C90F6E-429A-402F-B424-5971C9CFC720}" destId="{57B68E45-32F0-4EC9-8E8A-6116A3E23CC1}" srcOrd="0" destOrd="0" presId="urn:microsoft.com/office/officeart/2018/2/layout/IconVerticalSolidList"/>
    <dgm:cxn modelId="{7725C72E-CF66-423C-9260-4BE06C550DE6}" type="presParOf" srcId="{98C90F6E-429A-402F-B424-5971C9CFC720}" destId="{9F6C3B6D-2709-4335-A7F6-FC05DDB1B4E4}" srcOrd="1" destOrd="0" presId="urn:microsoft.com/office/officeart/2018/2/layout/IconVerticalSolidList"/>
    <dgm:cxn modelId="{55C8F91A-5F13-4D23-B923-19A72A0E1638}" type="presParOf" srcId="{98C90F6E-429A-402F-B424-5971C9CFC720}" destId="{5C1F743B-6157-4462-BDA2-2662ABF6D92F}" srcOrd="2" destOrd="0" presId="urn:microsoft.com/office/officeart/2018/2/layout/IconVerticalSolidList"/>
    <dgm:cxn modelId="{EF00E877-4A90-4BF1-9054-0EA81E742260}" type="presParOf" srcId="{98C90F6E-429A-402F-B424-5971C9CFC720}" destId="{0E363154-D25E-4BF3-9027-4B6DEC0FF1BE}" srcOrd="3" destOrd="0" presId="urn:microsoft.com/office/officeart/2018/2/layout/IconVerticalSolidList"/>
    <dgm:cxn modelId="{700DC3D0-C290-4711-A5CB-A65177AEE611}" type="presParOf" srcId="{240053C5-709C-464A-AE03-B8B1DC464C30}" destId="{A64A8C44-ED31-43ED-81A1-0627317F3948}" srcOrd="3" destOrd="0" presId="urn:microsoft.com/office/officeart/2018/2/layout/IconVerticalSolidList"/>
    <dgm:cxn modelId="{B9B83C78-1AE9-44C1-8BD0-EC2B82370306}" type="presParOf" srcId="{240053C5-709C-464A-AE03-B8B1DC464C30}" destId="{8CDEBD06-76BF-4638-8060-79E2D877EA31}" srcOrd="4" destOrd="0" presId="urn:microsoft.com/office/officeart/2018/2/layout/IconVerticalSolidList"/>
    <dgm:cxn modelId="{85DFF7B1-A8CB-4D3A-BE5E-57A7AB527A14}" type="presParOf" srcId="{8CDEBD06-76BF-4638-8060-79E2D877EA31}" destId="{7DB89245-1826-4DA8-A1FB-4453BC153C56}" srcOrd="0" destOrd="0" presId="urn:microsoft.com/office/officeart/2018/2/layout/IconVerticalSolidList"/>
    <dgm:cxn modelId="{860A5272-716E-4B9F-A956-559FD05A857A}" type="presParOf" srcId="{8CDEBD06-76BF-4638-8060-79E2D877EA31}" destId="{209E370D-85BF-4543-9A1A-FE0C183BE73B}" srcOrd="1" destOrd="0" presId="urn:microsoft.com/office/officeart/2018/2/layout/IconVerticalSolidList"/>
    <dgm:cxn modelId="{03F0B629-B891-4F5F-93A7-4C2F6D97840D}" type="presParOf" srcId="{8CDEBD06-76BF-4638-8060-79E2D877EA31}" destId="{FF7B07F9-2C12-4891-918E-01FEF9AFF340}" srcOrd="2" destOrd="0" presId="urn:microsoft.com/office/officeart/2018/2/layout/IconVerticalSolidList"/>
    <dgm:cxn modelId="{A3039B8D-79BE-4BDE-ABB2-47C1AFCEE4EF}" type="presParOf" srcId="{8CDEBD06-76BF-4638-8060-79E2D877EA31}" destId="{301058EE-3FC1-49FF-84A0-D04D99210A3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2DAFA8-6787-42A8-BDA0-E9274C8F19A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ED63A52-D3ED-41F3-9358-7974D537A5D0}">
      <dgm:prSet/>
      <dgm:spPr/>
      <dgm:t>
        <a:bodyPr/>
        <a:lstStyle/>
        <a:p>
          <a:r>
            <a:rPr lang="en-GB" b="1"/>
            <a:t>Weight Management</a:t>
          </a:r>
          <a:r>
            <a:rPr lang="en-GB"/>
            <a:t>: Community pharmacies can expand their role by delivering NHS-commissioned weight management programmes with wrap-around care offering supply of medication, personalised support, regular monitoring, and behaviour change interventions to help patients achieve healthier outcomes. </a:t>
          </a:r>
        </a:p>
        <a:p>
          <a:r>
            <a:rPr lang="en-GB"/>
            <a:t>This approach enables earlier intervention, reduces obesity-related risks, and eases pressure on wider NHS services. </a:t>
          </a:r>
          <a:endParaRPr lang="en-US"/>
        </a:p>
      </dgm:t>
    </dgm:pt>
    <dgm:pt modelId="{23CD0DC4-B4A0-4BD5-A492-5AB0F705A535}" type="parTrans" cxnId="{06F36BB7-6BD0-49E9-9691-6E0D8202D8C1}">
      <dgm:prSet/>
      <dgm:spPr/>
      <dgm:t>
        <a:bodyPr/>
        <a:lstStyle/>
        <a:p>
          <a:endParaRPr lang="en-US"/>
        </a:p>
      </dgm:t>
    </dgm:pt>
    <dgm:pt modelId="{2E73F1B9-9846-43B1-BAA1-7847E2EF3C50}" type="sibTrans" cxnId="{06F36BB7-6BD0-49E9-9691-6E0D8202D8C1}">
      <dgm:prSet/>
      <dgm:spPr/>
      <dgm:t>
        <a:bodyPr/>
        <a:lstStyle/>
        <a:p>
          <a:endParaRPr lang="en-US"/>
        </a:p>
      </dgm:t>
    </dgm:pt>
    <dgm:pt modelId="{731E3B1A-21FD-42F1-9EC7-0504AFB5086A}">
      <dgm:prSet/>
      <dgm:spPr/>
      <dgm:t>
        <a:bodyPr/>
        <a:lstStyle/>
        <a:p>
          <a:r>
            <a:rPr lang="en-GB"/>
            <a:t>Impact and Outcomes: This service seeks to reduce the annual cost of obesity in GM which is estimated to be £3.21 billion to improve quality of life, reduce social care costs, productivity losses from absenteeism and burden of diabetes, CVD, and cancer. (Health Innovation Manchester, 2024)</a:t>
          </a:r>
          <a:endParaRPr lang="en-US"/>
        </a:p>
      </dgm:t>
    </dgm:pt>
    <dgm:pt modelId="{3973478F-ED21-4886-89E1-EE9C4A08D823}" type="parTrans" cxnId="{C5434A98-BE05-4F61-9506-A5074586C46C}">
      <dgm:prSet/>
      <dgm:spPr/>
      <dgm:t>
        <a:bodyPr/>
        <a:lstStyle/>
        <a:p>
          <a:endParaRPr lang="en-US"/>
        </a:p>
      </dgm:t>
    </dgm:pt>
    <dgm:pt modelId="{82D8C2C6-9A05-4611-AF46-3D3817D3E96D}" type="sibTrans" cxnId="{C5434A98-BE05-4F61-9506-A5074586C46C}">
      <dgm:prSet/>
      <dgm:spPr/>
      <dgm:t>
        <a:bodyPr/>
        <a:lstStyle/>
        <a:p>
          <a:endParaRPr lang="en-US"/>
        </a:p>
      </dgm:t>
    </dgm:pt>
    <dgm:pt modelId="{0F86617D-BD27-436D-B440-D96F03893050}" type="pres">
      <dgm:prSet presAssocID="{722DAFA8-6787-42A8-BDA0-E9274C8F19AD}" presName="root" presStyleCnt="0">
        <dgm:presLayoutVars>
          <dgm:dir/>
          <dgm:resizeHandles val="exact"/>
        </dgm:presLayoutVars>
      </dgm:prSet>
      <dgm:spPr/>
    </dgm:pt>
    <dgm:pt modelId="{2950C445-35B4-40A7-8572-BC4D9D20E79A}" type="pres">
      <dgm:prSet presAssocID="{2ED63A52-D3ED-41F3-9358-7974D537A5D0}" presName="compNode" presStyleCnt="0"/>
      <dgm:spPr/>
    </dgm:pt>
    <dgm:pt modelId="{F3BC907E-0644-4E7F-872F-3000E57523D9}" type="pres">
      <dgm:prSet presAssocID="{2ED63A52-D3ED-41F3-9358-7974D537A5D0}" presName="bgRect" presStyleLbl="bgShp" presStyleIdx="0" presStyleCnt="2"/>
      <dgm:spPr/>
    </dgm:pt>
    <dgm:pt modelId="{C244B542-82E5-4BE1-9115-3560843400F0}" type="pres">
      <dgm:prSet presAssocID="{2ED63A52-D3ED-41F3-9358-7974D537A5D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dicine"/>
        </a:ext>
      </dgm:extLst>
    </dgm:pt>
    <dgm:pt modelId="{1BD22F9F-7CB0-431B-89E0-4AF6078D0240}" type="pres">
      <dgm:prSet presAssocID="{2ED63A52-D3ED-41F3-9358-7974D537A5D0}" presName="spaceRect" presStyleCnt="0"/>
      <dgm:spPr/>
    </dgm:pt>
    <dgm:pt modelId="{DDF3282C-673C-40D5-A707-9EC6E2B40B0B}" type="pres">
      <dgm:prSet presAssocID="{2ED63A52-D3ED-41F3-9358-7974D537A5D0}" presName="parTx" presStyleLbl="revTx" presStyleIdx="0" presStyleCnt="2">
        <dgm:presLayoutVars>
          <dgm:chMax val="0"/>
          <dgm:chPref val="0"/>
        </dgm:presLayoutVars>
      </dgm:prSet>
      <dgm:spPr/>
    </dgm:pt>
    <dgm:pt modelId="{D4650EB5-40A0-4F29-9ECA-7BC9297112E3}" type="pres">
      <dgm:prSet presAssocID="{2E73F1B9-9846-43B1-BAA1-7847E2EF3C50}" presName="sibTrans" presStyleCnt="0"/>
      <dgm:spPr/>
    </dgm:pt>
    <dgm:pt modelId="{1863BB40-45AA-430D-AEC3-B6925102351C}" type="pres">
      <dgm:prSet presAssocID="{731E3B1A-21FD-42F1-9EC7-0504AFB5086A}" presName="compNode" presStyleCnt="0"/>
      <dgm:spPr/>
    </dgm:pt>
    <dgm:pt modelId="{AF796540-E7FB-4C18-8398-165F6BD1BC5C}" type="pres">
      <dgm:prSet presAssocID="{731E3B1A-21FD-42F1-9EC7-0504AFB5086A}" presName="bgRect" presStyleLbl="bgShp" presStyleIdx="1" presStyleCnt="2"/>
      <dgm:spPr/>
    </dgm:pt>
    <dgm:pt modelId="{EED82F62-C1BF-4EBA-B33E-C6A31B7E0013}" type="pres">
      <dgm:prSet presAssocID="{731E3B1A-21FD-42F1-9EC7-0504AFB5086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vocado"/>
        </a:ext>
      </dgm:extLst>
    </dgm:pt>
    <dgm:pt modelId="{C8FA130B-224B-4EDE-89CB-D3F785E78E5D}" type="pres">
      <dgm:prSet presAssocID="{731E3B1A-21FD-42F1-9EC7-0504AFB5086A}" presName="spaceRect" presStyleCnt="0"/>
      <dgm:spPr/>
    </dgm:pt>
    <dgm:pt modelId="{51128191-4B95-407C-B29C-38367BB0C136}" type="pres">
      <dgm:prSet presAssocID="{731E3B1A-21FD-42F1-9EC7-0504AFB5086A}" presName="parTx" presStyleLbl="revTx" presStyleIdx="1" presStyleCnt="2">
        <dgm:presLayoutVars>
          <dgm:chMax val="0"/>
          <dgm:chPref val="0"/>
        </dgm:presLayoutVars>
      </dgm:prSet>
      <dgm:spPr/>
    </dgm:pt>
  </dgm:ptLst>
  <dgm:cxnLst>
    <dgm:cxn modelId="{1EF52E60-337B-4246-A6A9-1FD9DA7AB8C2}" type="presOf" srcId="{2ED63A52-D3ED-41F3-9358-7974D537A5D0}" destId="{DDF3282C-673C-40D5-A707-9EC6E2B40B0B}" srcOrd="0" destOrd="0" presId="urn:microsoft.com/office/officeart/2018/2/layout/IconVerticalSolidList"/>
    <dgm:cxn modelId="{D6947F64-1AD5-4281-BE22-C026C1B51351}" type="presOf" srcId="{731E3B1A-21FD-42F1-9EC7-0504AFB5086A}" destId="{51128191-4B95-407C-B29C-38367BB0C136}" srcOrd="0" destOrd="0" presId="urn:microsoft.com/office/officeart/2018/2/layout/IconVerticalSolidList"/>
    <dgm:cxn modelId="{F96A9086-E079-4236-A073-65EC42B5FCAC}" type="presOf" srcId="{722DAFA8-6787-42A8-BDA0-E9274C8F19AD}" destId="{0F86617D-BD27-436D-B440-D96F03893050}" srcOrd="0" destOrd="0" presId="urn:microsoft.com/office/officeart/2018/2/layout/IconVerticalSolidList"/>
    <dgm:cxn modelId="{C5434A98-BE05-4F61-9506-A5074586C46C}" srcId="{722DAFA8-6787-42A8-BDA0-E9274C8F19AD}" destId="{731E3B1A-21FD-42F1-9EC7-0504AFB5086A}" srcOrd="1" destOrd="0" parTransId="{3973478F-ED21-4886-89E1-EE9C4A08D823}" sibTransId="{82D8C2C6-9A05-4611-AF46-3D3817D3E96D}"/>
    <dgm:cxn modelId="{06F36BB7-6BD0-49E9-9691-6E0D8202D8C1}" srcId="{722DAFA8-6787-42A8-BDA0-E9274C8F19AD}" destId="{2ED63A52-D3ED-41F3-9358-7974D537A5D0}" srcOrd="0" destOrd="0" parTransId="{23CD0DC4-B4A0-4BD5-A492-5AB0F705A535}" sibTransId="{2E73F1B9-9846-43B1-BAA1-7847E2EF3C50}"/>
    <dgm:cxn modelId="{B4A8E60F-EA82-4D5D-975C-3EFBC9DC2D78}" type="presParOf" srcId="{0F86617D-BD27-436D-B440-D96F03893050}" destId="{2950C445-35B4-40A7-8572-BC4D9D20E79A}" srcOrd="0" destOrd="0" presId="urn:microsoft.com/office/officeart/2018/2/layout/IconVerticalSolidList"/>
    <dgm:cxn modelId="{E27788F0-F61A-4638-B2A5-6BA833BBCCAA}" type="presParOf" srcId="{2950C445-35B4-40A7-8572-BC4D9D20E79A}" destId="{F3BC907E-0644-4E7F-872F-3000E57523D9}" srcOrd="0" destOrd="0" presId="urn:microsoft.com/office/officeart/2018/2/layout/IconVerticalSolidList"/>
    <dgm:cxn modelId="{BE6F5D50-99BF-49D8-8ACE-5398D7EB2A24}" type="presParOf" srcId="{2950C445-35B4-40A7-8572-BC4D9D20E79A}" destId="{C244B542-82E5-4BE1-9115-3560843400F0}" srcOrd="1" destOrd="0" presId="urn:microsoft.com/office/officeart/2018/2/layout/IconVerticalSolidList"/>
    <dgm:cxn modelId="{E21416A3-6620-4FB7-A4C0-C0C783BAE038}" type="presParOf" srcId="{2950C445-35B4-40A7-8572-BC4D9D20E79A}" destId="{1BD22F9F-7CB0-431B-89E0-4AF6078D0240}" srcOrd="2" destOrd="0" presId="urn:microsoft.com/office/officeart/2018/2/layout/IconVerticalSolidList"/>
    <dgm:cxn modelId="{088D44D3-2281-4DBE-8576-5DACC63D9D3A}" type="presParOf" srcId="{2950C445-35B4-40A7-8572-BC4D9D20E79A}" destId="{DDF3282C-673C-40D5-A707-9EC6E2B40B0B}" srcOrd="3" destOrd="0" presId="urn:microsoft.com/office/officeart/2018/2/layout/IconVerticalSolidList"/>
    <dgm:cxn modelId="{03E8AB02-90F2-4D9C-959F-71C040B41D96}" type="presParOf" srcId="{0F86617D-BD27-436D-B440-D96F03893050}" destId="{D4650EB5-40A0-4F29-9ECA-7BC9297112E3}" srcOrd="1" destOrd="0" presId="urn:microsoft.com/office/officeart/2018/2/layout/IconVerticalSolidList"/>
    <dgm:cxn modelId="{D520D508-4F30-41ED-B0B3-230F6120C660}" type="presParOf" srcId="{0F86617D-BD27-436D-B440-D96F03893050}" destId="{1863BB40-45AA-430D-AEC3-B6925102351C}" srcOrd="2" destOrd="0" presId="urn:microsoft.com/office/officeart/2018/2/layout/IconVerticalSolidList"/>
    <dgm:cxn modelId="{21A49E94-4934-4FAD-A362-7CB7ECE486CE}" type="presParOf" srcId="{1863BB40-45AA-430D-AEC3-B6925102351C}" destId="{AF796540-E7FB-4C18-8398-165F6BD1BC5C}" srcOrd="0" destOrd="0" presId="urn:microsoft.com/office/officeart/2018/2/layout/IconVerticalSolidList"/>
    <dgm:cxn modelId="{276AF0F2-BB8D-4CCB-A071-C83BD525665B}" type="presParOf" srcId="{1863BB40-45AA-430D-AEC3-B6925102351C}" destId="{EED82F62-C1BF-4EBA-B33E-C6A31B7E0013}" srcOrd="1" destOrd="0" presId="urn:microsoft.com/office/officeart/2018/2/layout/IconVerticalSolidList"/>
    <dgm:cxn modelId="{47A65416-D4E2-4874-B05C-1EE23486098A}" type="presParOf" srcId="{1863BB40-45AA-430D-AEC3-B6925102351C}" destId="{C8FA130B-224B-4EDE-89CB-D3F785E78E5D}" srcOrd="2" destOrd="0" presId="urn:microsoft.com/office/officeart/2018/2/layout/IconVerticalSolidList"/>
    <dgm:cxn modelId="{D93C6715-24AE-480C-9953-104E985FB50B}" type="presParOf" srcId="{1863BB40-45AA-430D-AEC3-B6925102351C}" destId="{51128191-4B95-407C-B29C-38367BB0C13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F64D74-8F96-4DE6-A8F5-5A72570A7C5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827D9A-7278-4D2C-8A4B-270E498D58ED}">
      <dgm:prSet/>
      <dgm:spPr/>
      <dgm:t>
        <a:bodyPr/>
        <a:lstStyle/>
        <a:p>
          <a:r>
            <a:rPr lang="en-GB" b="1"/>
            <a:t>Supporting Long Term Condition Management</a:t>
          </a:r>
          <a:r>
            <a:rPr lang="en-GB"/>
            <a:t>: Community Pharmacies can support Medicines optimisation, structured medication reviews and support reducing hospital admissions and secondary care referrals through management, monitoring, and optimisation of care for many long-term conditions.</a:t>
          </a:r>
          <a:endParaRPr lang="en-US"/>
        </a:p>
      </dgm:t>
    </dgm:pt>
    <dgm:pt modelId="{28931300-801D-47D4-B9EA-B91C390BDA03}" type="parTrans" cxnId="{AE75563E-DAB6-48A8-8763-A26EC685A6CD}">
      <dgm:prSet/>
      <dgm:spPr/>
      <dgm:t>
        <a:bodyPr/>
        <a:lstStyle/>
        <a:p>
          <a:endParaRPr lang="en-US"/>
        </a:p>
      </dgm:t>
    </dgm:pt>
    <dgm:pt modelId="{3244AA34-69D1-43A4-9A94-1FD6B6FE36C3}" type="sibTrans" cxnId="{AE75563E-DAB6-48A8-8763-A26EC685A6CD}">
      <dgm:prSet/>
      <dgm:spPr/>
      <dgm:t>
        <a:bodyPr/>
        <a:lstStyle/>
        <a:p>
          <a:endParaRPr lang="en-US"/>
        </a:p>
      </dgm:t>
    </dgm:pt>
    <dgm:pt modelId="{43F3521A-940A-4E65-85EA-141FFB98A0AD}">
      <dgm:prSet/>
      <dgm:spPr/>
      <dgm:t>
        <a:bodyPr/>
        <a:lstStyle/>
        <a:p>
          <a:r>
            <a:rPr lang="en-GB"/>
            <a:t>Evidence: Participation of x 10 Pharmacies in GM in the NHSE IP Pathfinder programme delivering Minor Illness, CVD and respiratory pathway prescribing pathway.  Supporting the rollout of the National  Prescribing service and IPs in community pharmacy is a key  development which will support local system pressures. </a:t>
          </a:r>
          <a:endParaRPr lang="en-US"/>
        </a:p>
      </dgm:t>
    </dgm:pt>
    <dgm:pt modelId="{783F652C-499E-4BB8-AD5A-1DFA3C0EFAE2}" type="parTrans" cxnId="{3BE7FF84-6173-4A3B-BF50-20F2FAC5EFC5}">
      <dgm:prSet/>
      <dgm:spPr/>
      <dgm:t>
        <a:bodyPr/>
        <a:lstStyle/>
        <a:p>
          <a:endParaRPr lang="en-US"/>
        </a:p>
      </dgm:t>
    </dgm:pt>
    <dgm:pt modelId="{B244E750-5A21-489E-993D-E3962749271A}" type="sibTrans" cxnId="{3BE7FF84-6173-4A3B-BF50-20F2FAC5EFC5}">
      <dgm:prSet/>
      <dgm:spPr/>
      <dgm:t>
        <a:bodyPr/>
        <a:lstStyle/>
        <a:p>
          <a:endParaRPr lang="en-US"/>
        </a:p>
      </dgm:t>
    </dgm:pt>
    <dgm:pt modelId="{92C77515-8289-4E1A-82E1-63B5D899EC43}">
      <dgm:prSet/>
      <dgm:spPr/>
      <dgm:t>
        <a:bodyPr/>
        <a:lstStyle/>
        <a:p>
          <a:r>
            <a:rPr lang="en-GB"/>
            <a:t>e.g. Hospital admissions for COPD and asthma are twice the national average in some areas. Skin conditions impact 54% of the population at any one time costing the NHS £1.82 billion annually and many cases could be managed in Community Pharmacy and community settings. This would be supported by vaccinations and management of minor respiratory conditions using Pharmacy First pathways. </a:t>
          </a:r>
          <a:endParaRPr lang="en-US"/>
        </a:p>
      </dgm:t>
    </dgm:pt>
    <dgm:pt modelId="{9D7FC2E8-7BA3-48FD-855F-A1E119988B42}" type="parTrans" cxnId="{C2515422-F893-4CB6-A89C-0430D13FBF57}">
      <dgm:prSet/>
      <dgm:spPr/>
      <dgm:t>
        <a:bodyPr/>
        <a:lstStyle/>
        <a:p>
          <a:endParaRPr lang="en-US"/>
        </a:p>
      </dgm:t>
    </dgm:pt>
    <dgm:pt modelId="{21142143-F7BD-4365-8132-3A3009765B7A}" type="sibTrans" cxnId="{C2515422-F893-4CB6-A89C-0430D13FBF57}">
      <dgm:prSet/>
      <dgm:spPr/>
      <dgm:t>
        <a:bodyPr/>
        <a:lstStyle/>
        <a:p>
          <a:endParaRPr lang="en-US"/>
        </a:p>
      </dgm:t>
    </dgm:pt>
    <dgm:pt modelId="{E41612CD-A384-473A-8B11-D68DCE84DF63}" type="pres">
      <dgm:prSet presAssocID="{B8F64D74-8F96-4DE6-A8F5-5A72570A7C54}" presName="root" presStyleCnt="0">
        <dgm:presLayoutVars>
          <dgm:dir/>
          <dgm:resizeHandles val="exact"/>
        </dgm:presLayoutVars>
      </dgm:prSet>
      <dgm:spPr/>
    </dgm:pt>
    <dgm:pt modelId="{36B115F8-C532-454F-9AAD-DAAA2ED2E8C1}" type="pres">
      <dgm:prSet presAssocID="{13827D9A-7278-4D2C-8A4B-270E498D58ED}" presName="compNode" presStyleCnt="0"/>
      <dgm:spPr/>
    </dgm:pt>
    <dgm:pt modelId="{CB597092-6B3E-4618-8DEF-521768D361D4}" type="pres">
      <dgm:prSet presAssocID="{13827D9A-7278-4D2C-8A4B-270E498D58ED}" presName="bgRect" presStyleLbl="bgShp" presStyleIdx="0" presStyleCnt="3"/>
      <dgm:spPr/>
    </dgm:pt>
    <dgm:pt modelId="{E6D18B30-1052-4EFF-A084-3757BF24E97F}" type="pres">
      <dgm:prSet presAssocID="{13827D9A-7278-4D2C-8A4B-270E498D58E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dicine"/>
        </a:ext>
      </dgm:extLst>
    </dgm:pt>
    <dgm:pt modelId="{CC65D903-AD7C-4177-BE3B-A74DDA7EB681}" type="pres">
      <dgm:prSet presAssocID="{13827D9A-7278-4D2C-8A4B-270E498D58ED}" presName="spaceRect" presStyleCnt="0"/>
      <dgm:spPr/>
    </dgm:pt>
    <dgm:pt modelId="{313D7A69-2B5E-4418-8027-21B488709F4F}" type="pres">
      <dgm:prSet presAssocID="{13827D9A-7278-4D2C-8A4B-270E498D58ED}" presName="parTx" presStyleLbl="revTx" presStyleIdx="0" presStyleCnt="3">
        <dgm:presLayoutVars>
          <dgm:chMax val="0"/>
          <dgm:chPref val="0"/>
        </dgm:presLayoutVars>
      </dgm:prSet>
      <dgm:spPr/>
    </dgm:pt>
    <dgm:pt modelId="{1E229092-FE3E-4441-BAF2-32C8F4124722}" type="pres">
      <dgm:prSet presAssocID="{3244AA34-69D1-43A4-9A94-1FD6B6FE36C3}" presName="sibTrans" presStyleCnt="0"/>
      <dgm:spPr/>
    </dgm:pt>
    <dgm:pt modelId="{84B2A478-C92C-4F85-9CFC-4BD9DFB7906A}" type="pres">
      <dgm:prSet presAssocID="{43F3521A-940A-4E65-85EA-141FFB98A0AD}" presName="compNode" presStyleCnt="0"/>
      <dgm:spPr/>
    </dgm:pt>
    <dgm:pt modelId="{FB32696D-9B92-47BD-8839-0599E9EEED88}" type="pres">
      <dgm:prSet presAssocID="{43F3521A-940A-4E65-85EA-141FFB98A0AD}" presName="bgRect" presStyleLbl="bgShp" presStyleIdx="1" presStyleCnt="3"/>
      <dgm:spPr/>
    </dgm:pt>
    <dgm:pt modelId="{051AD543-FBB3-4BD8-94A2-E5AA5DE5FEED}" type="pres">
      <dgm:prSet presAssocID="{43F3521A-940A-4E65-85EA-141FFB98A0A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ybook"/>
        </a:ext>
      </dgm:extLst>
    </dgm:pt>
    <dgm:pt modelId="{79CDA759-241C-4A01-8D0B-2037218EFD6D}" type="pres">
      <dgm:prSet presAssocID="{43F3521A-940A-4E65-85EA-141FFB98A0AD}" presName="spaceRect" presStyleCnt="0"/>
      <dgm:spPr/>
    </dgm:pt>
    <dgm:pt modelId="{CC70E556-AACD-416C-8D85-A54EEC797F5E}" type="pres">
      <dgm:prSet presAssocID="{43F3521A-940A-4E65-85EA-141FFB98A0AD}" presName="parTx" presStyleLbl="revTx" presStyleIdx="1" presStyleCnt="3">
        <dgm:presLayoutVars>
          <dgm:chMax val="0"/>
          <dgm:chPref val="0"/>
        </dgm:presLayoutVars>
      </dgm:prSet>
      <dgm:spPr/>
    </dgm:pt>
    <dgm:pt modelId="{A6E6ABD8-7565-4236-ACE3-59198730747E}" type="pres">
      <dgm:prSet presAssocID="{B244E750-5A21-489E-993D-E3962749271A}" presName="sibTrans" presStyleCnt="0"/>
      <dgm:spPr/>
    </dgm:pt>
    <dgm:pt modelId="{BDEC602C-D247-47D2-B810-40821247852D}" type="pres">
      <dgm:prSet presAssocID="{92C77515-8289-4E1A-82E1-63B5D899EC43}" presName="compNode" presStyleCnt="0"/>
      <dgm:spPr/>
    </dgm:pt>
    <dgm:pt modelId="{C814BF6E-FCBB-4884-9211-BD32C9CD5D3E}" type="pres">
      <dgm:prSet presAssocID="{92C77515-8289-4E1A-82E1-63B5D899EC43}" presName="bgRect" presStyleLbl="bgShp" presStyleIdx="2" presStyleCnt="3"/>
      <dgm:spPr/>
    </dgm:pt>
    <dgm:pt modelId="{CBC6C2B8-DE1A-45A5-8997-015D6B243D16}" type="pres">
      <dgm:prSet presAssocID="{92C77515-8289-4E1A-82E1-63B5D899EC4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ethoscope"/>
        </a:ext>
      </dgm:extLst>
    </dgm:pt>
    <dgm:pt modelId="{0E822F77-DD80-4766-9E2A-57FADD457AAF}" type="pres">
      <dgm:prSet presAssocID="{92C77515-8289-4E1A-82E1-63B5D899EC43}" presName="spaceRect" presStyleCnt="0"/>
      <dgm:spPr/>
    </dgm:pt>
    <dgm:pt modelId="{0BE6FB0C-1C7D-4641-A48C-5B993DF4496D}" type="pres">
      <dgm:prSet presAssocID="{92C77515-8289-4E1A-82E1-63B5D899EC43}" presName="parTx" presStyleLbl="revTx" presStyleIdx="2" presStyleCnt="3">
        <dgm:presLayoutVars>
          <dgm:chMax val="0"/>
          <dgm:chPref val="0"/>
        </dgm:presLayoutVars>
      </dgm:prSet>
      <dgm:spPr/>
    </dgm:pt>
  </dgm:ptLst>
  <dgm:cxnLst>
    <dgm:cxn modelId="{8DA40519-A78F-453A-9FB9-BCDC5117376C}" type="presOf" srcId="{13827D9A-7278-4D2C-8A4B-270E498D58ED}" destId="{313D7A69-2B5E-4418-8027-21B488709F4F}" srcOrd="0" destOrd="0" presId="urn:microsoft.com/office/officeart/2018/2/layout/IconVerticalSolidList"/>
    <dgm:cxn modelId="{C2515422-F893-4CB6-A89C-0430D13FBF57}" srcId="{B8F64D74-8F96-4DE6-A8F5-5A72570A7C54}" destId="{92C77515-8289-4E1A-82E1-63B5D899EC43}" srcOrd="2" destOrd="0" parTransId="{9D7FC2E8-7BA3-48FD-855F-A1E119988B42}" sibTransId="{21142143-F7BD-4365-8132-3A3009765B7A}"/>
    <dgm:cxn modelId="{AE75563E-DAB6-48A8-8763-A26EC685A6CD}" srcId="{B8F64D74-8F96-4DE6-A8F5-5A72570A7C54}" destId="{13827D9A-7278-4D2C-8A4B-270E498D58ED}" srcOrd="0" destOrd="0" parTransId="{28931300-801D-47D4-B9EA-B91C390BDA03}" sibTransId="{3244AA34-69D1-43A4-9A94-1FD6B6FE36C3}"/>
    <dgm:cxn modelId="{254BBB40-14E6-4300-86CF-985FE603ED4B}" type="presOf" srcId="{92C77515-8289-4E1A-82E1-63B5D899EC43}" destId="{0BE6FB0C-1C7D-4641-A48C-5B993DF4496D}" srcOrd="0" destOrd="0" presId="urn:microsoft.com/office/officeart/2018/2/layout/IconVerticalSolidList"/>
    <dgm:cxn modelId="{3BE7FF84-6173-4A3B-BF50-20F2FAC5EFC5}" srcId="{B8F64D74-8F96-4DE6-A8F5-5A72570A7C54}" destId="{43F3521A-940A-4E65-85EA-141FFB98A0AD}" srcOrd="1" destOrd="0" parTransId="{783F652C-499E-4BB8-AD5A-1DFA3C0EFAE2}" sibTransId="{B244E750-5A21-489E-993D-E3962749271A}"/>
    <dgm:cxn modelId="{B6AA46AC-7C2C-4794-BF17-45897D6FF837}" type="presOf" srcId="{B8F64D74-8F96-4DE6-A8F5-5A72570A7C54}" destId="{E41612CD-A384-473A-8B11-D68DCE84DF63}" srcOrd="0" destOrd="0" presId="urn:microsoft.com/office/officeart/2018/2/layout/IconVerticalSolidList"/>
    <dgm:cxn modelId="{99FFEDEE-389C-4D6C-AD01-ECF87A71588E}" type="presOf" srcId="{43F3521A-940A-4E65-85EA-141FFB98A0AD}" destId="{CC70E556-AACD-416C-8D85-A54EEC797F5E}" srcOrd="0" destOrd="0" presId="urn:microsoft.com/office/officeart/2018/2/layout/IconVerticalSolidList"/>
    <dgm:cxn modelId="{8F3CFCA4-D78A-40DD-827F-51B0DFACDD10}" type="presParOf" srcId="{E41612CD-A384-473A-8B11-D68DCE84DF63}" destId="{36B115F8-C532-454F-9AAD-DAAA2ED2E8C1}" srcOrd="0" destOrd="0" presId="urn:microsoft.com/office/officeart/2018/2/layout/IconVerticalSolidList"/>
    <dgm:cxn modelId="{370625CB-7885-459D-8B86-D615CFC27622}" type="presParOf" srcId="{36B115F8-C532-454F-9AAD-DAAA2ED2E8C1}" destId="{CB597092-6B3E-4618-8DEF-521768D361D4}" srcOrd="0" destOrd="0" presId="urn:microsoft.com/office/officeart/2018/2/layout/IconVerticalSolidList"/>
    <dgm:cxn modelId="{B0DABF7C-8CA9-4327-A730-074E55FCA771}" type="presParOf" srcId="{36B115F8-C532-454F-9AAD-DAAA2ED2E8C1}" destId="{E6D18B30-1052-4EFF-A084-3757BF24E97F}" srcOrd="1" destOrd="0" presId="urn:microsoft.com/office/officeart/2018/2/layout/IconVerticalSolidList"/>
    <dgm:cxn modelId="{225551FC-99E3-4D8F-A201-6DA0907533EE}" type="presParOf" srcId="{36B115F8-C532-454F-9AAD-DAAA2ED2E8C1}" destId="{CC65D903-AD7C-4177-BE3B-A74DDA7EB681}" srcOrd="2" destOrd="0" presId="urn:microsoft.com/office/officeart/2018/2/layout/IconVerticalSolidList"/>
    <dgm:cxn modelId="{624EE1BC-7F01-44DA-909C-B336595BD2B5}" type="presParOf" srcId="{36B115F8-C532-454F-9AAD-DAAA2ED2E8C1}" destId="{313D7A69-2B5E-4418-8027-21B488709F4F}" srcOrd="3" destOrd="0" presId="urn:microsoft.com/office/officeart/2018/2/layout/IconVerticalSolidList"/>
    <dgm:cxn modelId="{62CA5B4A-72FC-4E82-A661-7ADB491E02DA}" type="presParOf" srcId="{E41612CD-A384-473A-8B11-D68DCE84DF63}" destId="{1E229092-FE3E-4441-BAF2-32C8F4124722}" srcOrd="1" destOrd="0" presId="urn:microsoft.com/office/officeart/2018/2/layout/IconVerticalSolidList"/>
    <dgm:cxn modelId="{849C6DB6-EE23-4C47-A699-F7CC863EED10}" type="presParOf" srcId="{E41612CD-A384-473A-8B11-D68DCE84DF63}" destId="{84B2A478-C92C-4F85-9CFC-4BD9DFB7906A}" srcOrd="2" destOrd="0" presId="urn:microsoft.com/office/officeart/2018/2/layout/IconVerticalSolidList"/>
    <dgm:cxn modelId="{CB994CCB-05D0-4BCE-AAFD-D49FE789823A}" type="presParOf" srcId="{84B2A478-C92C-4F85-9CFC-4BD9DFB7906A}" destId="{FB32696D-9B92-47BD-8839-0599E9EEED88}" srcOrd="0" destOrd="0" presId="urn:microsoft.com/office/officeart/2018/2/layout/IconVerticalSolidList"/>
    <dgm:cxn modelId="{222B27B7-C774-4F02-A4D6-CF724BE588FA}" type="presParOf" srcId="{84B2A478-C92C-4F85-9CFC-4BD9DFB7906A}" destId="{051AD543-FBB3-4BD8-94A2-E5AA5DE5FEED}" srcOrd="1" destOrd="0" presId="urn:microsoft.com/office/officeart/2018/2/layout/IconVerticalSolidList"/>
    <dgm:cxn modelId="{8EF9A1B9-C63B-4591-BE3F-D503D0CE523D}" type="presParOf" srcId="{84B2A478-C92C-4F85-9CFC-4BD9DFB7906A}" destId="{79CDA759-241C-4A01-8D0B-2037218EFD6D}" srcOrd="2" destOrd="0" presId="urn:microsoft.com/office/officeart/2018/2/layout/IconVerticalSolidList"/>
    <dgm:cxn modelId="{5AB3CE86-0A8D-413C-AC3D-A805FDCE2E26}" type="presParOf" srcId="{84B2A478-C92C-4F85-9CFC-4BD9DFB7906A}" destId="{CC70E556-AACD-416C-8D85-A54EEC797F5E}" srcOrd="3" destOrd="0" presId="urn:microsoft.com/office/officeart/2018/2/layout/IconVerticalSolidList"/>
    <dgm:cxn modelId="{3A1F69DB-E0B0-4E14-991C-C8905917264B}" type="presParOf" srcId="{E41612CD-A384-473A-8B11-D68DCE84DF63}" destId="{A6E6ABD8-7565-4236-ACE3-59198730747E}" srcOrd="3" destOrd="0" presId="urn:microsoft.com/office/officeart/2018/2/layout/IconVerticalSolidList"/>
    <dgm:cxn modelId="{08A6B7FE-22C2-44B2-AE79-B4C327F2AB18}" type="presParOf" srcId="{E41612CD-A384-473A-8B11-D68DCE84DF63}" destId="{BDEC602C-D247-47D2-B810-40821247852D}" srcOrd="4" destOrd="0" presId="urn:microsoft.com/office/officeart/2018/2/layout/IconVerticalSolidList"/>
    <dgm:cxn modelId="{3B61CE72-ED51-4E75-9636-7DCB2FC3FA6F}" type="presParOf" srcId="{BDEC602C-D247-47D2-B810-40821247852D}" destId="{C814BF6E-FCBB-4884-9211-BD32C9CD5D3E}" srcOrd="0" destOrd="0" presId="urn:microsoft.com/office/officeart/2018/2/layout/IconVerticalSolidList"/>
    <dgm:cxn modelId="{8B992549-2BC7-4061-8D8F-3A84522D311D}" type="presParOf" srcId="{BDEC602C-D247-47D2-B810-40821247852D}" destId="{CBC6C2B8-DE1A-45A5-8997-015D6B243D16}" srcOrd="1" destOrd="0" presId="urn:microsoft.com/office/officeart/2018/2/layout/IconVerticalSolidList"/>
    <dgm:cxn modelId="{473F6001-44B3-484C-83E4-58A1F71C7E64}" type="presParOf" srcId="{BDEC602C-D247-47D2-B810-40821247852D}" destId="{0E822F77-DD80-4766-9E2A-57FADD457AAF}" srcOrd="2" destOrd="0" presId="urn:microsoft.com/office/officeart/2018/2/layout/IconVerticalSolidList"/>
    <dgm:cxn modelId="{5D756421-A033-4114-B9FD-F949D688D81F}" type="presParOf" srcId="{BDEC602C-D247-47D2-B810-40821247852D}" destId="{0BE6FB0C-1C7D-4641-A48C-5B993DF4496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CB884B-0B79-4D3A-A26D-36C50C2CF17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C88F9C-B8CA-4480-B62A-2AA0E2DBCFE8}">
      <dgm:prSet/>
      <dgm:spPr/>
      <dgm:t>
        <a:bodyPr/>
        <a:lstStyle/>
        <a:p>
          <a:r>
            <a:rPr lang="en-GB"/>
            <a:t>Agree next steps and engagement to further develop the offer in collaboration with the ICB </a:t>
          </a:r>
          <a:endParaRPr lang="en-US"/>
        </a:p>
      </dgm:t>
    </dgm:pt>
    <dgm:pt modelId="{532F5692-39B5-47D3-AF90-2F2E618750FE}" type="parTrans" cxnId="{81473B63-C209-4924-A209-01009A21A91F}">
      <dgm:prSet/>
      <dgm:spPr/>
      <dgm:t>
        <a:bodyPr/>
        <a:lstStyle/>
        <a:p>
          <a:endParaRPr lang="en-US"/>
        </a:p>
      </dgm:t>
    </dgm:pt>
    <dgm:pt modelId="{92F3E738-A978-481B-AB86-F4FCB746B1C1}" type="sibTrans" cxnId="{81473B63-C209-4924-A209-01009A21A91F}">
      <dgm:prSet/>
      <dgm:spPr/>
      <dgm:t>
        <a:bodyPr/>
        <a:lstStyle/>
        <a:p>
          <a:endParaRPr lang="en-US"/>
        </a:p>
      </dgm:t>
    </dgm:pt>
    <dgm:pt modelId="{BFCCEE1C-5E73-415C-8FD4-94432E37588B}">
      <dgm:prSet/>
      <dgm:spPr/>
      <dgm:t>
        <a:bodyPr/>
        <a:lstStyle/>
        <a:p>
          <a:r>
            <a:rPr lang="en-GB"/>
            <a:t>Understanding the plans for BECCOR development for CP and wider PC </a:t>
          </a:r>
          <a:endParaRPr lang="en-US"/>
        </a:p>
      </dgm:t>
    </dgm:pt>
    <dgm:pt modelId="{51C4CB28-D27C-4852-80B2-8ED6DD9E1A3B}" type="parTrans" cxnId="{F4823106-3E8D-4348-A0C1-1E972E59E9E2}">
      <dgm:prSet/>
      <dgm:spPr/>
      <dgm:t>
        <a:bodyPr/>
        <a:lstStyle/>
        <a:p>
          <a:endParaRPr lang="en-US"/>
        </a:p>
      </dgm:t>
    </dgm:pt>
    <dgm:pt modelId="{4F1E958E-2AB8-4D53-919E-A1D1F8DE93A1}" type="sibTrans" cxnId="{F4823106-3E8D-4348-A0C1-1E972E59E9E2}">
      <dgm:prSet/>
      <dgm:spPr/>
      <dgm:t>
        <a:bodyPr/>
        <a:lstStyle/>
        <a:p>
          <a:endParaRPr lang="en-US"/>
        </a:p>
      </dgm:t>
    </dgm:pt>
    <dgm:pt modelId="{944DE0BE-4D3D-4610-997E-AFB0CAFE4FE1}" type="pres">
      <dgm:prSet presAssocID="{BFCB884B-0B79-4D3A-A26D-36C50C2CF17C}" presName="root" presStyleCnt="0">
        <dgm:presLayoutVars>
          <dgm:dir/>
          <dgm:resizeHandles val="exact"/>
        </dgm:presLayoutVars>
      </dgm:prSet>
      <dgm:spPr/>
    </dgm:pt>
    <dgm:pt modelId="{DBD3CD9B-E5F3-4F45-AC46-EB90E28AD715}" type="pres">
      <dgm:prSet presAssocID="{13C88F9C-B8CA-4480-B62A-2AA0E2DBCFE8}" presName="compNode" presStyleCnt="0"/>
      <dgm:spPr/>
    </dgm:pt>
    <dgm:pt modelId="{C07DB3C9-BE22-4C16-88BC-F0AAE5AF6175}" type="pres">
      <dgm:prSet presAssocID="{13C88F9C-B8CA-4480-B62A-2AA0E2DBCFE8}" presName="bgRect" presStyleLbl="bgShp" presStyleIdx="0" presStyleCnt="2"/>
      <dgm:spPr/>
    </dgm:pt>
    <dgm:pt modelId="{81328A48-1E88-4D3D-A6D0-3A1183A87722}" type="pres">
      <dgm:prSet presAssocID="{13C88F9C-B8CA-4480-B62A-2AA0E2DBCFE8}"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andshake"/>
        </a:ext>
      </dgm:extLst>
    </dgm:pt>
    <dgm:pt modelId="{9150A204-CFF7-4F1F-9BF0-137C43ADAFF3}" type="pres">
      <dgm:prSet presAssocID="{13C88F9C-B8CA-4480-B62A-2AA0E2DBCFE8}" presName="spaceRect" presStyleCnt="0"/>
      <dgm:spPr/>
    </dgm:pt>
    <dgm:pt modelId="{E4E05C1E-C510-4C76-9A0B-0051FEDB5AA6}" type="pres">
      <dgm:prSet presAssocID="{13C88F9C-B8CA-4480-B62A-2AA0E2DBCFE8}" presName="parTx" presStyleLbl="revTx" presStyleIdx="0" presStyleCnt="2">
        <dgm:presLayoutVars>
          <dgm:chMax val="0"/>
          <dgm:chPref val="0"/>
        </dgm:presLayoutVars>
      </dgm:prSet>
      <dgm:spPr/>
    </dgm:pt>
    <dgm:pt modelId="{C3C25A40-8407-42DF-A9D4-C2EF36358379}" type="pres">
      <dgm:prSet presAssocID="{92F3E738-A978-481B-AB86-F4FCB746B1C1}" presName="sibTrans" presStyleCnt="0"/>
      <dgm:spPr/>
    </dgm:pt>
    <dgm:pt modelId="{3267C758-2EDC-4FE5-BA6E-AEBDD974E59E}" type="pres">
      <dgm:prSet presAssocID="{BFCCEE1C-5E73-415C-8FD4-94432E37588B}" presName="compNode" presStyleCnt="0"/>
      <dgm:spPr/>
    </dgm:pt>
    <dgm:pt modelId="{AE8219A5-6900-4E0E-BD60-0A2B6FBEF6FB}" type="pres">
      <dgm:prSet presAssocID="{BFCCEE1C-5E73-415C-8FD4-94432E37588B}" presName="bgRect" presStyleLbl="bgShp" presStyleIdx="1" presStyleCnt="2"/>
      <dgm:spPr/>
    </dgm:pt>
    <dgm:pt modelId="{30770A13-19BD-44E2-8DEF-59E270A4023E}" type="pres">
      <dgm:prSet presAssocID="{BFCCEE1C-5E73-415C-8FD4-94432E37588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puter"/>
        </a:ext>
      </dgm:extLst>
    </dgm:pt>
    <dgm:pt modelId="{0055ABEB-2A0B-416C-B313-DA251EC13267}" type="pres">
      <dgm:prSet presAssocID="{BFCCEE1C-5E73-415C-8FD4-94432E37588B}" presName="spaceRect" presStyleCnt="0"/>
      <dgm:spPr/>
    </dgm:pt>
    <dgm:pt modelId="{95FF3547-E39B-460F-8F78-FA11D8B62E3B}" type="pres">
      <dgm:prSet presAssocID="{BFCCEE1C-5E73-415C-8FD4-94432E37588B}" presName="parTx" presStyleLbl="revTx" presStyleIdx="1" presStyleCnt="2">
        <dgm:presLayoutVars>
          <dgm:chMax val="0"/>
          <dgm:chPref val="0"/>
        </dgm:presLayoutVars>
      </dgm:prSet>
      <dgm:spPr/>
    </dgm:pt>
  </dgm:ptLst>
  <dgm:cxnLst>
    <dgm:cxn modelId="{F4823106-3E8D-4348-A0C1-1E972E59E9E2}" srcId="{BFCB884B-0B79-4D3A-A26D-36C50C2CF17C}" destId="{BFCCEE1C-5E73-415C-8FD4-94432E37588B}" srcOrd="1" destOrd="0" parTransId="{51C4CB28-D27C-4852-80B2-8ED6DD9E1A3B}" sibTransId="{4F1E958E-2AB8-4D53-919E-A1D1F8DE93A1}"/>
    <dgm:cxn modelId="{52F13031-45EA-4FF5-8981-1B214FC623E4}" type="presOf" srcId="{BFCB884B-0B79-4D3A-A26D-36C50C2CF17C}" destId="{944DE0BE-4D3D-4610-997E-AFB0CAFE4FE1}" srcOrd="0" destOrd="0" presId="urn:microsoft.com/office/officeart/2018/2/layout/IconVerticalSolidList"/>
    <dgm:cxn modelId="{81473B63-C209-4924-A209-01009A21A91F}" srcId="{BFCB884B-0B79-4D3A-A26D-36C50C2CF17C}" destId="{13C88F9C-B8CA-4480-B62A-2AA0E2DBCFE8}" srcOrd="0" destOrd="0" parTransId="{532F5692-39B5-47D3-AF90-2F2E618750FE}" sibTransId="{92F3E738-A978-481B-AB86-F4FCB746B1C1}"/>
    <dgm:cxn modelId="{C8CB137F-FE77-4338-8816-DA9A8E6F83FA}" type="presOf" srcId="{BFCCEE1C-5E73-415C-8FD4-94432E37588B}" destId="{95FF3547-E39B-460F-8F78-FA11D8B62E3B}" srcOrd="0" destOrd="0" presId="urn:microsoft.com/office/officeart/2018/2/layout/IconVerticalSolidList"/>
    <dgm:cxn modelId="{2042CF86-F38E-4A4E-8448-7036D0EC890C}" type="presOf" srcId="{13C88F9C-B8CA-4480-B62A-2AA0E2DBCFE8}" destId="{E4E05C1E-C510-4C76-9A0B-0051FEDB5AA6}" srcOrd="0" destOrd="0" presId="urn:microsoft.com/office/officeart/2018/2/layout/IconVerticalSolidList"/>
    <dgm:cxn modelId="{43CE5440-B1D4-4851-A94C-5F5701A654AD}" type="presParOf" srcId="{944DE0BE-4D3D-4610-997E-AFB0CAFE4FE1}" destId="{DBD3CD9B-E5F3-4F45-AC46-EB90E28AD715}" srcOrd="0" destOrd="0" presId="urn:microsoft.com/office/officeart/2018/2/layout/IconVerticalSolidList"/>
    <dgm:cxn modelId="{A47C415B-C954-4CA4-BB06-E15016736C22}" type="presParOf" srcId="{DBD3CD9B-E5F3-4F45-AC46-EB90E28AD715}" destId="{C07DB3C9-BE22-4C16-88BC-F0AAE5AF6175}" srcOrd="0" destOrd="0" presId="urn:microsoft.com/office/officeart/2018/2/layout/IconVerticalSolidList"/>
    <dgm:cxn modelId="{E4192D60-F20C-4C19-916C-7D9D0A53CC7C}" type="presParOf" srcId="{DBD3CD9B-E5F3-4F45-AC46-EB90E28AD715}" destId="{81328A48-1E88-4D3D-A6D0-3A1183A87722}" srcOrd="1" destOrd="0" presId="urn:microsoft.com/office/officeart/2018/2/layout/IconVerticalSolidList"/>
    <dgm:cxn modelId="{AE314BD0-5F7E-4DC7-99DC-AC28AAD51AEB}" type="presParOf" srcId="{DBD3CD9B-E5F3-4F45-AC46-EB90E28AD715}" destId="{9150A204-CFF7-4F1F-9BF0-137C43ADAFF3}" srcOrd="2" destOrd="0" presId="urn:microsoft.com/office/officeart/2018/2/layout/IconVerticalSolidList"/>
    <dgm:cxn modelId="{EDFEE124-363D-4ECC-8FAA-2212F725B811}" type="presParOf" srcId="{DBD3CD9B-E5F3-4F45-AC46-EB90E28AD715}" destId="{E4E05C1E-C510-4C76-9A0B-0051FEDB5AA6}" srcOrd="3" destOrd="0" presId="urn:microsoft.com/office/officeart/2018/2/layout/IconVerticalSolidList"/>
    <dgm:cxn modelId="{C9638FE1-1B44-4070-B077-E2834A586F16}" type="presParOf" srcId="{944DE0BE-4D3D-4610-997E-AFB0CAFE4FE1}" destId="{C3C25A40-8407-42DF-A9D4-C2EF36358379}" srcOrd="1" destOrd="0" presId="urn:microsoft.com/office/officeart/2018/2/layout/IconVerticalSolidList"/>
    <dgm:cxn modelId="{A8FC14A8-0851-48D7-96EE-0B1A16D78831}" type="presParOf" srcId="{944DE0BE-4D3D-4610-997E-AFB0CAFE4FE1}" destId="{3267C758-2EDC-4FE5-BA6E-AEBDD974E59E}" srcOrd="2" destOrd="0" presId="urn:microsoft.com/office/officeart/2018/2/layout/IconVerticalSolidList"/>
    <dgm:cxn modelId="{CA7773B3-E317-412C-8C5C-FFB4AF2F6B35}" type="presParOf" srcId="{3267C758-2EDC-4FE5-BA6E-AEBDD974E59E}" destId="{AE8219A5-6900-4E0E-BD60-0A2B6FBEF6FB}" srcOrd="0" destOrd="0" presId="urn:microsoft.com/office/officeart/2018/2/layout/IconVerticalSolidList"/>
    <dgm:cxn modelId="{C22E216E-8273-4DC3-B573-5B35553F5131}" type="presParOf" srcId="{3267C758-2EDC-4FE5-BA6E-AEBDD974E59E}" destId="{30770A13-19BD-44E2-8DEF-59E270A4023E}" srcOrd="1" destOrd="0" presId="urn:microsoft.com/office/officeart/2018/2/layout/IconVerticalSolidList"/>
    <dgm:cxn modelId="{511C983E-0B62-48D1-B012-A599F12A44EB}" type="presParOf" srcId="{3267C758-2EDC-4FE5-BA6E-AEBDD974E59E}" destId="{0055ABEB-2A0B-416C-B313-DA251EC13267}" srcOrd="2" destOrd="0" presId="urn:microsoft.com/office/officeart/2018/2/layout/IconVerticalSolidList"/>
    <dgm:cxn modelId="{DB3FA5DB-DA03-42DD-B2E7-9A3275CCAE72}" type="presParOf" srcId="{3267C758-2EDC-4FE5-BA6E-AEBDD974E59E}" destId="{95FF3547-E39B-460F-8F78-FA11D8B62E3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C11FD-7DBA-4288-BB36-E7F60AD5C0F9}">
      <dsp:nvSpPr>
        <dsp:cNvPr id="0" name=""/>
        <dsp:cNvSpPr/>
      </dsp:nvSpPr>
      <dsp:spPr>
        <a:xfrm>
          <a:off x="0" y="3934"/>
          <a:ext cx="10515600" cy="83722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638047-C187-42E7-8AF5-806CBC286EE8}">
      <dsp:nvSpPr>
        <dsp:cNvPr id="0" name=""/>
        <dsp:cNvSpPr/>
      </dsp:nvSpPr>
      <dsp:spPr>
        <a:xfrm>
          <a:off x="253261" y="192310"/>
          <a:ext cx="460924" cy="460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07251F-D02C-4AD8-BAA9-EE53AED9FDAA}">
      <dsp:nvSpPr>
        <dsp:cNvPr id="0" name=""/>
        <dsp:cNvSpPr/>
      </dsp:nvSpPr>
      <dsp:spPr>
        <a:xfrm>
          <a:off x="967447" y="3934"/>
          <a:ext cx="9504446" cy="915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13" tIns="96913" rIns="96913" bIns="96913" numCol="1" spcCol="1270" anchor="ctr" anchorCtr="0">
          <a:noAutofit/>
        </a:bodyPr>
        <a:lstStyle/>
        <a:p>
          <a:pPr marL="0" lvl="0" indent="0" algn="l" defTabSz="711200">
            <a:lnSpc>
              <a:spcPct val="90000"/>
            </a:lnSpc>
            <a:spcBef>
              <a:spcPct val="0"/>
            </a:spcBef>
            <a:spcAft>
              <a:spcPct val="35000"/>
            </a:spcAft>
            <a:buNone/>
          </a:pPr>
          <a:r>
            <a:rPr lang="en-GB" sz="1600" kern="1200"/>
            <a:t>Community pharmacies can play a much stronger role in supporting </a:t>
          </a:r>
          <a:r>
            <a:rPr lang="en-GB" sz="1600" b="1" kern="1200"/>
            <a:t>minor Illness, expanding prescribing, prevention, and early detection. </a:t>
          </a:r>
          <a:endParaRPr lang="en-US" sz="1600" kern="1200"/>
        </a:p>
      </dsp:txBody>
      <dsp:txXfrm>
        <a:off x="967447" y="3934"/>
        <a:ext cx="9504446" cy="915716"/>
      </dsp:txXfrm>
    </dsp:sp>
    <dsp:sp modelId="{11008F94-F551-430D-BBDF-C3A37CA52431}">
      <dsp:nvSpPr>
        <dsp:cNvPr id="0" name=""/>
        <dsp:cNvSpPr/>
      </dsp:nvSpPr>
      <dsp:spPr>
        <a:xfrm>
          <a:off x="0" y="1148580"/>
          <a:ext cx="10515600" cy="83722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4FBE1F-B764-4E29-9DAC-D377ADDD5271}">
      <dsp:nvSpPr>
        <dsp:cNvPr id="0" name=""/>
        <dsp:cNvSpPr/>
      </dsp:nvSpPr>
      <dsp:spPr>
        <a:xfrm>
          <a:off x="253261" y="1336956"/>
          <a:ext cx="460924" cy="460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52B1E4-D7FE-4863-8C02-589F715F33B3}">
      <dsp:nvSpPr>
        <dsp:cNvPr id="0" name=""/>
        <dsp:cNvSpPr/>
      </dsp:nvSpPr>
      <dsp:spPr>
        <a:xfrm>
          <a:off x="967447" y="1148580"/>
          <a:ext cx="9504446" cy="915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13" tIns="96913" rIns="96913" bIns="96913" numCol="1" spcCol="1270" anchor="ctr" anchorCtr="0">
          <a:noAutofit/>
        </a:bodyPr>
        <a:lstStyle/>
        <a:p>
          <a:pPr marL="0" lvl="0" indent="0" algn="l" defTabSz="711200">
            <a:lnSpc>
              <a:spcPct val="90000"/>
            </a:lnSpc>
            <a:spcBef>
              <a:spcPct val="0"/>
            </a:spcBef>
            <a:spcAft>
              <a:spcPct val="35000"/>
            </a:spcAft>
            <a:buNone/>
          </a:pPr>
          <a:r>
            <a:rPr lang="en-GB" sz="1600" kern="1200"/>
            <a:t>When  empowered and resourced, community pharmacies can provide integrated services across </a:t>
          </a:r>
          <a:r>
            <a:rPr lang="en-GB" sz="1600" b="1" kern="1200"/>
            <a:t>prevention, early detection, treatment, monitoring of long-term conditions</a:t>
          </a:r>
          <a:r>
            <a:rPr lang="en-GB" sz="1600" kern="1200"/>
            <a:t>, supporting public health making them a vital part of the primary care system.  </a:t>
          </a:r>
          <a:endParaRPr lang="en-US" sz="1600" kern="1200"/>
        </a:p>
      </dsp:txBody>
      <dsp:txXfrm>
        <a:off x="967447" y="1148580"/>
        <a:ext cx="9504446" cy="915716"/>
      </dsp:txXfrm>
    </dsp:sp>
    <dsp:sp modelId="{3CD7240C-5E9C-49E0-879A-439FC6CA417F}">
      <dsp:nvSpPr>
        <dsp:cNvPr id="0" name=""/>
        <dsp:cNvSpPr/>
      </dsp:nvSpPr>
      <dsp:spPr>
        <a:xfrm>
          <a:off x="0" y="2293226"/>
          <a:ext cx="10515600" cy="83722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3275E6-5472-4275-BF03-6A5300DB873F}">
      <dsp:nvSpPr>
        <dsp:cNvPr id="0" name=""/>
        <dsp:cNvSpPr/>
      </dsp:nvSpPr>
      <dsp:spPr>
        <a:xfrm>
          <a:off x="253261" y="2481602"/>
          <a:ext cx="460924" cy="460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41F7EC-EBF4-43F4-9132-F9B1627CC988}">
      <dsp:nvSpPr>
        <dsp:cNvPr id="0" name=""/>
        <dsp:cNvSpPr/>
      </dsp:nvSpPr>
      <dsp:spPr>
        <a:xfrm>
          <a:off x="967447" y="2293226"/>
          <a:ext cx="9504446" cy="915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13" tIns="96913" rIns="96913" bIns="96913" numCol="1" spcCol="1270" anchor="ctr" anchorCtr="0">
          <a:noAutofit/>
        </a:bodyPr>
        <a:lstStyle/>
        <a:p>
          <a:pPr marL="0" lvl="0" indent="0" algn="l" defTabSz="711200">
            <a:lnSpc>
              <a:spcPct val="90000"/>
            </a:lnSpc>
            <a:spcBef>
              <a:spcPct val="0"/>
            </a:spcBef>
            <a:spcAft>
              <a:spcPct val="35000"/>
            </a:spcAft>
            <a:buNone/>
          </a:pPr>
          <a:r>
            <a:rPr lang="en-GB" sz="1600" kern="1200"/>
            <a:t>The Community Pharmacy Contractual Framework includes a portfolio of advanced services demonstrating community pharmacy’s vital role in </a:t>
          </a:r>
          <a:r>
            <a:rPr lang="en-GB" sz="1600" b="1" kern="1200"/>
            <a:t>prevention, urgent care, and long‑term condition management,</a:t>
          </a:r>
          <a:r>
            <a:rPr lang="en-GB" sz="1600" kern="1200"/>
            <a:t> (Community Pharmacy England, 2025).</a:t>
          </a:r>
          <a:endParaRPr lang="en-US" sz="1600" kern="1200"/>
        </a:p>
      </dsp:txBody>
      <dsp:txXfrm>
        <a:off x="967447" y="2293226"/>
        <a:ext cx="9504446" cy="915716"/>
      </dsp:txXfrm>
    </dsp:sp>
    <dsp:sp modelId="{404119F5-CA63-471B-85BE-C3D61B3757EB}">
      <dsp:nvSpPr>
        <dsp:cNvPr id="0" name=""/>
        <dsp:cNvSpPr/>
      </dsp:nvSpPr>
      <dsp:spPr>
        <a:xfrm>
          <a:off x="0" y="3437872"/>
          <a:ext cx="10515600" cy="83722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C3C42C-260D-4A49-98F2-B8A0A1BEC5C6}">
      <dsp:nvSpPr>
        <dsp:cNvPr id="0" name=""/>
        <dsp:cNvSpPr/>
      </dsp:nvSpPr>
      <dsp:spPr>
        <a:xfrm>
          <a:off x="253508" y="3626248"/>
          <a:ext cx="460924" cy="460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93172D-E0AE-4806-A246-62B72F5D686D}">
      <dsp:nvSpPr>
        <dsp:cNvPr id="0" name=""/>
        <dsp:cNvSpPr/>
      </dsp:nvSpPr>
      <dsp:spPr>
        <a:xfrm>
          <a:off x="967942" y="3437872"/>
          <a:ext cx="9456913" cy="915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13" tIns="96913" rIns="96913" bIns="96913" numCol="1" spcCol="1270" anchor="ctr" anchorCtr="0">
          <a:noAutofit/>
        </a:bodyPr>
        <a:lstStyle/>
        <a:p>
          <a:pPr marL="0" lvl="0" indent="0" algn="l" defTabSz="622300">
            <a:lnSpc>
              <a:spcPct val="90000"/>
            </a:lnSpc>
            <a:spcBef>
              <a:spcPct val="0"/>
            </a:spcBef>
            <a:spcAft>
              <a:spcPct val="35000"/>
            </a:spcAft>
            <a:buNone/>
          </a:pPr>
          <a:r>
            <a:rPr lang="en-GB" sz="1400" kern="1200"/>
            <a:t>By shifting more care into pharmacies, pharmacies help reduce pressure on other NHS services e.g. freeing up GP and Urgent Care and out of hours appointments, shorten waiting times, and ensure patients receive faster, more convenient support in the heart of their local community. (Department of Health and Social Care, NHS England, and Community Pharmacy England, 2025)</a:t>
          </a:r>
          <a:endParaRPr lang="en-US" sz="1400" kern="1200"/>
        </a:p>
      </dsp:txBody>
      <dsp:txXfrm>
        <a:off x="967942" y="3437872"/>
        <a:ext cx="9456913" cy="915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639AED-2927-4D0C-9480-9DE99DD81A40}">
      <dsp:nvSpPr>
        <dsp:cNvPr id="0" name=""/>
        <dsp:cNvSpPr/>
      </dsp:nvSpPr>
      <dsp:spPr>
        <a:xfrm>
          <a:off x="0" y="151801"/>
          <a:ext cx="10506456" cy="209486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62530D-7BE8-4EAE-A1E5-D19580DF3F74}">
      <dsp:nvSpPr>
        <dsp:cNvPr id="0" name=""/>
        <dsp:cNvSpPr/>
      </dsp:nvSpPr>
      <dsp:spPr>
        <a:xfrm>
          <a:off x="633695" y="623145"/>
          <a:ext cx="1152174" cy="1152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B14996-D306-44BA-AEA4-3329E43E500F}">
      <dsp:nvSpPr>
        <dsp:cNvPr id="0" name=""/>
        <dsp:cNvSpPr/>
      </dsp:nvSpPr>
      <dsp:spPr>
        <a:xfrm>
          <a:off x="2419566" y="151801"/>
          <a:ext cx="8086889" cy="2094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706" tIns="221706" rIns="221706" bIns="221706" numCol="1" spcCol="1270" anchor="ctr" anchorCtr="0">
          <a:noAutofit/>
        </a:bodyPr>
        <a:lstStyle/>
        <a:p>
          <a:pPr marL="0" lvl="0" indent="0" algn="l" defTabSz="711200">
            <a:lnSpc>
              <a:spcPct val="90000"/>
            </a:lnSpc>
            <a:spcBef>
              <a:spcPct val="0"/>
            </a:spcBef>
            <a:spcAft>
              <a:spcPct val="35000"/>
            </a:spcAft>
            <a:buNone/>
          </a:pPr>
          <a:r>
            <a:rPr lang="en-GB" sz="1600" b="1" kern="1200"/>
            <a:t>Expanding Minor Illness Support</a:t>
          </a:r>
          <a:r>
            <a:rPr lang="en-GB" sz="1600" kern="1200"/>
            <a:t>: Building on the success of Pharmacy First</a:t>
          </a:r>
          <a:r>
            <a:rPr lang="en-GB" sz="1600" b="1" kern="1200"/>
            <a:t>, expand locally commissioned minor ailment services and new winter support services </a:t>
          </a:r>
          <a:r>
            <a:rPr lang="en-GB" sz="1600" kern="1200"/>
            <a:t>to relieve pressure on GPs, urgent and emergency care ensuring patients receive timely, accessible care closer to home. </a:t>
          </a:r>
        </a:p>
        <a:p>
          <a:pPr marL="0" lvl="0" indent="0" algn="l" defTabSz="711200">
            <a:lnSpc>
              <a:spcPct val="90000"/>
            </a:lnSpc>
            <a:spcBef>
              <a:spcPct val="0"/>
            </a:spcBef>
            <a:spcAft>
              <a:spcPct val="35000"/>
            </a:spcAft>
            <a:buNone/>
          </a:pPr>
          <a:r>
            <a:rPr lang="en-GB" sz="1600" kern="1200"/>
            <a:t>The service needs to be supported by the development of integrated seamless clinical pathways and referral systems to Community Pharmacy helping to utilise our capability and expertise to best effect. E.g. support to increase UEC Pharmacy First Uptake </a:t>
          </a:r>
          <a:endParaRPr lang="en-US" sz="1600" kern="1200"/>
        </a:p>
      </dsp:txBody>
      <dsp:txXfrm>
        <a:off x="2419566" y="151801"/>
        <a:ext cx="8086889" cy="2094862"/>
      </dsp:txXfrm>
    </dsp:sp>
    <dsp:sp modelId="{4ED21A92-8EEB-4751-9510-7094D205D958}">
      <dsp:nvSpPr>
        <dsp:cNvPr id="0" name=""/>
        <dsp:cNvSpPr/>
      </dsp:nvSpPr>
      <dsp:spPr>
        <a:xfrm>
          <a:off x="0" y="2610987"/>
          <a:ext cx="10506456" cy="209486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9AB8E9-BD4A-4E3D-B106-29FD1CC8C1B7}">
      <dsp:nvSpPr>
        <dsp:cNvPr id="0" name=""/>
        <dsp:cNvSpPr/>
      </dsp:nvSpPr>
      <dsp:spPr>
        <a:xfrm>
          <a:off x="633695" y="3082331"/>
          <a:ext cx="1152174" cy="1152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30EAD0-8934-4AB5-A236-DEC7C4BF9F47}">
      <dsp:nvSpPr>
        <dsp:cNvPr id="0" name=""/>
        <dsp:cNvSpPr/>
      </dsp:nvSpPr>
      <dsp:spPr>
        <a:xfrm>
          <a:off x="2419566" y="2610987"/>
          <a:ext cx="8086889" cy="2094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706" tIns="221706" rIns="221706" bIns="221706" numCol="1" spcCol="1270" anchor="ctr" anchorCtr="0">
          <a:noAutofit/>
        </a:bodyPr>
        <a:lstStyle/>
        <a:p>
          <a:pPr marL="0" lvl="0" indent="0" algn="l" defTabSz="711200">
            <a:lnSpc>
              <a:spcPct val="90000"/>
            </a:lnSpc>
            <a:spcBef>
              <a:spcPct val="0"/>
            </a:spcBef>
            <a:spcAft>
              <a:spcPct val="35000"/>
            </a:spcAft>
            <a:buNone/>
          </a:pPr>
          <a:r>
            <a:rPr lang="en-GB" sz="1600" kern="1200"/>
            <a:t>Impact and Outcome: If the Pharmacy First national service was expanded to include more conditions, allow a walk-in service and included </a:t>
          </a:r>
          <a:r>
            <a:rPr lang="en-GB" sz="1600" b="1" kern="1200"/>
            <a:t>a locally commissioned minor illness service</a:t>
          </a:r>
          <a:r>
            <a:rPr lang="en-GB" sz="1600" kern="1200"/>
            <a:t> – GM community pharmacies could support a further </a:t>
          </a:r>
          <a:r>
            <a:rPr lang="en-GB" sz="1600" b="1" kern="1200"/>
            <a:t>2.37 million patients</a:t>
          </a:r>
          <a:r>
            <a:rPr lang="en-GB" sz="1600" kern="1200"/>
            <a:t> annually. (CCA,2025) </a:t>
          </a:r>
          <a:endParaRPr lang="en-US" sz="1600" kern="1200"/>
        </a:p>
      </dsp:txBody>
      <dsp:txXfrm>
        <a:off x="2419566" y="2610987"/>
        <a:ext cx="8086889" cy="20948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E3BBA6-E9D6-4823-BC9E-FB9CE14E36CD}">
      <dsp:nvSpPr>
        <dsp:cNvPr id="0" name=""/>
        <dsp:cNvSpPr/>
      </dsp:nvSpPr>
      <dsp:spPr>
        <a:xfrm>
          <a:off x="0" y="4205"/>
          <a:ext cx="10613571" cy="94907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1BC14B-CDC0-49F8-AEAA-54FD35DCE15E}">
      <dsp:nvSpPr>
        <dsp:cNvPr id="0" name=""/>
        <dsp:cNvSpPr/>
      </dsp:nvSpPr>
      <dsp:spPr>
        <a:xfrm>
          <a:off x="287096" y="217747"/>
          <a:ext cx="522503" cy="5219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9C0996-21DF-4D50-8A9D-8E441D894095}">
      <dsp:nvSpPr>
        <dsp:cNvPr id="0" name=""/>
        <dsp:cNvSpPr/>
      </dsp:nvSpPr>
      <dsp:spPr>
        <a:xfrm>
          <a:off x="1096696" y="4205"/>
          <a:ext cx="9499985" cy="97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83" tIns="103583" rIns="103583" bIns="103583" numCol="1" spcCol="1270" anchor="ctr" anchorCtr="0">
          <a:noAutofit/>
        </a:bodyPr>
        <a:lstStyle/>
        <a:p>
          <a:pPr marL="0" lvl="0" indent="0" algn="l" defTabSz="622300">
            <a:lnSpc>
              <a:spcPct val="90000"/>
            </a:lnSpc>
            <a:spcBef>
              <a:spcPct val="0"/>
            </a:spcBef>
            <a:spcAft>
              <a:spcPct val="35000"/>
            </a:spcAft>
            <a:buNone/>
          </a:pPr>
          <a:r>
            <a:rPr lang="en-GB" sz="1400" b="1" kern="1200"/>
            <a:t>CVD prevention</a:t>
          </a:r>
          <a:r>
            <a:rPr lang="en-GB" sz="1400" kern="1200"/>
            <a:t>: Building on the Hypertension Case Finding service, Community Pharmacy teams are ideally placed to provide targeted screening for diabetes, cardiovascular disease, blood pressure, cholesterol and other CVD risk factors supporting improvement in CVD outcomes to prevent premature death, reduce inequalities to reduce the estimated cost of £3.21 billion annually associated with healthcare, social care and productivity losses. (Health Innovation Manchester) 2024)</a:t>
          </a:r>
          <a:endParaRPr lang="en-US" sz="1400" kern="1200"/>
        </a:p>
      </dsp:txBody>
      <dsp:txXfrm>
        <a:off x="1096696" y="4205"/>
        <a:ext cx="9499985" cy="978737"/>
      </dsp:txXfrm>
    </dsp:sp>
    <dsp:sp modelId="{1867E978-1D8C-4367-AD05-724AA00A7495}">
      <dsp:nvSpPr>
        <dsp:cNvPr id="0" name=""/>
        <dsp:cNvSpPr/>
      </dsp:nvSpPr>
      <dsp:spPr>
        <a:xfrm>
          <a:off x="0" y="1227627"/>
          <a:ext cx="10613571" cy="94907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8C6DB8-923D-4B93-863F-62C56F32D991}">
      <dsp:nvSpPr>
        <dsp:cNvPr id="0" name=""/>
        <dsp:cNvSpPr/>
      </dsp:nvSpPr>
      <dsp:spPr>
        <a:xfrm>
          <a:off x="287096" y="1441169"/>
          <a:ext cx="522503" cy="5219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B147B9-7C3B-45D3-AFC8-EC62FF3997E6}">
      <dsp:nvSpPr>
        <dsp:cNvPr id="0" name=""/>
        <dsp:cNvSpPr/>
      </dsp:nvSpPr>
      <dsp:spPr>
        <a:xfrm>
          <a:off x="1107431" y="1116785"/>
          <a:ext cx="9499985" cy="97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83" tIns="103583" rIns="103583" bIns="103583" numCol="1" spcCol="1270" anchor="ctr" anchorCtr="0">
          <a:noAutofit/>
        </a:bodyPr>
        <a:lstStyle/>
        <a:p>
          <a:pPr marL="0" lvl="0" indent="0" algn="l" defTabSz="622300">
            <a:lnSpc>
              <a:spcPct val="90000"/>
            </a:lnSpc>
            <a:spcBef>
              <a:spcPct val="0"/>
            </a:spcBef>
            <a:spcAft>
              <a:spcPct val="35000"/>
            </a:spcAft>
            <a:buNone/>
          </a:pPr>
          <a:r>
            <a:rPr lang="en-GB" sz="1400" b="1" kern="1200"/>
            <a:t>Evidence</a:t>
          </a:r>
          <a:r>
            <a:rPr lang="en-GB" sz="1400" kern="1200"/>
            <a:t>: Community Pharmacies in GM have supported CVD prevention delivering 174,000 BP checks and ABPM in 2024/25. (GM NHS, 2025) Since 2021, GM community pharmacies have supported delivery of an estimated 379,000 BP checks and ABPM. Approx one-third  patients  have had high or very high BP (PJ,2025)</a:t>
          </a:r>
          <a:endParaRPr lang="en-US" sz="1400" kern="1200"/>
        </a:p>
      </dsp:txBody>
      <dsp:txXfrm>
        <a:off x="1107431" y="1116785"/>
        <a:ext cx="9499985" cy="978737"/>
      </dsp:txXfrm>
    </dsp:sp>
    <dsp:sp modelId="{2309F702-8D7E-4F89-B1A4-87481F836699}">
      <dsp:nvSpPr>
        <dsp:cNvPr id="0" name=""/>
        <dsp:cNvSpPr/>
      </dsp:nvSpPr>
      <dsp:spPr>
        <a:xfrm>
          <a:off x="0" y="2451049"/>
          <a:ext cx="10613571" cy="94907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6700FD-9AD5-4934-8ABD-172C84296509}">
      <dsp:nvSpPr>
        <dsp:cNvPr id="0" name=""/>
        <dsp:cNvSpPr/>
      </dsp:nvSpPr>
      <dsp:spPr>
        <a:xfrm>
          <a:off x="287096" y="2664591"/>
          <a:ext cx="522503" cy="5219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716FEC-180E-4AC5-BAD7-626C523D93B5}">
      <dsp:nvSpPr>
        <dsp:cNvPr id="0" name=""/>
        <dsp:cNvSpPr/>
      </dsp:nvSpPr>
      <dsp:spPr>
        <a:xfrm>
          <a:off x="1081401" y="2414826"/>
          <a:ext cx="9499985" cy="97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83" tIns="103583" rIns="103583" bIns="103583" numCol="1" spcCol="1270" anchor="ctr" anchorCtr="0">
          <a:noAutofit/>
        </a:bodyPr>
        <a:lstStyle/>
        <a:p>
          <a:pPr marL="0" lvl="0" indent="0" algn="l" defTabSz="622300">
            <a:lnSpc>
              <a:spcPct val="90000"/>
            </a:lnSpc>
            <a:spcBef>
              <a:spcPct val="0"/>
            </a:spcBef>
            <a:spcAft>
              <a:spcPct val="35000"/>
            </a:spcAft>
            <a:buNone/>
          </a:pPr>
          <a:r>
            <a:rPr lang="en-US" sz="1400" b="1" kern="1200"/>
            <a:t>Opportunity</a:t>
          </a:r>
          <a:r>
            <a:rPr lang="en-US" sz="1400" kern="1200"/>
            <a:t>: Support CVD prevention by targeting eligible patients who have not had their health check  via CP. On the basis of national data sets, </a:t>
          </a:r>
          <a:r>
            <a:rPr lang="en-GB" sz="1400" kern="1200"/>
            <a:t>over 50,000 appointments have been delivered in the top 10 most deprived areas Greater Manchester. (PJ, 2025</a:t>
          </a:r>
          <a:r>
            <a:rPr lang="en-US" sz="1400" kern="1200"/>
            <a:t> )</a:t>
          </a:r>
        </a:p>
      </dsp:txBody>
      <dsp:txXfrm>
        <a:off x="1081401" y="2414826"/>
        <a:ext cx="9499985" cy="978737"/>
      </dsp:txXfrm>
    </dsp:sp>
    <dsp:sp modelId="{301E2977-BF5D-42F5-B49F-33A79D6B565B}">
      <dsp:nvSpPr>
        <dsp:cNvPr id="0" name=""/>
        <dsp:cNvSpPr/>
      </dsp:nvSpPr>
      <dsp:spPr>
        <a:xfrm>
          <a:off x="0" y="3611319"/>
          <a:ext cx="10613571" cy="94907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6191FE-FEA7-4053-8482-E7AFAA5FDB92}">
      <dsp:nvSpPr>
        <dsp:cNvPr id="0" name=""/>
        <dsp:cNvSpPr/>
      </dsp:nvSpPr>
      <dsp:spPr>
        <a:xfrm>
          <a:off x="287096" y="3888013"/>
          <a:ext cx="522503" cy="5219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B6BB0C-F1FD-418E-90B6-DF9C29012E12}">
      <dsp:nvSpPr>
        <dsp:cNvPr id="0" name=""/>
        <dsp:cNvSpPr/>
      </dsp:nvSpPr>
      <dsp:spPr>
        <a:xfrm>
          <a:off x="1096696" y="3524156"/>
          <a:ext cx="9499985" cy="97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583" tIns="103583" rIns="103583" bIns="103583" numCol="1" spcCol="1270" anchor="ctr" anchorCtr="0">
          <a:noAutofit/>
        </a:bodyPr>
        <a:lstStyle/>
        <a:p>
          <a:pPr marL="0" lvl="0" indent="0" algn="l" defTabSz="622300">
            <a:lnSpc>
              <a:spcPct val="90000"/>
            </a:lnSpc>
            <a:spcBef>
              <a:spcPct val="0"/>
            </a:spcBef>
            <a:spcAft>
              <a:spcPct val="35000"/>
            </a:spcAft>
            <a:buNone/>
          </a:pPr>
          <a:r>
            <a:rPr lang="en-GB" sz="1400" kern="1200"/>
            <a:t>Impact and Outcomes:  Target 446,080 patients who have not had a CVD health checks have still not been delivered  in the last 5 years equating to 63.3 % of the eligible population despite invitations being sent to patients. (GM Tableau, 2025)</a:t>
          </a:r>
          <a:endParaRPr lang="en-US" sz="1400" kern="1200"/>
        </a:p>
      </dsp:txBody>
      <dsp:txXfrm>
        <a:off x="1096696" y="3524156"/>
        <a:ext cx="9499985" cy="9787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800CCE-9322-4439-89C1-471D3274FD77}">
      <dsp:nvSpPr>
        <dsp:cNvPr id="0" name=""/>
        <dsp:cNvSpPr/>
      </dsp:nvSpPr>
      <dsp:spPr>
        <a:xfrm>
          <a:off x="0" y="2260"/>
          <a:ext cx="10515600" cy="126695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DC9A2C-7341-4F08-A442-74AA7BE45176}">
      <dsp:nvSpPr>
        <dsp:cNvPr id="0" name=""/>
        <dsp:cNvSpPr/>
      </dsp:nvSpPr>
      <dsp:spPr>
        <a:xfrm>
          <a:off x="383255" y="287326"/>
          <a:ext cx="697508" cy="6968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8684BC-A99F-4AFB-918E-8A2EF5CE9DC2}">
      <dsp:nvSpPr>
        <dsp:cNvPr id="0" name=""/>
        <dsp:cNvSpPr/>
      </dsp:nvSpPr>
      <dsp:spPr>
        <a:xfrm>
          <a:off x="1464019" y="2260"/>
          <a:ext cx="8916256" cy="1268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18" tIns="134218" rIns="134218" bIns="134218" numCol="1" spcCol="1270" anchor="ctr" anchorCtr="0">
          <a:noAutofit/>
        </a:bodyPr>
        <a:lstStyle/>
        <a:p>
          <a:pPr marL="0" lvl="0" indent="0" algn="l" defTabSz="622300">
            <a:lnSpc>
              <a:spcPct val="90000"/>
            </a:lnSpc>
            <a:spcBef>
              <a:spcPct val="0"/>
            </a:spcBef>
            <a:spcAft>
              <a:spcPct val="35000"/>
            </a:spcAft>
            <a:buNone/>
          </a:pPr>
          <a:r>
            <a:rPr lang="en-GB" sz="1400" kern="1200"/>
            <a:t>Building on the proven success of COVID-19 and flu vaccination programmes in Community Pharmacies, the future expansion of community pharmacy vaccination provision should include a unified offer which includes a  broader range of immunisations. E.g. pneumonia, shingles, meningitis, RSV (Respiratory Syncytial Virus), and routine childhood vaccinations to increase uptake, reduce inequalities and improve access for underserved and hard to reach groups. (CC A, 2025).</a:t>
          </a:r>
          <a:endParaRPr lang="en-US" sz="1400" kern="1200"/>
        </a:p>
      </dsp:txBody>
      <dsp:txXfrm>
        <a:off x="1464019" y="2260"/>
        <a:ext cx="8916256" cy="1268197"/>
      </dsp:txXfrm>
    </dsp:sp>
    <dsp:sp modelId="{57B68E45-32F0-4EC9-8E8A-6116A3E23CC1}">
      <dsp:nvSpPr>
        <dsp:cNvPr id="0" name=""/>
        <dsp:cNvSpPr/>
      </dsp:nvSpPr>
      <dsp:spPr>
        <a:xfrm>
          <a:off x="0" y="1544663"/>
          <a:ext cx="10515600" cy="126695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6C3B6D-2709-4335-A7F6-FC05DDB1B4E4}">
      <dsp:nvSpPr>
        <dsp:cNvPr id="0" name=""/>
        <dsp:cNvSpPr/>
      </dsp:nvSpPr>
      <dsp:spPr>
        <a:xfrm>
          <a:off x="383255" y="1829728"/>
          <a:ext cx="697508" cy="6968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363154-D25E-4BF3-9027-4B6DEC0FF1BE}">
      <dsp:nvSpPr>
        <dsp:cNvPr id="0" name=""/>
        <dsp:cNvSpPr/>
      </dsp:nvSpPr>
      <dsp:spPr>
        <a:xfrm>
          <a:off x="1464019" y="1544663"/>
          <a:ext cx="8916256" cy="1268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18" tIns="134218" rIns="134218" bIns="134218" numCol="1" spcCol="1270" anchor="ctr" anchorCtr="0">
          <a:noAutofit/>
        </a:bodyPr>
        <a:lstStyle/>
        <a:p>
          <a:pPr marL="0" lvl="0" indent="0" algn="l" defTabSz="622300">
            <a:lnSpc>
              <a:spcPct val="90000"/>
            </a:lnSpc>
            <a:spcBef>
              <a:spcPct val="0"/>
            </a:spcBef>
            <a:spcAft>
              <a:spcPct val="35000"/>
            </a:spcAft>
            <a:buNone/>
          </a:pPr>
          <a:r>
            <a:rPr lang="en-GB" sz="1400" b="1" kern="1200"/>
            <a:t>Evidence: Vaccinations</a:t>
          </a:r>
          <a:r>
            <a:rPr lang="en-GB" sz="1400" kern="1200"/>
            <a:t>: Community pharmacies have already delivered over </a:t>
          </a:r>
          <a:r>
            <a:rPr lang="en-GB" sz="1400" b="1" kern="1200"/>
            <a:t>42 million COVID-19 vaccinations</a:t>
          </a:r>
          <a:r>
            <a:rPr lang="en-GB" sz="1400" kern="1200"/>
            <a:t> across England between December 2020 and August 2024. During Spring 2024, over half the vaccinations were delivered to Black, Asian and minority ethnic groups demonstrating their reach into underserved communities (Pharmacy Magazine, 2024). </a:t>
          </a:r>
          <a:r>
            <a:rPr lang="en-GB" sz="1400" b="0" i="0" kern="1200"/>
            <a:t>Community pharmacies in England administered </a:t>
          </a:r>
          <a:r>
            <a:rPr lang="en-GB" sz="1400" b="1" i="0" kern="1200"/>
            <a:t>more than 4 million flu vaccinations </a:t>
          </a:r>
          <a:r>
            <a:rPr lang="en-GB" sz="1400" b="0" i="0" kern="1200"/>
            <a:t>during the 2024/2025 flu season. 11% were delivered in areas of deprivation. (Pharmaceutical Journal, 2025).</a:t>
          </a:r>
          <a:endParaRPr lang="en-US" sz="1400" kern="1200"/>
        </a:p>
      </dsp:txBody>
      <dsp:txXfrm>
        <a:off x="1464019" y="1544663"/>
        <a:ext cx="8916256" cy="1268197"/>
      </dsp:txXfrm>
    </dsp:sp>
    <dsp:sp modelId="{7DB89245-1826-4DA8-A1FB-4453BC153C56}">
      <dsp:nvSpPr>
        <dsp:cNvPr id="0" name=""/>
        <dsp:cNvSpPr/>
      </dsp:nvSpPr>
      <dsp:spPr>
        <a:xfrm>
          <a:off x="0" y="3087065"/>
          <a:ext cx="10515600" cy="126695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9E370D-85BF-4543-9A1A-FE0C183BE73B}">
      <dsp:nvSpPr>
        <dsp:cNvPr id="0" name=""/>
        <dsp:cNvSpPr/>
      </dsp:nvSpPr>
      <dsp:spPr>
        <a:xfrm>
          <a:off x="383255" y="3372131"/>
          <a:ext cx="697508" cy="69682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1058EE-3FC1-49FF-84A0-D04D99210A3F}">
      <dsp:nvSpPr>
        <dsp:cNvPr id="0" name=""/>
        <dsp:cNvSpPr/>
      </dsp:nvSpPr>
      <dsp:spPr>
        <a:xfrm>
          <a:off x="1464019" y="3087065"/>
          <a:ext cx="8916256" cy="1268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18" tIns="134218" rIns="134218" bIns="134218" numCol="1" spcCol="1270" anchor="ctr" anchorCtr="0">
          <a:noAutofit/>
        </a:bodyPr>
        <a:lstStyle/>
        <a:p>
          <a:pPr marL="0" lvl="0" indent="0" algn="l" defTabSz="622300">
            <a:lnSpc>
              <a:spcPct val="90000"/>
            </a:lnSpc>
            <a:spcBef>
              <a:spcPct val="0"/>
            </a:spcBef>
            <a:spcAft>
              <a:spcPct val="35000"/>
            </a:spcAft>
            <a:buNone/>
          </a:pPr>
          <a:r>
            <a:rPr lang="en-GB" sz="1400" kern="1200"/>
            <a:t>Outcomes: The NHSE vaccination strategy recommends targeted outreach through community-based delivery models with a simplified single vaccination front door to address the low uptake whilst improving access and convenience which can be supported via local ICB commissioning support. (NHS England, 2023).Expanding vaccination access through community pharmacy has the potential to reverse declining uptake, with none of the childhood vaccines in England meeting the 95% WHO coverage target in 2023/24. (NHS Digital, UKHSA, 2024).</a:t>
          </a:r>
          <a:endParaRPr lang="en-US" sz="1400" kern="1200"/>
        </a:p>
      </dsp:txBody>
      <dsp:txXfrm>
        <a:off x="1464019" y="3087065"/>
        <a:ext cx="8916256" cy="12681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C907E-0644-4E7F-872F-3000E57523D9}">
      <dsp:nvSpPr>
        <dsp:cNvPr id="0" name=""/>
        <dsp:cNvSpPr/>
      </dsp:nvSpPr>
      <dsp:spPr>
        <a:xfrm>
          <a:off x="0" y="786396"/>
          <a:ext cx="10593541" cy="145180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44B542-82E5-4BE1-9115-3560843400F0}">
      <dsp:nvSpPr>
        <dsp:cNvPr id="0" name=""/>
        <dsp:cNvSpPr/>
      </dsp:nvSpPr>
      <dsp:spPr>
        <a:xfrm>
          <a:off x="439172" y="1113053"/>
          <a:ext cx="798495" cy="7984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F3282C-673C-40D5-A707-9EC6E2B40B0B}">
      <dsp:nvSpPr>
        <dsp:cNvPr id="0" name=""/>
        <dsp:cNvSpPr/>
      </dsp:nvSpPr>
      <dsp:spPr>
        <a:xfrm>
          <a:off x="1676839" y="786396"/>
          <a:ext cx="8916702" cy="1451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650" tIns="153650" rIns="153650" bIns="153650" numCol="1" spcCol="1270" anchor="ctr" anchorCtr="0">
          <a:noAutofit/>
        </a:bodyPr>
        <a:lstStyle/>
        <a:p>
          <a:pPr marL="0" lvl="0" indent="0" algn="l" defTabSz="666750">
            <a:lnSpc>
              <a:spcPct val="90000"/>
            </a:lnSpc>
            <a:spcBef>
              <a:spcPct val="0"/>
            </a:spcBef>
            <a:spcAft>
              <a:spcPct val="35000"/>
            </a:spcAft>
            <a:buNone/>
          </a:pPr>
          <a:r>
            <a:rPr lang="en-GB" sz="1500" b="1" kern="1200"/>
            <a:t>Weight Management</a:t>
          </a:r>
          <a:r>
            <a:rPr lang="en-GB" sz="1500" kern="1200"/>
            <a:t>: Community pharmacies can expand their role by delivering NHS-commissioned weight management programmes with wrap-around care offering supply of medication, personalised support, regular monitoring, and behaviour change interventions to help patients achieve healthier outcomes. </a:t>
          </a:r>
        </a:p>
        <a:p>
          <a:pPr marL="0" lvl="0" indent="0" algn="l" defTabSz="666750">
            <a:lnSpc>
              <a:spcPct val="90000"/>
            </a:lnSpc>
            <a:spcBef>
              <a:spcPct val="0"/>
            </a:spcBef>
            <a:spcAft>
              <a:spcPct val="35000"/>
            </a:spcAft>
            <a:buNone/>
          </a:pPr>
          <a:r>
            <a:rPr lang="en-GB" sz="1500" kern="1200"/>
            <a:t>This approach enables earlier intervention, reduces obesity-related risks, and eases pressure on wider NHS services. </a:t>
          </a:r>
          <a:endParaRPr lang="en-US" sz="1500" kern="1200"/>
        </a:p>
      </dsp:txBody>
      <dsp:txXfrm>
        <a:off x="1676839" y="786396"/>
        <a:ext cx="8916702" cy="1451809"/>
      </dsp:txXfrm>
    </dsp:sp>
    <dsp:sp modelId="{AF796540-E7FB-4C18-8398-165F6BD1BC5C}">
      <dsp:nvSpPr>
        <dsp:cNvPr id="0" name=""/>
        <dsp:cNvSpPr/>
      </dsp:nvSpPr>
      <dsp:spPr>
        <a:xfrm>
          <a:off x="0" y="2601158"/>
          <a:ext cx="10593541" cy="145180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D82F62-C1BF-4EBA-B33E-C6A31B7E0013}">
      <dsp:nvSpPr>
        <dsp:cNvPr id="0" name=""/>
        <dsp:cNvSpPr/>
      </dsp:nvSpPr>
      <dsp:spPr>
        <a:xfrm>
          <a:off x="439172" y="2927815"/>
          <a:ext cx="798495" cy="7984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128191-4B95-407C-B29C-38367BB0C136}">
      <dsp:nvSpPr>
        <dsp:cNvPr id="0" name=""/>
        <dsp:cNvSpPr/>
      </dsp:nvSpPr>
      <dsp:spPr>
        <a:xfrm>
          <a:off x="1676839" y="2601158"/>
          <a:ext cx="8916702" cy="1451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650" tIns="153650" rIns="153650" bIns="153650" numCol="1" spcCol="1270" anchor="ctr" anchorCtr="0">
          <a:noAutofit/>
        </a:bodyPr>
        <a:lstStyle/>
        <a:p>
          <a:pPr marL="0" lvl="0" indent="0" algn="l" defTabSz="666750">
            <a:lnSpc>
              <a:spcPct val="90000"/>
            </a:lnSpc>
            <a:spcBef>
              <a:spcPct val="0"/>
            </a:spcBef>
            <a:spcAft>
              <a:spcPct val="35000"/>
            </a:spcAft>
            <a:buNone/>
          </a:pPr>
          <a:r>
            <a:rPr lang="en-GB" sz="1500" kern="1200"/>
            <a:t>Impact and Outcomes: This service seeks to reduce the annual cost of obesity in GM which is estimated to be £3.21 billion to improve quality of life, reduce social care costs, productivity losses from absenteeism and burden of diabetes, CVD, and cancer. (Health Innovation Manchester, 2024)</a:t>
          </a:r>
          <a:endParaRPr lang="en-US" sz="1500" kern="1200"/>
        </a:p>
      </dsp:txBody>
      <dsp:txXfrm>
        <a:off x="1676839" y="2601158"/>
        <a:ext cx="8916702" cy="14518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597092-6B3E-4618-8DEF-521768D361D4}">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D18B30-1052-4EFF-A084-3757BF24E97F}">
      <dsp:nvSpPr>
        <dsp:cNvPr id="0" name=""/>
        <dsp:cNvSpPr/>
      </dsp:nvSpPr>
      <dsp:spPr>
        <a:xfrm>
          <a:off x="376522" y="280590"/>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3D7A69-2B5E-4418-8027-21B488709F4F}">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66750">
            <a:lnSpc>
              <a:spcPct val="90000"/>
            </a:lnSpc>
            <a:spcBef>
              <a:spcPct val="0"/>
            </a:spcBef>
            <a:spcAft>
              <a:spcPct val="35000"/>
            </a:spcAft>
            <a:buNone/>
          </a:pPr>
          <a:r>
            <a:rPr lang="en-GB" sz="1500" b="1" kern="1200"/>
            <a:t>Supporting Long Term Condition Management</a:t>
          </a:r>
          <a:r>
            <a:rPr lang="en-GB" sz="1500" kern="1200"/>
            <a:t>: Community Pharmacies can support Medicines optimisation, structured medication reviews and support reducing hospital admissions and secondary care referrals through management, monitoring, and optimisation of care for many long-term conditions.</a:t>
          </a:r>
          <a:endParaRPr lang="en-US" sz="1500" kern="1200"/>
        </a:p>
      </dsp:txBody>
      <dsp:txXfrm>
        <a:off x="1437631" y="531"/>
        <a:ext cx="9077968" cy="1244702"/>
      </dsp:txXfrm>
    </dsp:sp>
    <dsp:sp modelId="{FB32696D-9B92-47BD-8839-0599E9EEED88}">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1AD543-FBB3-4BD8-94A2-E5AA5DE5FEED}">
      <dsp:nvSpPr>
        <dsp:cNvPr id="0" name=""/>
        <dsp:cNvSpPr/>
      </dsp:nvSpPr>
      <dsp:spPr>
        <a:xfrm>
          <a:off x="376522" y="1836468"/>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70E556-AACD-416C-8D85-A54EEC797F5E}">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66750">
            <a:lnSpc>
              <a:spcPct val="90000"/>
            </a:lnSpc>
            <a:spcBef>
              <a:spcPct val="0"/>
            </a:spcBef>
            <a:spcAft>
              <a:spcPct val="35000"/>
            </a:spcAft>
            <a:buNone/>
          </a:pPr>
          <a:r>
            <a:rPr lang="en-GB" sz="1500" kern="1200"/>
            <a:t>Evidence: Participation of x 10 Pharmacies in GM in the NHSE IP Pathfinder programme delivering Minor Illness, CVD and respiratory pathway prescribing pathway.  Supporting the rollout of the National  Prescribing service and IPs in community pharmacy is a key  development which will support local system pressures. </a:t>
          </a:r>
          <a:endParaRPr lang="en-US" sz="1500" kern="1200"/>
        </a:p>
      </dsp:txBody>
      <dsp:txXfrm>
        <a:off x="1437631" y="1556410"/>
        <a:ext cx="9077968" cy="1244702"/>
      </dsp:txXfrm>
    </dsp:sp>
    <dsp:sp modelId="{C814BF6E-FCBB-4884-9211-BD32C9CD5D3E}">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C6C2B8-DE1A-45A5-8997-015D6B243D16}">
      <dsp:nvSpPr>
        <dsp:cNvPr id="0" name=""/>
        <dsp:cNvSpPr/>
      </dsp:nvSpPr>
      <dsp:spPr>
        <a:xfrm>
          <a:off x="376522" y="3392347"/>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E6FB0C-1C7D-4641-A48C-5B993DF4496D}">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66750">
            <a:lnSpc>
              <a:spcPct val="90000"/>
            </a:lnSpc>
            <a:spcBef>
              <a:spcPct val="0"/>
            </a:spcBef>
            <a:spcAft>
              <a:spcPct val="35000"/>
            </a:spcAft>
            <a:buNone/>
          </a:pPr>
          <a:r>
            <a:rPr lang="en-GB" sz="1500" kern="1200"/>
            <a:t>e.g. Hospital admissions for COPD and asthma are twice the national average in some areas. Skin conditions impact 54% of the population at any one time costing the NHS £1.82 billion annually and many cases could be managed in Community Pharmacy and community settings. This would be supported by vaccinations and management of minor respiratory conditions using Pharmacy First pathways. </a:t>
          </a:r>
          <a:endParaRPr lang="en-US" sz="1500" kern="1200"/>
        </a:p>
      </dsp:txBody>
      <dsp:txXfrm>
        <a:off x="1437631" y="3112289"/>
        <a:ext cx="9077968" cy="12447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DB3C9-BE22-4C16-88BC-F0AAE5AF6175}">
      <dsp:nvSpPr>
        <dsp:cNvPr id="0" name=""/>
        <dsp:cNvSpPr/>
      </dsp:nvSpPr>
      <dsp:spPr>
        <a:xfrm>
          <a:off x="0" y="708097"/>
          <a:ext cx="105156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328A48-1E88-4D3D-A6D0-3A1183A87722}">
      <dsp:nvSpPr>
        <dsp:cNvPr id="0" name=""/>
        <dsp:cNvSpPr/>
      </dsp:nvSpPr>
      <dsp:spPr>
        <a:xfrm>
          <a:off x="395445" y="1002230"/>
          <a:ext cx="718991" cy="7189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E05C1E-C510-4C76-9A0B-0051FEDB5AA6}">
      <dsp:nvSpPr>
        <dsp:cNvPr id="0" name=""/>
        <dsp:cNvSpPr/>
      </dsp:nvSpPr>
      <dsp:spPr>
        <a:xfrm>
          <a:off x="1509882" y="708097"/>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111250">
            <a:lnSpc>
              <a:spcPct val="90000"/>
            </a:lnSpc>
            <a:spcBef>
              <a:spcPct val="0"/>
            </a:spcBef>
            <a:spcAft>
              <a:spcPct val="35000"/>
            </a:spcAft>
            <a:buNone/>
          </a:pPr>
          <a:r>
            <a:rPr lang="en-GB" sz="2500" kern="1200"/>
            <a:t>Agree next steps and engagement to further develop the offer in collaboration with the ICB </a:t>
          </a:r>
          <a:endParaRPr lang="en-US" sz="2500" kern="1200"/>
        </a:p>
      </dsp:txBody>
      <dsp:txXfrm>
        <a:off x="1509882" y="708097"/>
        <a:ext cx="9005717" cy="1307257"/>
      </dsp:txXfrm>
    </dsp:sp>
    <dsp:sp modelId="{AE8219A5-6900-4E0E-BD60-0A2B6FBEF6FB}">
      <dsp:nvSpPr>
        <dsp:cNvPr id="0" name=""/>
        <dsp:cNvSpPr/>
      </dsp:nvSpPr>
      <dsp:spPr>
        <a:xfrm>
          <a:off x="0" y="2342169"/>
          <a:ext cx="105156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770A13-19BD-44E2-8DEF-59E270A4023E}">
      <dsp:nvSpPr>
        <dsp:cNvPr id="0" name=""/>
        <dsp:cNvSpPr/>
      </dsp:nvSpPr>
      <dsp:spPr>
        <a:xfrm>
          <a:off x="395445" y="2636302"/>
          <a:ext cx="718991" cy="71899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FF3547-E39B-460F-8F78-FA11D8B62E3B}">
      <dsp:nvSpPr>
        <dsp:cNvPr id="0" name=""/>
        <dsp:cNvSpPr/>
      </dsp:nvSpPr>
      <dsp:spPr>
        <a:xfrm>
          <a:off x="1509882" y="2342169"/>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111250">
            <a:lnSpc>
              <a:spcPct val="90000"/>
            </a:lnSpc>
            <a:spcBef>
              <a:spcPct val="0"/>
            </a:spcBef>
            <a:spcAft>
              <a:spcPct val="35000"/>
            </a:spcAft>
            <a:buNone/>
          </a:pPr>
          <a:r>
            <a:rPr lang="en-GB" sz="2500" kern="1200"/>
            <a:t>Understanding the plans for BECCOR development for CP and wider PC </a:t>
          </a:r>
          <a:endParaRPr lang="en-US" sz="2500" kern="1200"/>
        </a:p>
      </dsp:txBody>
      <dsp:txXfrm>
        <a:off x="1509882" y="2342169"/>
        <a:ext cx="9005717" cy="130725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A6690A-0423-476A-92B8-3665339BD930}" type="datetimeFigureOut">
              <a:rPr lang="en-GB" smtClean="0"/>
              <a:t>28/05/2026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45F86D-5F8F-464B-8288-AD66FAE5EAD9}" type="slidenum">
              <a:rPr lang="en-GB" smtClean="0"/>
              <a:t>‹#›</a:t>
            </a:fld>
            <a:endParaRPr lang="en-GB"/>
          </a:p>
        </p:txBody>
      </p:sp>
    </p:spTree>
    <p:extLst>
      <p:ext uri="{BB962C8B-B14F-4D97-AF65-F5344CB8AC3E}">
        <p14:creationId xmlns:p14="http://schemas.microsoft.com/office/powerpoint/2010/main" val="1926429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GB"/>
          </a:p>
        </p:txBody>
      </p:sp>
      <p:sp>
        <p:nvSpPr>
          <p:cNvPr id="4" name="Slide Number Placeholder 3"/>
          <p:cNvSpPr>
            <a:spLocks noGrp="1"/>
          </p:cNvSpPr>
          <p:nvPr>
            <p:ph type="sldNum" sz="quarter" idx="5"/>
          </p:nvPr>
        </p:nvSpPr>
        <p:spPr/>
        <p:txBody>
          <a:bodyPr/>
          <a:lstStyle/>
          <a:p>
            <a:fld id="{C845F86D-5F8F-464B-8288-AD66FAE5EAD9}" type="slidenum">
              <a:rPr lang="en-GB" smtClean="0"/>
              <a:t>7</a:t>
            </a:fld>
            <a:endParaRPr lang="en-GB"/>
          </a:p>
        </p:txBody>
      </p:sp>
    </p:spTree>
    <p:extLst>
      <p:ext uri="{BB962C8B-B14F-4D97-AF65-F5344CB8AC3E}">
        <p14:creationId xmlns:p14="http://schemas.microsoft.com/office/powerpoint/2010/main" val="709490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FF03D-F588-5FC2-45DB-C9B3CD5C0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3BC7B-A05A-0482-AAED-63558CD0B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F37AF9-295E-91F6-57C0-DF5F035ED799}"/>
              </a:ext>
            </a:extLst>
          </p:cNvPr>
          <p:cNvSpPr>
            <a:spLocks noGrp="1"/>
          </p:cNvSpPr>
          <p:nvPr>
            <p:ph type="body" idx="1"/>
          </p:nvPr>
        </p:nvSpPr>
        <p:spPr/>
        <p:txBody>
          <a:bodyPr/>
          <a:lstStyle/>
          <a:p>
            <a:r>
              <a:rPr lang="en-GB" sz="1200"/>
              <a:t>. Owing to their accessible high street locations and extended opening hours, including evenings and weekends, patients typically engage with community pharmacists approximately twelve times more frequently than with their GPs. (Murray et al., 2020).</a:t>
            </a:r>
            <a:endParaRPr lang="en-GB"/>
          </a:p>
        </p:txBody>
      </p:sp>
      <p:sp>
        <p:nvSpPr>
          <p:cNvPr id="4" name="Slide Number Placeholder 3">
            <a:extLst>
              <a:ext uri="{FF2B5EF4-FFF2-40B4-BE49-F238E27FC236}">
                <a16:creationId xmlns:a16="http://schemas.microsoft.com/office/drawing/2014/main" id="{7FC7ECFA-CF72-77C8-87F9-8B3C2EADF181}"/>
              </a:ext>
            </a:extLst>
          </p:cNvPr>
          <p:cNvSpPr>
            <a:spLocks noGrp="1"/>
          </p:cNvSpPr>
          <p:nvPr>
            <p:ph type="sldNum" sz="quarter" idx="5"/>
          </p:nvPr>
        </p:nvSpPr>
        <p:spPr/>
        <p:txBody>
          <a:bodyPr/>
          <a:lstStyle/>
          <a:p>
            <a:fld id="{C845F86D-5F8F-464B-8288-AD66FAE5EAD9}" type="slidenum">
              <a:rPr lang="en-GB" smtClean="0"/>
              <a:t>8</a:t>
            </a:fld>
            <a:endParaRPr lang="en-GB"/>
          </a:p>
        </p:txBody>
      </p:sp>
    </p:spTree>
    <p:extLst>
      <p:ext uri="{BB962C8B-B14F-4D97-AF65-F5344CB8AC3E}">
        <p14:creationId xmlns:p14="http://schemas.microsoft.com/office/powerpoint/2010/main" val="3722866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Added advantage of CP delivery is access to wider support, other services and medicines advice and now access to GMCR </a:t>
            </a:r>
          </a:p>
        </p:txBody>
      </p:sp>
      <p:sp>
        <p:nvSpPr>
          <p:cNvPr id="4" name="Slide Number Placeholder 3"/>
          <p:cNvSpPr>
            <a:spLocks noGrp="1"/>
          </p:cNvSpPr>
          <p:nvPr>
            <p:ph type="sldNum" sz="quarter" idx="5"/>
          </p:nvPr>
        </p:nvSpPr>
        <p:spPr/>
        <p:txBody>
          <a:bodyPr/>
          <a:lstStyle/>
          <a:p>
            <a:fld id="{C845F86D-5F8F-464B-8288-AD66FAE5EAD9}" type="slidenum">
              <a:rPr lang="en-GB" smtClean="0"/>
              <a:t>14</a:t>
            </a:fld>
            <a:endParaRPr lang="en-GB"/>
          </a:p>
        </p:txBody>
      </p:sp>
    </p:spTree>
    <p:extLst>
      <p:ext uri="{BB962C8B-B14F-4D97-AF65-F5344CB8AC3E}">
        <p14:creationId xmlns:p14="http://schemas.microsoft.com/office/powerpoint/2010/main" val="4225478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EC7D0-92B4-F77D-7950-E870B44FF8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5FE4EF3-0A95-7A97-AE7D-EDBCA2EA45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E17E9CD-749A-A726-A240-C1C1324CD671}"/>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5" name="Footer Placeholder 4">
            <a:extLst>
              <a:ext uri="{FF2B5EF4-FFF2-40B4-BE49-F238E27FC236}">
                <a16:creationId xmlns:a16="http://schemas.microsoft.com/office/drawing/2014/main" id="{A9D25969-8174-76FD-402D-C1AC224C65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5B6D62-4D91-1F87-7017-9D417C9F6AF2}"/>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42372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E283-9F93-613D-109E-0750C69ADF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A9FBBD-9A6F-3701-4AA5-B04D26BCC6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3E97CD-DF78-3814-5C6E-CE2ECC43DF85}"/>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5" name="Footer Placeholder 4">
            <a:extLst>
              <a:ext uri="{FF2B5EF4-FFF2-40B4-BE49-F238E27FC236}">
                <a16:creationId xmlns:a16="http://schemas.microsoft.com/office/drawing/2014/main" id="{C517E2E9-9C3F-D63A-7E6A-A78F96B468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17F0F4-5BE1-3970-39ED-B7BE0C1520F8}"/>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363000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85F3B-5E0D-35BF-19E1-BC59A47E05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AA3A358-D849-43DC-9DEC-9015D3AA2F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698904-878A-2858-F08E-CADB5CBEA649}"/>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5" name="Footer Placeholder 4">
            <a:extLst>
              <a:ext uri="{FF2B5EF4-FFF2-40B4-BE49-F238E27FC236}">
                <a16:creationId xmlns:a16="http://schemas.microsoft.com/office/drawing/2014/main" id="{564515FC-49D5-C9FE-C965-11680E94C8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1E372E-679C-A86F-F110-96A1010DC0E4}"/>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261425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8B229-8098-C612-28AC-A0156E99A5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7D5D1B-12E4-5143-B8BF-CE982E9D72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D37692-8E92-5F04-3B63-9AEE284F6A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6C19463-845B-C582-7CCD-66F24DC6AB50}"/>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6" name="Footer Placeholder 5">
            <a:extLst>
              <a:ext uri="{FF2B5EF4-FFF2-40B4-BE49-F238E27FC236}">
                <a16:creationId xmlns:a16="http://schemas.microsoft.com/office/drawing/2014/main" id="{EB25F69E-93B6-8846-AC14-1FBE04135C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4BDE411-3E8F-F59B-00AF-E00FE7EE1D87}"/>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1320446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15A5C-4A60-E799-8483-2484CE1988D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C90F8A-3BEB-2A49-9F39-592238FAF3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732CBB-665A-466F-3E92-518729D35B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486BE58-1F68-1E5B-8677-6C25D6BC77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0ECA75-B3DB-82F3-17A2-AD9AE93BF6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1D799D-0087-470F-19F4-C149932446B4}"/>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8" name="Footer Placeholder 7">
            <a:extLst>
              <a:ext uri="{FF2B5EF4-FFF2-40B4-BE49-F238E27FC236}">
                <a16:creationId xmlns:a16="http://schemas.microsoft.com/office/drawing/2014/main" id="{1B9C69E9-6A40-4C67-17A5-95CE4A1798F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C2B9AC-0C42-8F26-5400-7319A8D2FACB}"/>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3176604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320E-36FD-F1DA-0B31-08BD52265AD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54BCCB1-4C12-BC87-7864-72D3203D129A}"/>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4" name="Footer Placeholder 3">
            <a:extLst>
              <a:ext uri="{FF2B5EF4-FFF2-40B4-BE49-F238E27FC236}">
                <a16:creationId xmlns:a16="http://schemas.microsoft.com/office/drawing/2014/main" id="{798E5B9B-BBE6-AE00-A3B7-11682F2E4D8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FF5AA4F-B506-5ED6-B486-A9CA6E03A315}"/>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400096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3A201E-736A-556C-8A63-33E4950C1202}"/>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3" name="Footer Placeholder 2">
            <a:extLst>
              <a:ext uri="{FF2B5EF4-FFF2-40B4-BE49-F238E27FC236}">
                <a16:creationId xmlns:a16="http://schemas.microsoft.com/office/drawing/2014/main" id="{4A0D415C-331A-CFCB-C78E-BE2E88F5CD8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C24601C-5AC9-B0A2-BBDD-2C7737791EDE}"/>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1002708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71C9-C3C6-C49E-D7C8-F9E3EE87AC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FFAE9C4-5105-F35E-5FD9-CE413C0AC1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65DFC1D-CD14-2988-28FC-5E366B98DB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E93C2F-7FD5-E9CC-707E-E4D3FC92C289}"/>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6" name="Footer Placeholder 5">
            <a:extLst>
              <a:ext uri="{FF2B5EF4-FFF2-40B4-BE49-F238E27FC236}">
                <a16:creationId xmlns:a16="http://schemas.microsoft.com/office/drawing/2014/main" id="{9C2595FF-BE66-FBC5-B7A0-DA7A7E5BDB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909133-C1DA-50C8-A96A-BADC02D914CF}"/>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1883424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C0257-B8CB-A44C-6150-8EFC87FDD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AA97710-63E3-26FF-2F7B-44B4D6DD09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8983C62-A7E5-F3E3-D922-3806978178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4D58CE-CEF8-7F19-F905-B3A17EEA9DF5}"/>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6" name="Footer Placeholder 5">
            <a:extLst>
              <a:ext uri="{FF2B5EF4-FFF2-40B4-BE49-F238E27FC236}">
                <a16:creationId xmlns:a16="http://schemas.microsoft.com/office/drawing/2014/main" id="{EEE0D16C-8848-DBCE-D272-66873C1979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B34267-5E1D-F449-1DCD-35D6C486F035}"/>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1424895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6EC6-20A7-CFE8-0ACD-6B44A77F0ED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9552B1-CB59-F996-5D2A-3C28198EAA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3EA052-F5CF-7C84-BD90-825A02D8C181}"/>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5" name="Footer Placeholder 4">
            <a:extLst>
              <a:ext uri="{FF2B5EF4-FFF2-40B4-BE49-F238E27FC236}">
                <a16:creationId xmlns:a16="http://schemas.microsoft.com/office/drawing/2014/main" id="{1F0C152D-B11D-70F5-77DE-D988B82938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E82705-2549-C9EB-42B7-ACEE69DD64EB}"/>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2585295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B1D5B7-AACD-6F27-BD26-58773F670E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0FDE6B-26FB-CBDF-E0AE-1917BBF2F8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300379-1CC2-05DB-0928-2986D58CABAB}"/>
              </a:ext>
            </a:extLst>
          </p:cNvPr>
          <p:cNvSpPr>
            <a:spLocks noGrp="1"/>
          </p:cNvSpPr>
          <p:nvPr>
            <p:ph type="dt" sz="half" idx="10"/>
          </p:nvPr>
        </p:nvSpPr>
        <p:spPr/>
        <p:txBody>
          <a:bodyPr/>
          <a:lstStyle/>
          <a:p>
            <a:fld id="{A4A05AA4-6A0E-4B19-81C7-19131D15D586}" type="datetimeFigureOut">
              <a:rPr lang="en-GB" smtClean="0"/>
              <a:t>28/05/2026</a:t>
            </a:fld>
            <a:endParaRPr lang="en-GB"/>
          </a:p>
        </p:txBody>
      </p:sp>
      <p:sp>
        <p:nvSpPr>
          <p:cNvPr id="5" name="Footer Placeholder 4">
            <a:extLst>
              <a:ext uri="{FF2B5EF4-FFF2-40B4-BE49-F238E27FC236}">
                <a16:creationId xmlns:a16="http://schemas.microsoft.com/office/drawing/2014/main" id="{5E8BCD90-F1B6-8697-AF50-71895F9D30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1F3DA2-C3C8-5A92-3037-6D87F49C4C45}"/>
              </a:ext>
            </a:extLst>
          </p:cNvPr>
          <p:cNvSpPr>
            <a:spLocks noGrp="1"/>
          </p:cNvSpPr>
          <p:nvPr>
            <p:ph type="sldNum" sz="quarter" idx="12"/>
          </p:nvPr>
        </p:nvSpPr>
        <p:spPr/>
        <p:txBody>
          <a:bodyPr/>
          <a:lstStyle/>
          <a:p>
            <a:fld id="{AD961B5F-4692-491D-BEA3-B6C040C95739}" type="slidenum">
              <a:rPr lang="en-GB" smtClean="0"/>
              <a:t>‹#›</a:t>
            </a:fld>
            <a:endParaRPr lang="en-GB"/>
          </a:p>
        </p:txBody>
      </p:sp>
    </p:spTree>
    <p:extLst>
      <p:ext uri="{BB962C8B-B14F-4D97-AF65-F5344CB8AC3E}">
        <p14:creationId xmlns:p14="http://schemas.microsoft.com/office/powerpoint/2010/main" val="1014037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0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981527" y="2803957"/>
            <a:ext cx="3629297" cy="1250086"/>
          </a:xfrm>
          <a:prstGeom prst="rect">
            <a:avLst/>
          </a:prstGeom>
        </p:spPr>
        <p:txBody>
          <a:bodyPr anchor="ctr">
            <a:normAutofit/>
          </a:bodyPr>
          <a:lstStyle>
            <a:lvl1pPr algn="l">
              <a:defRPr sz="3600">
                <a:solidFill>
                  <a:srgbClr val="425563"/>
                </a:solidFill>
                <a:effectLst>
                  <a:outerShdw blurRad="1270000" algn="ctr" rotWithShape="0">
                    <a:schemeClr val="bg1"/>
                  </a:outerShdw>
                </a:effectLst>
                <a:latin typeface="Arial" panose="020B0604020202020204" pitchFamily="34" charset="0"/>
                <a:cs typeface="Arial" panose="020B0604020202020204" pitchFamily="34" charset="0"/>
              </a:defRPr>
            </a:lvl1pPr>
          </a:lstStyle>
          <a:p>
            <a:r>
              <a:rPr lang="en-US"/>
              <a:t>Presentation title to go in here</a:t>
            </a:r>
          </a:p>
        </p:txBody>
      </p:sp>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6042660"/>
            <a:ext cx="3810948" cy="688340"/>
          </a:xfrm>
          <a:prstGeom prst="rect">
            <a:avLst/>
          </a:prstGeom>
        </p:spPr>
        <p:txBody>
          <a:bodyPr>
            <a:normAutofit/>
          </a:bodyPr>
          <a:lstStyle>
            <a:lvl1pPr marL="0" indent="0" algn="r">
              <a:buNone/>
              <a:defRPr sz="1600" b="0">
                <a:solidFill>
                  <a:srgbClr val="005EB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by: John Smith</a:t>
            </a:r>
            <a:br>
              <a:rPr lang="en-US"/>
            </a:br>
            <a:r>
              <a:rPr lang="en-US"/>
              <a:t>Date to go here</a:t>
            </a:r>
          </a:p>
        </p:txBody>
      </p:sp>
      <p:pic>
        <p:nvPicPr>
          <p:cNvPr id="8" name="Picture 7">
            <a:extLst>
              <a:ext uri="{FF2B5EF4-FFF2-40B4-BE49-F238E27FC236}">
                <a16:creationId xmlns:a16="http://schemas.microsoft.com/office/drawing/2014/main" id="{4D7BAF76-38CC-9D41-ADCA-BEF5ED7D6BD7}"/>
              </a:ext>
            </a:extLst>
          </p:cNvPr>
          <p:cNvPicPr>
            <a:picLocks noChangeAspect="1"/>
          </p:cNvPicPr>
          <p:nvPr userDrawn="1"/>
        </p:nvPicPr>
        <p:blipFill>
          <a:blip r:embed="rId3"/>
          <a:stretch>
            <a:fillRect/>
          </a:stretch>
        </p:blipFill>
        <p:spPr>
          <a:xfrm>
            <a:off x="63065" y="5851408"/>
            <a:ext cx="2916618" cy="1014475"/>
          </a:xfrm>
          <a:prstGeom prst="rect">
            <a:avLst/>
          </a:prstGeom>
        </p:spPr>
      </p:pic>
      <p:pic>
        <p:nvPicPr>
          <p:cNvPr id="7" name="Picture 6">
            <a:extLst>
              <a:ext uri="{FF2B5EF4-FFF2-40B4-BE49-F238E27FC236}">
                <a16:creationId xmlns:a16="http://schemas.microsoft.com/office/drawing/2014/main" id="{93A73A34-15A1-1340-98EA-6597BD169A76}"/>
              </a:ext>
            </a:extLst>
          </p:cNvPr>
          <p:cNvPicPr>
            <a:picLocks noChangeAspect="1"/>
          </p:cNvPicPr>
          <p:nvPr userDrawn="1"/>
        </p:nvPicPr>
        <p:blipFill>
          <a:blip r:embed="rId4"/>
          <a:srcRect/>
          <a:stretch/>
        </p:blipFill>
        <p:spPr>
          <a:xfrm>
            <a:off x="8657196" y="104401"/>
            <a:ext cx="3336678" cy="1706399"/>
          </a:xfrm>
          <a:prstGeom prst="rect">
            <a:avLst/>
          </a:prstGeom>
        </p:spPr>
      </p:pic>
    </p:spTree>
    <p:extLst>
      <p:ext uri="{BB962C8B-B14F-4D97-AF65-F5344CB8AC3E}">
        <p14:creationId xmlns:p14="http://schemas.microsoft.com/office/powerpoint/2010/main" val="1076180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4553C4D1-A8FD-E24A-8F45-BCBC0391E3A2}"/>
              </a:ext>
            </a:extLst>
          </p:cNvPr>
          <p:cNvSpPr>
            <a:spLocks noGrp="1"/>
          </p:cNvSpPr>
          <p:nvPr>
            <p:ph type="title" hasCustomPrompt="1"/>
          </p:nvPr>
        </p:nvSpPr>
        <p:spPr>
          <a:xfrm>
            <a:off x="713622" y="4588139"/>
            <a:ext cx="4930966" cy="1593965"/>
          </a:xfrm>
          <a:prstGeom prst="rect">
            <a:avLst/>
          </a:prstGeom>
        </p:spPr>
        <p:txBody>
          <a:bodyPr>
            <a:noAutofit/>
          </a:bodyPr>
          <a:lstStyle>
            <a:lvl1pPr>
              <a:defRPr sz="3600">
                <a:solidFill>
                  <a:srgbClr val="425563"/>
                </a:solidFill>
              </a:defRPr>
            </a:lvl1pPr>
          </a:lstStyle>
          <a:p>
            <a:r>
              <a:rPr lang="en-US"/>
              <a:t>Section divider title</a:t>
            </a:r>
          </a:p>
        </p:txBody>
      </p:sp>
      <p:pic>
        <p:nvPicPr>
          <p:cNvPr id="3" name="Picture 2">
            <a:extLst>
              <a:ext uri="{FF2B5EF4-FFF2-40B4-BE49-F238E27FC236}">
                <a16:creationId xmlns:a16="http://schemas.microsoft.com/office/drawing/2014/main" id="{D871C90A-BA80-304B-97D8-A91306466052}"/>
              </a:ext>
            </a:extLst>
          </p:cNvPr>
          <p:cNvPicPr>
            <a:picLocks noChangeAspect="1"/>
          </p:cNvPicPr>
          <p:nvPr userDrawn="1"/>
        </p:nvPicPr>
        <p:blipFill>
          <a:blip r:embed="rId3"/>
          <a:srcRect/>
          <a:stretch/>
        </p:blipFill>
        <p:spPr>
          <a:xfrm>
            <a:off x="8657196" y="104401"/>
            <a:ext cx="3336678" cy="1706399"/>
          </a:xfrm>
          <a:prstGeom prst="rect">
            <a:avLst/>
          </a:prstGeom>
        </p:spPr>
      </p:pic>
    </p:spTree>
    <p:extLst>
      <p:ext uri="{BB962C8B-B14F-4D97-AF65-F5344CB8AC3E}">
        <p14:creationId xmlns:p14="http://schemas.microsoft.com/office/powerpoint/2010/main" val="3794009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9931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E26871-6D97-E841-B330-AFF3563ED64B}"/>
              </a:ext>
            </a:extLst>
          </p:cNvPr>
          <p:cNvPicPr>
            <a:picLocks noChangeAspect="1"/>
          </p:cNvPicPr>
          <p:nvPr userDrawn="1"/>
        </p:nvPicPr>
        <p:blipFill>
          <a:blip r:embed="rId2">
            <a:alphaModFix amt="20000"/>
          </a:blip>
          <a:stretch>
            <a:fillRect/>
          </a:stretch>
        </p:blipFill>
        <p:spPr>
          <a:xfrm>
            <a:off x="6183683" y="329221"/>
            <a:ext cx="8665639" cy="8704764"/>
          </a:xfrm>
          <a:prstGeom prst="rect">
            <a:avLst/>
          </a:prstGeom>
        </p:spPr>
      </p:pic>
    </p:spTree>
    <p:extLst>
      <p:ext uri="{BB962C8B-B14F-4D97-AF65-F5344CB8AC3E}">
        <p14:creationId xmlns:p14="http://schemas.microsoft.com/office/powerpoint/2010/main" val="262166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731ABD-B8F0-A940-B05B-1696342F7884}"/>
              </a:ext>
            </a:extLst>
          </p:cNvPr>
          <p:cNvPicPr>
            <a:picLocks noChangeAspect="1"/>
          </p:cNvPicPr>
          <p:nvPr userDrawn="1"/>
        </p:nvPicPr>
        <p:blipFill>
          <a:blip r:embed="rId2">
            <a:alphaModFix amt="20000"/>
          </a:blip>
          <a:stretch>
            <a:fillRect/>
          </a:stretch>
        </p:blipFill>
        <p:spPr>
          <a:xfrm>
            <a:off x="6183683" y="329221"/>
            <a:ext cx="8665639" cy="8704764"/>
          </a:xfrm>
          <a:prstGeom prst="rect">
            <a:avLst/>
          </a:prstGeom>
        </p:spPr>
      </p:pic>
      <p:sp>
        <p:nvSpPr>
          <p:cNvPr id="3" name="Content Placeholder 2">
            <a:extLst>
              <a:ext uri="{FF2B5EF4-FFF2-40B4-BE49-F238E27FC236}">
                <a16:creationId xmlns:a16="http://schemas.microsoft.com/office/drawing/2014/main" id="{7F80FABA-D48F-C849-91D6-BC3AC067F410}"/>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7042FA9D-A0D1-5B47-9E3D-09A2ED73EDE2}"/>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5" name="Title 1">
            <a:extLst>
              <a:ext uri="{FF2B5EF4-FFF2-40B4-BE49-F238E27FC236}">
                <a16:creationId xmlns:a16="http://schemas.microsoft.com/office/drawing/2014/main" id="{47FA9665-DB55-6F47-BB96-5ADFB6D7172E}"/>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2F151601-4E3A-DC45-861A-BA07C9B90D19}"/>
              </a:ext>
            </a:extLst>
          </p:cNvPr>
          <p:cNvPicPr>
            <a:picLocks noChangeAspect="1"/>
          </p:cNvPicPr>
          <p:nvPr userDrawn="1"/>
        </p:nvPicPr>
        <p:blipFill>
          <a:blip r:embed="rId2"/>
          <a:stretch>
            <a:fillRect/>
          </a:stretch>
        </p:blipFill>
        <p:spPr>
          <a:xfrm>
            <a:off x="538420" y="649588"/>
            <a:ext cx="920322" cy="924477"/>
          </a:xfrm>
          <a:prstGeom prst="rect">
            <a:avLst/>
          </a:prstGeom>
        </p:spPr>
      </p:pic>
    </p:spTree>
    <p:extLst>
      <p:ext uri="{BB962C8B-B14F-4D97-AF65-F5344CB8AC3E}">
        <p14:creationId xmlns:p14="http://schemas.microsoft.com/office/powerpoint/2010/main" val="783572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731ABD-B8F0-A940-B05B-1696342F7884}"/>
              </a:ext>
            </a:extLst>
          </p:cNvPr>
          <p:cNvPicPr>
            <a:picLocks noChangeAspect="1"/>
          </p:cNvPicPr>
          <p:nvPr userDrawn="1"/>
        </p:nvPicPr>
        <p:blipFill>
          <a:blip r:embed="rId2">
            <a:alphaModFix amt="20000"/>
          </a:blip>
          <a:stretch>
            <a:fillRect/>
          </a:stretch>
        </p:blipFill>
        <p:spPr>
          <a:xfrm>
            <a:off x="6183683" y="329221"/>
            <a:ext cx="8665639" cy="8704764"/>
          </a:xfrm>
          <a:prstGeom prst="rect">
            <a:avLst/>
          </a:prstGeom>
        </p:spPr>
      </p:pic>
      <p:pic>
        <p:nvPicPr>
          <p:cNvPr id="4" name="Picture 3">
            <a:extLst>
              <a:ext uri="{FF2B5EF4-FFF2-40B4-BE49-F238E27FC236}">
                <a16:creationId xmlns:a16="http://schemas.microsoft.com/office/drawing/2014/main" id="{7042FA9D-A0D1-5B47-9E3D-09A2ED73EDE2}"/>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5" name="Title 1">
            <a:extLst>
              <a:ext uri="{FF2B5EF4-FFF2-40B4-BE49-F238E27FC236}">
                <a16:creationId xmlns:a16="http://schemas.microsoft.com/office/drawing/2014/main" id="{47FA9665-DB55-6F47-BB96-5ADFB6D7172E}"/>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2F151601-4E3A-DC45-861A-BA07C9B90D19}"/>
              </a:ext>
            </a:extLst>
          </p:cNvPr>
          <p:cNvPicPr>
            <a:picLocks noChangeAspect="1"/>
          </p:cNvPicPr>
          <p:nvPr userDrawn="1"/>
        </p:nvPicPr>
        <p:blipFill>
          <a:blip r:embed="rId2"/>
          <a:stretch>
            <a:fillRect/>
          </a:stretch>
        </p:blipFill>
        <p:spPr>
          <a:xfrm>
            <a:off x="538420" y="649588"/>
            <a:ext cx="920322" cy="924477"/>
          </a:xfrm>
          <a:prstGeom prst="rect">
            <a:avLst/>
          </a:prstGeom>
        </p:spPr>
      </p:pic>
      <p:sp>
        <p:nvSpPr>
          <p:cNvPr id="7" name="Text Placeholder 2">
            <a:extLst>
              <a:ext uri="{FF2B5EF4-FFF2-40B4-BE49-F238E27FC236}">
                <a16:creationId xmlns:a16="http://schemas.microsoft.com/office/drawing/2014/main" id="{1A04E0E6-C129-3E41-8A40-8AA041863682}"/>
              </a:ext>
            </a:extLst>
          </p:cNvPr>
          <p:cNvSpPr>
            <a:spLocks noGrp="1"/>
          </p:cNvSpPr>
          <p:nvPr>
            <p:ph type="body" idx="1"/>
          </p:nvPr>
        </p:nvSpPr>
        <p:spPr>
          <a:xfrm>
            <a:off x="839788" y="1681163"/>
            <a:ext cx="5448278" cy="823912"/>
          </a:xfrm>
          <a:prstGeom prst="rect">
            <a:avLst/>
          </a:prstGeom>
        </p:spPr>
        <p:txBody>
          <a:bodyPr anchor="b"/>
          <a:lstStyle>
            <a:lvl1pPr marL="0" indent="0">
              <a:buNone/>
              <a:defRPr sz="2400" b="1">
                <a:solidFill>
                  <a:srgbClr val="005EB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Content Placeholder 3">
            <a:extLst>
              <a:ext uri="{FF2B5EF4-FFF2-40B4-BE49-F238E27FC236}">
                <a16:creationId xmlns:a16="http://schemas.microsoft.com/office/drawing/2014/main" id="{A81EC1DE-C23E-D342-85CD-116D1EA2C5B8}"/>
              </a:ext>
            </a:extLst>
          </p:cNvPr>
          <p:cNvSpPr>
            <a:spLocks noGrp="1"/>
          </p:cNvSpPr>
          <p:nvPr>
            <p:ph sz="half" idx="2"/>
          </p:nvPr>
        </p:nvSpPr>
        <p:spPr>
          <a:xfrm>
            <a:off x="839788" y="2505075"/>
            <a:ext cx="5448278"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13758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731ABD-B8F0-A940-B05B-1696342F7884}"/>
              </a:ext>
            </a:extLst>
          </p:cNvPr>
          <p:cNvPicPr>
            <a:picLocks noChangeAspect="1"/>
          </p:cNvPicPr>
          <p:nvPr userDrawn="1"/>
        </p:nvPicPr>
        <p:blipFill>
          <a:blip r:embed="rId2"/>
          <a:stretch>
            <a:fillRect/>
          </a:stretch>
        </p:blipFill>
        <p:spPr>
          <a:xfrm>
            <a:off x="9707896" y="4491928"/>
            <a:ext cx="2114302" cy="2123848"/>
          </a:xfrm>
          <a:prstGeom prst="rect">
            <a:avLst/>
          </a:prstGeom>
        </p:spPr>
      </p:pic>
    </p:spTree>
    <p:extLst>
      <p:ext uri="{BB962C8B-B14F-4D97-AF65-F5344CB8AC3E}">
        <p14:creationId xmlns:p14="http://schemas.microsoft.com/office/powerpoint/2010/main" val="2383757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5" name="Title 1">
            <a:extLst>
              <a:ext uri="{FF2B5EF4-FFF2-40B4-BE49-F238E27FC236}">
                <a16:creationId xmlns:a16="http://schemas.microsoft.com/office/drawing/2014/main" id="{202503C8-7C4D-384B-BC90-8F0335C0659E}"/>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A8538011-734D-F849-ADF9-A9F83D655662}"/>
              </a:ext>
            </a:extLst>
          </p:cNvPr>
          <p:cNvPicPr>
            <a:picLocks noChangeAspect="1"/>
          </p:cNvPicPr>
          <p:nvPr userDrawn="1"/>
        </p:nvPicPr>
        <p:blipFill>
          <a:blip r:embed="rId3"/>
          <a:stretch>
            <a:fillRect/>
          </a:stretch>
        </p:blipFill>
        <p:spPr>
          <a:xfrm>
            <a:off x="538420" y="649588"/>
            <a:ext cx="920322" cy="924477"/>
          </a:xfrm>
          <a:prstGeom prst="rect">
            <a:avLst/>
          </a:prstGeom>
        </p:spPr>
      </p:pic>
    </p:spTree>
    <p:extLst>
      <p:ext uri="{BB962C8B-B14F-4D97-AF65-F5344CB8AC3E}">
        <p14:creationId xmlns:p14="http://schemas.microsoft.com/office/powerpoint/2010/main" val="3059641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CF5E24-CD57-264C-973F-BDAB08D6CEBA}"/>
              </a:ext>
            </a:extLst>
          </p:cNvPr>
          <p:cNvPicPr>
            <a:picLocks noChangeAspect="1"/>
          </p:cNvPicPr>
          <p:nvPr userDrawn="1"/>
        </p:nvPicPr>
        <p:blipFill>
          <a:blip r:embed="rId2"/>
          <a:stretch>
            <a:fillRect/>
          </a:stretch>
        </p:blipFill>
        <p:spPr>
          <a:xfrm>
            <a:off x="9707896" y="4491928"/>
            <a:ext cx="2114302" cy="2123848"/>
          </a:xfrm>
          <a:prstGeom prst="rect">
            <a:avLst/>
          </a:prstGeom>
        </p:spPr>
      </p:pic>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5" name="Title 1">
            <a:extLst>
              <a:ext uri="{FF2B5EF4-FFF2-40B4-BE49-F238E27FC236}">
                <a16:creationId xmlns:a16="http://schemas.microsoft.com/office/drawing/2014/main" id="{202503C8-7C4D-384B-BC90-8F0335C0659E}"/>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A8538011-734D-F849-ADF9-A9F83D655662}"/>
              </a:ext>
            </a:extLst>
          </p:cNvPr>
          <p:cNvPicPr>
            <a:picLocks noChangeAspect="1"/>
          </p:cNvPicPr>
          <p:nvPr userDrawn="1"/>
        </p:nvPicPr>
        <p:blipFill>
          <a:blip r:embed="rId2"/>
          <a:stretch>
            <a:fillRect/>
          </a:stretch>
        </p:blipFill>
        <p:spPr>
          <a:xfrm>
            <a:off x="538420" y="649588"/>
            <a:ext cx="920322" cy="924477"/>
          </a:xfrm>
          <a:prstGeom prst="rect">
            <a:avLst/>
          </a:prstGeom>
        </p:spPr>
      </p:pic>
    </p:spTree>
    <p:extLst>
      <p:ext uri="{BB962C8B-B14F-4D97-AF65-F5344CB8AC3E}">
        <p14:creationId xmlns:p14="http://schemas.microsoft.com/office/powerpoint/2010/main" val="1422212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mparis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CD65E40-BF09-6143-BF96-EB07F83769B9}"/>
              </a:ext>
            </a:extLst>
          </p:cNvPr>
          <p:cNvPicPr>
            <a:picLocks noChangeAspect="1"/>
          </p:cNvPicPr>
          <p:nvPr userDrawn="1"/>
        </p:nvPicPr>
        <p:blipFill>
          <a:blip r:embed="rId2"/>
          <a:stretch>
            <a:fillRect/>
          </a:stretch>
        </p:blipFill>
        <p:spPr>
          <a:xfrm>
            <a:off x="9707896" y="4491928"/>
            <a:ext cx="2114302" cy="2123848"/>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3982203" cy="823912"/>
          </a:xfrm>
          <a:prstGeom prst="rect">
            <a:avLst/>
          </a:prstGeom>
        </p:spPr>
        <p:txBody>
          <a:bodyPr anchor="b"/>
          <a:lstStyle>
            <a:lvl1pPr marL="0" indent="0">
              <a:buNone/>
              <a:defRPr sz="2400" b="1">
                <a:solidFill>
                  <a:srgbClr val="005EB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3982203"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sp>
        <p:nvSpPr>
          <p:cNvPr id="5" name="Text Placeholder 4">
            <a:extLst>
              <a:ext uri="{FF2B5EF4-FFF2-40B4-BE49-F238E27FC236}">
                <a16:creationId xmlns:a16="http://schemas.microsoft.com/office/drawing/2014/main" id="{909A2B65-AB39-674E-9EDA-785F2C9D9EA7}"/>
              </a:ext>
            </a:extLst>
          </p:cNvPr>
          <p:cNvSpPr>
            <a:spLocks noGrp="1"/>
          </p:cNvSpPr>
          <p:nvPr>
            <p:ph type="body" sz="quarter" idx="3"/>
          </p:nvPr>
        </p:nvSpPr>
        <p:spPr>
          <a:xfrm>
            <a:off x="5264036" y="1681163"/>
            <a:ext cx="4001814" cy="823912"/>
          </a:xfrm>
          <a:prstGeom prst="rect">
            <a:avLst/>
          </a:prstGeom>
        </p:spPr>
        <p:txBody>
          <a:bodyPr anchor="b"/>
          <a:lstStyle>
            <a:lvl1pPr marL="0" indent="0">
              <a:buNone/>
              <a:defRPr sz="2400" b="1">
                <a:solidFill>
                  <a:srgbClr val="005EB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9561D5-769F-E746-9A65-E917A1BCA833}"/>
              </a:ext>
            </a:extLst>
          </p:cNvPr>
          <p:cNvSpPr>
            <a:spLocks noGrp="1"/>
          </p:cNvSpPr>
          <p:nvPr>
            <p:ph sz="quarter" idx="4"/>
          </p:nvPr>
        </p:nvSpPr>
        <p:spPr>
          <a:xfrm>
            <a:off x="5264036" y="2505075"/>
            <a:ext cx="4001814"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9" name="Title 1">
            <a:extLst>
              <a:ext uri="{FF2B5EF4-FFF2-40B4-BE49-F238E27FC236}">
                <a16:creationId xmlns:a16="http://schemas.microsoft.com/office/drawing/2014/main" id="{ED6B0F98-7339-2548-81A9-192D7CAC1854}"/>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1" name="Picture 10">
            <a:extLst>
              <a:ext uri="{FF2B5EF4-FFF2-40B4-BE49-F238E27FC236}">
                <a16:creationId xmlns:a16="http://schemas.microsoft.com/office/drawing/2014/main" id="{7E9FBC5F-25CA-2842-8264-17912D27D4A5}"/>
              </a:ext>
            </a:extLst>
          </p:cNvPr>
          <p:cNvPicPr>
            <a:picLocks noChangeAspect="1"/>
          </p:cNvPicPr>
          <p:nvPr userDrawn="1"/>
        </p:nvPicPr>
        <p:blipFill>
          <a:blip r:embed="rId2"/>
          <a:stretch>
            <a:fillRect/>
          </a:stretch>
        </p:blipFill>
        <p:spPr>
          <a:xfrm>
            <a:off x="538420" y="649588"/>
            <a:ext cx="920322" cy="924477"/>
          </a:xfrm>
          <a:prstGeom prst="rect">
            <a:avLst/>
          </a:prstGeom>
        </p:spPr>
      </p:pic>
    </p:spTree>
    <p:extLst>
      <p:ext uri="{BB962C8B-B14F-4D97-AF65-F5344CB8AC3E}">
        <p14:creationId xmlns:p14="http://schemas.microsoft.com/office/powerpoint/2010/main" val="2281489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10780712" cy="823912"/>
          </a:xfrm>
          <a:prstGeom prst="rect">
            <a:avLst/>
          </a:prstGeom>
        </p:spPr>
        <p:txBody>
          <a:bodyPr anchor="b"/>
          <a:lstStyle>
            <a:lvl1pPr marL="0" indent="0">
              <a:buNone/>
              <a:defRPr sz="2400" b="1">
                <a:solidFill>
                  <a:srgbClr val="005EB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5" name="Title 1">
            <a:extLst>
              <a:ext uri="{FF2B5EF4-FFF2-40B4-BE49-F238E27FC236}">
                <a16:creationId xmlns:a16="http://schemas.microsoft.com/office/drawing/2014/main" id="{CA0D4F75-E5A3-3642-8988-5A5602785A7C}"/>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DFFA6FA0-7A45-A14B-98E5-E9B591FD811D}"/>
              </a:ext>
            </a:extLst>
          </p:cNvPr>
          <p:cNvPicPr>
            <a:picLocks noChangeAspect="1"/>
          </p:cNvPicPr>
          <p:nvPr userDrawn="1"/>
        </p:nvPicPr>
        <p:blipFill>
          <a:blip r:embed="rId3"/>
          <a:stretch>
            <a:fillRect/>
          </a:stretch>
        </p:blipFill>
        <p:spPr>
          <a:xfrm>
            <a:off x="538420" y="649588"/>
            <a:ext cx="920322" cy="924477"/>
          </a:xfrm>
          <a:prstGeom prst="rect">
            <a:avLst/>
          </a:prstGeom>
        </p:spPr>
      </p:pic>
    </p:spTree>
    <p:extLst>
      <p:ext uri="{BB962C8B-B14F-4D97-AF65-F5344CB8AC3E}">
        <p14:creationId xmlns:p14="http://schemas.microsoft.com/office/powerpoint/2010/main" val="21437939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Comparis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10780712" cy="823912"/>
          </a:xfrm>
          <a:prstGeom prst="rect">
            <a:avLst/>
          </a:prstGeom>
        </p:spPr>
        <p:txBody>
          <a:bodyPr anchor="b"/>
          <a:lstStyle>
            <a:lvl1pPr marL="0" indent="0">
              <a:buNone/>
              <a:defRPr sz="2400" b="1">
                <a:solidFill>
                  <a:srgbClr val="005EB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5" name="Title 1">
            <a:extLst>
              <a:ext uri="{FF2B5EF4-FFF2-40B4-BE49-F238E27FC236}">
                <a16:creationId xmlns:a16="http://schemas.microsoft.com/office/drawing/2014/main" id="{CA0D4F75-E5A3-3642-8988-5A5602785A7C}"/>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DFFA6FA0-7A45-A14B-98E5-E9B591FD811D}"/>
              </a:ext>
            </a:extLst>
          </p:cNvPr>
          <p:cNvPicPr>
            <a:picLocks noChangeAspect="1"/>
          </p:cNvPicPr>
          <p:nvPr userDrawn="1"/>
        </p:nvPicPr>
        <p:blipFill>
          <a:blip r:embed="rId3"/>
          <a:stretch>
            <a:fillRect/>
          </a:stretch>
        </p:blipFill>
        <p:spPr>
          <a:xfrm>
            <a:off x="538420" y="649588"/>
            <a:ext cx="920322" cy="924477"/>
          </a:xfrm>
          <a:prstGeom prst="rect">
            <a:avLst/>
          </a:prstGeom>
        </p:spPr>
      </p:pic>
      <p:pic>
        <p:nvPicPr>
          <p:cNvPr id="7" name="Picture 6">
            <a:extLst>
              <a:ext uri="{FF2B5EF4-FFF2-40B4-BE49-F238E27FC236}">
                <a16:creationId xmlns:a16="http://schemas.microsoft.com/office/drawing/2014/main" id="{EB7BB5A4-E3E1-464B-BF0B-73553BBDEB46}"/>
              </a:ext>
            </a:extLst>
          </p:cNvPr>
          <p:cNvPicPr>
            <a:picLocks noChangeAspect="1"/>
          </p:cNvPicPr>
          <p:nvPr userDrawn="1"/>
        </p:nvPicPr>
        <p:blipFill>
          <a:blip r:embed="rId3"/>
          <a:stretch>
            <a:fillRect/>
          </a:stretch>
        </p:blipFill>
        <p:spPr>
          <a:xfrm>
            <a:off x="9707896" y="4491928"/>
            <a:ext cx="2114302" cy="2123848"/>
          </a:xfrm>
          <a:prstGeom prst="rect">
            <a:avLst/>
          </a:prstGeom>
        </p:spPr>
      </p:pic>
    </p:spTree>
    <p:extLst>
      <p:ext uri="{BB962C8B-B14F-4D97-AF65-F5344CB8AC3E}">
        <p14:creationId xmlns:p14="http://schemas.microsoft.com/office/powerpoint/2010/main" val="41508718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9_Comparis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005EB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3AF9E1CC-1DF9-954A-AE96-06115A655049}"/>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0E7BBA29-815B-5A4B-BAE4-10A204481CE6}"/>
              </a:ext>
            </a:extLst>
          </p:cNvPr>
          <p:cNvPicPr>
            <a:picLocks noChangeAspect="1"/>
          </p:cNvPicPr>
          <p:nvPr userDrawn="1"/>
        </p:nvPicPr>
        <p:blipFill>
          <a:blip r:embed="rId3"/>
          <a:stretch>
            <a:fillRect/>
          </a:stretch>
        </p:blipFill>
        <p:spPr>
          <a:xfrm>
            <a:off x="538420" y="649588"/>
            <a:ext cx="920322" cy="924477"/>
          </a:xfrm>
          <a:prstGeom prst="rect">
            <a:avLst/>
          </a:prstGeom>
        </p:spPr>
      </p:pic>
      <p:pic>
        <p:nvPicPr>
          <p:cNvPr id="7" name="Picture 6">
            <a:extLst>
              <a:ext uri="{FF2B5EF4-FFF2-40B4-BE49-F238E27FC236}">
                <a16:creationId xmlns:a16="http://schemas.microsoft.com/office/drawing/2014/main" id="{2524BD36-CE47-D845-A45D-2333BE6A0DC4}"/>
              </a:ext>
            </a:extLst>
          </p:cNvPr>
          <p:cNvPicPr>
            <a:picLocks noChangeAspect="1"/>
          </p:cNvPicPr>
          <p:nvPr userDrawn="1"/>
        </p:nvPicPr>
        <p:blipFill>
          <a:blip r:embed="rId3"/>
          <a:stretch>
            <a:fillRect/>
          </a:stretch>
        </p:blipFill>
        <p:spPr>
          <a:xfrm>
            <a:off x="9707896" y="4491928"/>
            <a:ext cx="2114302" cy="2123848"/>
          </a:xfrm>
          <a:prstGeom prst="rect">
            <a:avLst/>
          </a:prstGeom>
        </p:spPr>
      </p:pic>
    </p:spTree>
    <p:extLst>
      <p:ext uri="{BB962C8B-B14F-4D97-AF65-F5344CB8AC3E}">
        <p14:creationId xmlns:p14="http://schemas.microsoft.com/office/powerpoint/2010/main" val="726949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1_Comparis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005EB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3AF9E1CC-1DF9-954A-AE96-06115A655049}"/>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0E7BBA29-815B-5A4B-BAE4-10A204481CE6}"/>
              </a:ext>
            </a:extLst>
          </p:cNvPr>
          <p:cNvPicPr>
            <a:picLocks noChangeAspect="1"/>
          </p:cNvPicPr>
          <p:nvPr userDrawn="1"/>
        </p:nvPicPr>
        <p:blipFill>
          <a:blip r:embed="rId3"/>
          <a:stretch>
            <a:fillRect/>
          </a:stretch>
        </p:blipFill>
        <p:spPr>
          <a:xfrm>
            <a:off x="538420" y="649588"/>
            <a:ext cx="920322" cy="924477"/>
          </a:xfrm>
          <a:prstGeom prst="rect">
            <a:avLst/>
          </a:prstGeom>
        </p:spPr>
      </p:pic>
    </p:spTree>
    <p:extLst>
      <p:ext uri="{BB962C8B-B14F-4D97-AF65-F5344CB8AC3E}">
        <p14:creationId xmlns:p14="http://schemas.microsoft.com/office/powerpoint/2010/main" val="33487551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omparis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005EB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2" name="TextBox 1">
            <a:extLst>
              <a:ext uri="{FF2B5EF4-FFF2-40B4-BE49-F238E27FC236}">
                <a16:creationId xmlns:a16="http://schemas.microsoft.com/office/drawing/2014/main" id="{664C841E-76BE-974F-83B6-3E32928E923D}"/>
              </a:ext>
            </a:extLst>
          </p:cNvPr>
          <p:cNvSpPr txBox="1"/>
          <p:nvPr userDrawn="1"/>
        </p:nvSpPr>
        <p:spPr>
          <a:xfrm>
            <a:off x="6880224" y="1681163"/>
            <a:ext cx="4752976" cy="4508499"/>
          </a:xfrm>
          <a:prstGeom prst="rect">
            <a:avLst/>
          </a:prstGeom>
          <a:solidFill>
            <a:srgbClr val="005EB8"/>
          </a:solidFill>
        </p:spPr>
        <p:txBody>
          <a:bodyPr wrap="square" lIns="360000" tIns="360000" rIns="360000" bIns="360000" rtlCol="0" anchor="ctr">
            <a:noAutofit/>
          </a:bodyPr>
          <a:lstStyle/>
          <a:p>
            <a:pPr lvl="0" algn="ctr"/>
            <a:r>
              <a:rPr lang="en-GB">
                <a:solidFill>
                  <a:schemeClr val="bg1"/>
                </a:solidFill>
                <a:latin typeface="Arial" panose="020B0604020202020204" pitchFamily="34" charset="0"/>
                <a:cs typeface="Arial" panose="020B0604020202020204" pitchFamily="34" charset="0"/>
              </a:rPr>
              <a:t>Click to edit Master text styles</a:t>
            </a:r>
          </a:p>
        </p:txBody>
      </p:sp>
      <p:sp>
        <p:nvSpPr>
          <p:cNvPr id="9" name="Title 1">
            <a:extLst>
              <a:ext uri="{FF2B5EF4-FFF2-40B4-BE49-F238E27FC236}">
                <a16:creationId xmlns:a16="http://schemas.microsoft.com/office/drawing/2014/main" id="{30647202-E192-5748-AB6B-38E04766BF2E}"/>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5EB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3B778D74-9791-0044-80C8-A88C620A0738}"/>
              </a:ext>
            </a:extLst>
          </p:cNvPr>
          <p:cNvPicPr>
            <a:picLocks noChangeAspect="1"/>
          </p:cNvPicPr>
          <p:nvPr userDrawn="1"/>
        </p:nvPicPr>
        <p:blipFill>
          <a:blip r:embed="rId3"/>
          <a:stretch>
            <a:fillRect/>
          </a:stretch>
        </p:blipFill>
        <p:spPr>
          <a:xfrm>
            <a:off x="538420" y="649588"/>
            <a:ext cx="920322" cy="924477"/>
          </a:xfrm>
          <a:prstGeom prst="rect">
            <a:avLst/>
          </a:prstGeom>
        </p:spPr>
      </p:pic>
    </p:spTree>
    <p:extLst>
      <p:ext uri="{BB962C8B-B14F-4D97-AF65-F5344CB8AC3E}">
        <p14:creationId xmlns:p14="http://schemas.microsoft.com/office/powerpoint/2010/main" val="1965325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4553C4D1-A8FD-E24A-8F45-BCBC0391E3A2}"/>
              </a:ext>
            </a:extLst>
          </p:cNvPr>
          <p:cNvSpPr>
            <a:spLocks noGrp="1"/>
          </p:cNvSpPr>
          <p:nvPr>
            <p:ph type="title" hasCustomPrompt="1"/>
          </p:nvPr>
        </p:nvSpPr>
        <p:spPr>
          <a:xfrm>
            <a:off x="713622" y="4588139"/>
            <a:ext cx="4930966" cy="1593965"/>
          </a:xfrm>
          <a:prstGeom prst="rect">
            <a:avLst/>
          </a:prstGeom>
        </p:spPr>
        <p:txBody>
          <a:bodyPr>
            <a:noAutofit/>
          </a:bodyPr>
          <a:lstStyle>
            <a:lvl1pPr>
              <a:defRPr sz="3600">
                <a:solidFill>
                  <a:srgbClr val="425563"/>
                </a:solidFill>
              </a:defRPr>
            </a:lvl1pPr>
          </a:lstStyle>
          <a:p>
            <a:r>
              <a:rPr lang="en-US"/>
              <a:t>Section divider title</a:t>
            </a:r>
          </a:p>
        </p:txBody>
      </p:sp>
    </p:spTree>
    <p:extLst>
      <p:ext uri="{BB962C8B-B14F-4D97-AF65-F5344CB8AC3E}">
        <p14:creationId xmlns:p14="http://schemas.microsoft.com/office/powerpoint/2010/main" val="13813298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CC3D61-32B2-D747-B7AA-6E7548BD8414}"/>
              </a:ext>
            </a:extLst>
          </p:cNvPr>
          <p:cNvSpPr/>
          <p:nvPr userDrawn="1"/>
        </p:nvSpPr>
        <p:spPr>
          <a:xfrm>
            <a:off x="0" y="0"/>
            <a:ext cx="12192000" cy="5813267"/>
          </a:xfrm>
          <a:prstGeom prst="rect">
            <a:avLst/>
          </a:prstGeom>
          <a:solidFill>
            <a:srgbClr val="F39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Presentation title to go in here</a:t>
            </a:r>
          </a:p>
        </p:txBody>
      </p:sp>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6042660"/>
            <a:ext cx="3810948" cy="688340"/>
          </a:xfrm>
          <a:prstGeom prst="rect">
            <a:avLst/>
          </a:prstGeom>
        </p:spPr>
        <p:txBody>
          <a:bodyPr>
            <a:normAutofit/>
          </a:bodyPr>
          <a:lstStyle>
            <a:lvl1pPr marL="0" indent="0" algn="r">
              <a:buNone/>
              <a:defRPr sz="1600" b="0">
                <a:solidFill>
                  <a:srgbClr val="0067A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by: John Smith</a:t>
            </a:r>
            <a:br>
              <a:rPr lang="en-US"/>
            </a:br>
            <a:r>
              <a:rPr lang="en-US"/>
              <a:t>Date to go here</a:t>
            </a:r>
          </a:p>
        </p:txBody>
      </p:sp>
      <p:pic>
        <p:nvPicPr>
          <p:cNvPr id="6" name="Picture 5">
            <a:extLst>
              <a:ext uri="{FF2B5EF4-FFF2-40B4-BE49-F238E27FC236}">
                <a16:creationId xmlns:a16="http://schemas.microsoft.com/office/drawing/2014/main" id="{15986A3C-04EF-4941-A040-B462A1774087}"/>
              </a:ext>
            </a:extLst>
          </p:cNvPr>
          <p:cNvPicPr>
            <a:picLocks noChangeAspect="1"/>
          </p:cNvPicPr>
          <p:nvPr userDrawn="1"/>
        </p:nvPicPr>
        <p:blipFill>
          <a:blip r:embed="rId2"/>
          <a:stretch>
            <a:fillRect/>
          </a:stretch>
        </p:blipFill>
        <p:spPr>
          <a:xfrm>
            <a:off x="8657196" y="104401"/>
            <a:ext cx="3336678" cy="1706400"/>
          </a:xfrm>
          <a:prstGeom prst="rect">
            <a:avLst/>
          </a:prstGeom>
        </p:spPr>
      </p:pic>
      <p:pic>
        <p:nvPicPr>
          <p:cNvPr id="8" name="Picture 7">
            <a:extLst>
              <a:ext uri="{FF2B5EF4-FFF2-40B4-BE49-F238E27FC236}">
                <a16:creationId xmlns:a16="http://schemas.microsoft.com/office/drawing/2014/main" id="{4D7BAF76-38CC-9D41-ADCA-BEF5ED7D6BD7}"/>
              </a:ext>
            </a:extLst>
          </p:cNvPr>
          <p:cNvPicPr>
            <a:picLocks noChangeAspect="1"/>
          </p:cNvPicPr>
          <p:nvPr userDrawn="1"/>
        </p:nvPicPr>
        <p:blipFill>
          <a:blip r:embed="rId3"/>
          <a:stretch>
            <a:fillRect/>
          </a:stretch>
        </p:blipFill>
        <p:spPr>
          <a:xfrm>
            <a:off x="63065" y="5851408"/>
            <a:ext cx="2916618" cy="1014475"/>
          </a:xfrm>
          <a:prstGeom prst="rect">
            <a:avLst/>
          </a:prstGeom>
        </p:spPr>
      </p:pic>
    </p:spTree>
    <p:extLst>
      <p:ext uri="{BB962C8B-B14F-4D97-AF65-F5344CB8AC3E}">
        <p14:creationId xmlns:p14="http://schemas.microsoft.com/office/powerpoint/2010/main" val="34200595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8" name="Title 1">
            <a:extLst>
              <a:ext uri="{FF2B5EF4-FFF2-40B4-BE49-F238E27FC236}">
                <a16:creationId xmlns:a16="http://schemas.microsoft.com/office/drawing/2014/main" id="{822A5A65-FF7D-3E4E-B133-1233EB8C0DC2}"/>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F39000"/>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FAEFBCA7-7925-4B41-B1AB-2D8E14EBB375}"/>
              </a:ext>
            </a:extLst>
          </p:cNvPr>
          <p:cNvPicPr>
            <a:picLocks noChangeAspect="1"/>
          </p:cNvPicPr>
          <p:nvPr userDrawn="1"/>
        </p:nvPicPr>
        <p:blipFill>
          <a:blip r:embed="rId3"/>
          <a:stretch>
            <a:fillRect/>
          </a:stretch>
        </p:blipFill>
        <p:spPr>
          <a:xfrm>
            <a:off x="538420" y="649588"/>
            <a:ext cx="920322" cy="924477"/>
          </a:xfrm>
          <a:prstGeom prst="rect">
            <a:avLst/>
          </a:prstGeom>
        </p:spPr>
      </p:pic>
      <p:pic>
        <p:nvPicPr>
          <p:cNvPr id="17" name="Picture 16">
            <a:extLst>
              <a:ext uri="{FF2B5EF4-FFF2-40B4-BE49-F238E27FC236}">
                <a16:creationId xmlns:a16="http://schemas.microsoft.com/office/drawing/2014/main" id="{9FD38581-DAFF-B94C-ADA9-DD807F82B572}"/>
              </a:ext>
            </a:extLst>
          </p:cNvPr>
          <p:cNvPicPr>
            <a:picLocks noChangeAspect="1"/>
          </p:cNvPicPr>
          <p:nvPr userDrawn="1"/>
        </p:nvPicPr>
        <p:blipFill>
          <a:blip r:embed="rId4"/>
          <a:srcRect/>
          <a:stretch/>
        </p:blipFill>
        <p:spPr>
          <a:xfrm>
            <a:off x="0" y="3652919"/>
            <a:ext cx="12192000" cy="3205080"/>
          </a:xfrm>
          <a:prstGeom prst="rect">
            <a:avLst/>
          </a:prstGeom>
        </p:spPr>
      </p:pic>
    </p:spTree>
    <p:extLst>
      <p:ext uri="{BB962C8B-B14F-4D97-AF65-F5344CB8AC3E}">
        <p14:creationId xmlns:p14="http://schemas.microsoft.com/office/powerpoint/2010/main" val="12181425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mparison">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3025B95-C494-6241-9B90-D72D34269FC1}"/>
              </a:ext>
            </a:extLst>
          </p:cNvPr>
          <p:cNvPicPr>
            <a:picLocks noChangeAspect="1"/>
          </p:cNvPicPr>
          <p:nvPr userDrawn="1"/>
        </p:nvPicPr>
        <p:blipFill>
          <a:blip r:embed="rId2"/>
          <a:srcRect/>
          <a:stretch/>
        </p:blipFill>
        <p:spPr>
          <a:xfrm>
            <a:off x="0" y="3652919"/>
            <a:ext cx="12192000" cy="3205080"/>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F390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157787"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sp>
        <p:nvSpPr>
          <p:cNvPr id="5" name="Text Placeholder 4">
            <a:extLst>
              <a:ext uri="{FF2B5EF4-FFF2-40B4-BE49-F238E27FC236}">
                <a16:creationId xmlns:a16="http://schemas.microsoft.com/office/drawing/2014/main" id="{909A2B65-AB39-674E-9EDA-785F2C9D9EA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F390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9561D5-769F-E746-9A65-E917A1BCA833}"/>
              </a:ext>
            </a:extLst>
          </p:cNvPr>
          <p:cNvSpPr>
            <a:spLocks noGrp="1"/>
          </p:cNvSpPr>
          <p:nvPr>
            <p:ph sz="quarter" idx="4"/>
          </p:nvPr>
        </p:nvSpPr>
        <p:spPr>
          <a:xfrm>
            <a:off x="6172200" y="2505075"/>
            <a:ext cx="5183188"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9" name="Title 1">
            <a:extLst>
              <a:ext uri="{FF2B5EF4-FFF2-40B4-BE49-F238E27FC236}">
                <a16:creationId xmlns:a16="http://schemas.microsoft.com/office/drawing/2014/main" id="{BC1B52D8-3762-4A46-BC24-A150BB35788A}"/>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F39000"/>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1" name="Picture 10">
            <a:extLst>
              <a:ext uri="{FF2B5EF4-FFF2-40B4-BE49-F238E27FC236}">
                <a16:creationId xmlns:a16="http://schemas.microsoft.com/office/drawing/2014/main" id="{EAE8DB9A-BADD-AE47-A454-28A21EAD5682}"/>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14307302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mparison">
    <p:bg>
      <p:bgPr>
        <a:solidFill>
          <a:schemeClr val="bg1"/>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AB2A48A-6202-D94B-BF1E-DBF241771EE9}"/>
              </a:ext>
            </a:extLst>
          </p:cNvPr>
          <p:cNvPicPr>
            <a:picLocks noChangeAspect="1"/>
          </p:cNvPicPr>
          <p:nvPr userDrawn="1"/>
        </p:nvPicPr>
        <p:blipFill>
          <a:blip r:embed="rId2"/>
          <a:srcRect/>
          <a:stretch/>
        </p:blipFill>
        <p:spPr>
          <a:xfrm>
            <a:off x="0" y="3652919"/>
            <a:ext cx="12192000" cy="3205080"/>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10780712" cy="823912"/>
          </a:xfrm>
          <a:prstGeom prst="rect">
            <a:avLst/>
          </a:prstGeom>
        </p:spPr>
        <p:txBody>
          <a:bodyPr anchor="b"/>
          <a:lstStyle>
            <a:lvl1pPr marL="0" indent="0">
              <a:buNone/>
              <a:defRPr sz="2400" b="1">
                <a:solidFill>
                  <a:srgbClr val="F390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16" name="Title 1">
            <a:extLst>
              <a:ext uri="{FF2B5EF4-FFF2-40B4-BE49-F238E27FC236}">
                <a16:creationId xmlns:a16="http://schemas.microsoft.com/office/drawing/2014/main" id="{832B8AD0-AE8D-934F-88AC-3F5B262A0C93}"/>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F39000"/>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7" name="Picture 16">
            <a:extLst>
              <a:ext uri="{FF2B5EF4-FFF2-40B4-BE49-F238E27FC236}">
                <a16:creationId xmlns:a16="http://schemas.microsoft.com/office/drawing/2014/main" id="{EE076EFF-5EDB-9145-983D-3FCA70362D4F}"/>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857021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Comparis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661DC20-CFFA-3B40-B2DA-7247945B8A7D}"/>
              </a:ext>
            </a:extLst>
          </p:cNvPr>
          <p:cNvPicPr>
            <a:picLocks noChangeAspect="1"/>
          </p:cNvPicPr>
          <p:nvPr userDrawn="1"/>
        </p:nvPicPr>
        <p:blipFill>
          <a:blip r:embed="rId2"/>
          <a:srcRect/>
          <a:stretch/>
        </p:blipFill>
        <p:spPr>
          <a:xfrm>
            <a:off x="0" y="3652919"/>
            <a:ext cx="12192000" cy="3205080"/>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7" y="1681163"/>
            <a:ext cx="10540786" cy="823912"/>
          </a:xfrm>
          <a:prstGeom prst="rect">
            <a:avLst/>
          </a:prstGeom>
        </p:spPr>
        <p:txBody>
          <a:bodyPr anchor="b"/>
          <a:lstStyle>
            <a:lvl1pPr marL="0" indent="0">
              <a:buNone/>
              <a:defRPr sz="2400" b="1">
                <a:solidFill>
                  <a:srgbClr val="F390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7" y="2505075"/>
            <a:ext cx="10540786"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B58AD662-F2DC-7D4B-9ABA-6753E43A16DA}"/>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F39000"/>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9E040001-6172-3B46-990E-DBBF34AE1886}"/>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29180279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2_Comparis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7" y="1681163"/>
            <a:ext cx="10540786" cy="823912"/>
          </a:xfrm>
          <a:prstGeom prst="rect">
            <a:avLst/>
          </a:prstGeom>
        </p:spPr>
        <p:txBody>
          <a:bodyPr anchor="b"/>
          <a:lstStyle>
            <a:lvl1pPr marL="0" indent="0">
              <a:buNone/>
              <a:defRPr sz="2400" b="1">
                <a:solidFill>
                  <a:srgbClr val="F390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7" y="2505075"/>
            <a:ext cx="10540786"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B58AD662-F2DC-7D4B-9ABA-6753E43A16DA}"/>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F39000"/>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9E040001-6172-3B46-990E-DBBF34AE1886}"/>
              </a:ext>
            </a:extLst>
          </p:cNvPr>
          <p:cNvPicPr>
            <a:picLocks noChangeAspect="1"/>
          </p:cNvPicPr>
          <p:nvPr userDrawn="1"/>
        </p:nvPicPr>
        <p:blipFill>
          <a:blip r:embed="rId3"/>
          <a:stretch>
            <a:fillRect/>
          </a:stretch>
        </p:blipFill>
        <p:spPr>
          <a:xfrm>
            <a:off x="538420" y="649588"/>
            <a:ext cx="920322" cy="924477"/>
          </a:xfrm>
          <a:prstGeom prst="rect">
            <a:avLst/>
          </a:prstGeom>
        </p:spPr>
      </p:pic>
    </p:spTree>
    <p:extLst>
      <p:ext uri="{BB962C8B-B14F-4D97-AF65-F5344CB8AC3E}">
        <p14:creationId xmlns:p14="http://schemas.microsoft.com/office/powerpoint/2010/main" val="42145178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omparison">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243345D-6B63-E347-AB25-98751369927F}"/>
              </a:ext>
            </a:extLst>
          </p:cNvPr>
          <p:cNvPicPr>
            <a:picLocks noChangeAspect="1"/>
          </p:cNvPicPr>
          <p:nvPr userDrawn="1"/>
        </p:nvPicPr>
        <p:blipFill>
          <a:blip r:embed="rId2"/>
          <a:srcRect/>
          <a:stretch/>
        </p:blipFill>
        <p:spPr>
          <a:xfrm>
            <a:off x="0" y="3652919"/>
            <a:ext cx="12192000" cy="3205080"/>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F39000"/>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2" name="TextBox 1">
            <a:extLst>
              <a:ext uri="{FF2B5EF4-FFF2-40B4-BE49-F238E27FC236}">
                <a16:creationId xmlns:a16="http://schemas.microsoft.com/office/drawing/2014/main" id="{664C841E-76BE-974F-83B6-3E32928E923D}"/>
              </a:ext>
            </a:extLst>
          </p:cNvPr>
          <p:cNvSpPr txBox="1"/>
          <p:nvPr userDrawn="1"/>
        </p:nvSpPr>
        <p:spPr>
          <a:xfrm>
            <a:off x="6880224" y="1681163"/>
            <a:ext cx="4752976" cy="4508499"/>
          </a:xfrm>
          <a:prstGeom prst="rect">
            <a:avLst/>
          </a:prstGeom>
          <a:solidFill>
            <a:srgbClr val="F39000"/>
          </a:solidFill>
        </p:spPr>
        <p:txBody>
          <a:bodyPr wrap="square" lIns="360000" tIns="360000" rIns="360000" bIns="360000" rtlCol="0" anchor="ctr">
            <a:noAutofit/>
          </a:bodyPr>
          <a:lstStyle/>
          <a:p>
            <a:pPr lvl="0" algn="ctr"/>
            <a:r>
              <a:rPr lang="en-GB">
                <a:solidFill>
                  <a:schemeClr val="bg1"/>
                </a:solidFill>
                <a:latin typeface="Arial" panose="020B0604020202020204" pitchFamily="34" charset="0"/>
                <a:cs typeface="Arial" panose="020B0604020202020204" pitchFamily="34" charset="0"/>
              </a:rPr>
              <a:t>Click to edit Master text styles</a:t>
            </a:r>
          </a:p>
        </p:txBody>
      </p:sp>
      <p:sp>
        <p:nvSpPr>
          <p:cNvPr id="9" name="Title 1">
            <a:extLst>
              <a:ext uri="{FF2B5EF4-FFF2-40B4-BE49-F238E27FC236}">
                <a16:creationId xmlns:a16="http://schemas.microsoft.com/office/drawing/2014/main" id="{D1638623-D97B-F147-BCD6-53D8937DB1DC}"/>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F39000"/>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770CBDD8-D386-884E-9E0E-954E90C707DB}"/>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24336715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2913017"/>
            <a:ext cx="6718663" cy="1367652"/>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Section Divider Title</a:t>
            </a:r>
          </a:p>
        </p:txBody>
      </p:sp>
      <p:pic>
        <p:nvPicPr>
          <p:cNvPr id="3" name="Picture 2">
            <a:extLst>
              <a:ext uri="{FF2B5EF4-FFF2-40B4-BE49-F238E27FC236}">
                <a16:creationId xmlns:a16="http://schemas.microsoft.com/office/drawing/2014/main" id="{B065D8D8-D549-FF44-9650-FA1A096380BC}"/>
              </a:ext>
            </a:extLst>
          </p:cNvPr>
          <p:cNvPicPr>
            <a:picLocks noChangeAspect="1"/>
          </p:cNvPicPr>
          <p:nvPr userDrawn="1"/>
        </p:nvPicPr>
        <p:blipFill>
          <a:blip r:embed="rId3"/>
          <a:stretch>
            <a:fillRect/>
          </a:stretch>
        </p:blipFill>
        <p:spPr>
          <a:xfrm>
            <a:off x="8657196" y="104401"/>
            <a:ext cx="3336678" cy="1706400"/>
          </a:xfrm>
          <a:prstGeom prst="rect">
            <a:avLst/>
          </a:prstGeom>
        </p:spPr>
      </p:pic>
    </p:spTree>
    <p:extLst>
      <p:ext uri="{BB962C8B-B14F-4D97-AF65-F5344CB8AC3E}">
        <p14:creationId xmlns:p14="http://schemas.microsoft.com/office/powerpoint/2010/main" val="7298127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37F3EFC-C904-4E44-8E49-2719A3CEA94C}"/>
              </a:ext>
            </a:extLst>
          </p:cNvPr>
          <p:cNvSpPr>
            <a:spLocks noGrp="1"/>
          </p:cNvSpPr>
          <p:nvPr>
            <p:ph type="title" hasCustomPrompt="1"/>
          </p:nvPr>
        </p:nvSpPr>
        <p:spPr>
          <a:xfrm>
            <a:off x="713622" y="4588139"/>
            <a:ext cx="4930966" cy="1593965"/>
          </a:xfrm>
          <a:prstGeom prst="rect">
            <a:avLst/>
          </a:prstGeom>
        </p:spPr>
        <p:txBody>
          <a:bodyPr>
            <a:noAutofit/>
          </a:bodyPr>
          <a:lstStyle>
            <a:lvl1pPr>
              <a:defRPr sz="3600">
                <a:solidFill>
                  <a:srgbClr val="425563"/>
                </a:solidFill>
              </a:defRPr>
            </a:lvl1pPr>
          </a:lstStyle>
          <a:p>
            <a:r>
              <a:rPr lang="en-US"/>
              <a:t>Section divider title</a:t>
            </a:r>
          </a:p>
        </p:txBody>
      </p:sp>
    </p:spTree>
    <p:extLst>
      <p:ext uri="{BB962C8B-B14F-4D97-AF65-F5344CB8AC3E}">
        <p14:creationId xmlns:p14="http://schemas.microsoft.com/office/powerpoint/2010/main" val="7276651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CC3D61-32B2-D747-B7AA-6E7548BD8414}"/>
              </a:ext>
            </a:extLst>
          </p:cNvPr>
          <p:cNvSpPr/>
          <p:nvPr userDrawn="1"/>
        </p:nvSpPr>
        <p:spPr>
          <a:xfrm>
            <a:off x="0" y="0"/>
            <a:ext cx="12192000" cy="5813267"/>
          </a:xfrm>
          <a:prstGeom prst="rect">
            <a:avLst/>
          </a:prstGeom>
          <a:solidFill>
            <a:srgbClr val="4425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Presentation title to go in here</a:t>
            </a:r>
          </a:p>
        </p:txBody>
      </p:sp>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6042660"/>
            <a:ext cx="3810948" cy="688340"/>
          </a:xfrm>
          <a:prstGeom prst="rect">
            <a:avLst/>
          </a:prstGeom>
        </p:spPr>
        <p:txBody>
          <a:bodyPr>
            <a:normAutofit/>
          </a:bodyPr>
          <a:lstStyle>
            <a:lvl1pPr marL="0" indent="0" algn="r">
              <a:buNone/>
              <a:defRPr sz="1600" b="0">
                <a:solidFill>
                  <a:srgbClr val="0067A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by: John Smith</a:t>
            </a:r>
            <a:br>
              <a:rPr lang="en-US"/>
            </a:br>
            <a:r>
              <a:rPr lang="en-US"/>
              <a:t>Date to go here</a:t>
            </a:r>
          </a:p>
        </p:txBody>
      </p:sp>
      <p:pic>
        <p:nvPicPr>
          <p:cNvPr id="6" name="Picture 5">
            <a:extLst>
              <a:ext uri="{FF2B5EF4-FFF2-40B4-BE49-F238E27FC236}">
                <a16:creationId xmlns:a16="http://schemas.microsoft.com/office/drawing/2014/main" id="{15986A3C-04EF-4941-A040-B462A1774087}"/>
              </a:ext>
            </a:extLst>
          </p:cNvPr>
          <p:cNvPicPr>
            <a:picLocks noChangeAspect="1"/>
          </p:cNvPicPr>
          <p:nvPr userDrawn="1"/>
        </p:nvPicPr>
        <p:blipFill>
          <a:blip r:embed="rId2"/>
          <a:stretch>
            <a:fillRect/>
          </a:stretch>
        </p:blipFill>
        <p:spPr>
          <a:xfrm>
            <a:off x="8657196" y="104401"/>
            <a:ext cx="3336678" cy="1706400"/>
          </a:xfrm>
          <a:prstGeom prst="rect">
            <a:avLst/>
          </a:prstGeom>
        </p:spPr>
      </p:pic>
      <p:pic>
        <p:nvPicPr>
          <p:cNvPr id="8" name="Picture 7">
            <a:extLst>
              <a:ext uri="{FF2B5EF4-FFF2-40B4-BE49-F238E27FC236}">
                <a16:creationId xmlns:a16="http://schemas.microsoft.com/office/drawing/2014/main" id="{4D7BAF76-38CC-9D41-ADCA-BEF5ED7D6BD7}"/>
              </a:ext>
            </a:extLst>
          </p:cNvPr>
          <p:cNvPicPr>
            <a:picLocks noChangeAspect="1"/>
          </p:cNvPicPr>
          <p:nvPr userDrawn="1"/>
        </p:nvPicPr>
        <p:blipFill>
          <a:blip r:embed="rId3"/>
          <a:stretch>
            <a:fillRect/>
          </a:stretch>
        </p:blipFill>
        <p:spPr>
          <a:xfrm>
            <a:off x="63065" y="5851408"/>
            <a:ext cx="2916618" cy="1014475"/>
          </a:xfrm>
          <a:prstGeom prst="rect">
            <a:avLst/>
          </a:prstGeom>
        </p:spPr>
      </p:pic>
    </p:spTree>
    <p:extLst>
      <p:ext uri="{BB962C8B-B14F-4D97-AF65-F5344CB8AC3E}">
        <p14:creationId xmlns:p14="http://schemas.microsoft.com/office/powerpoint/2010/main" val="23547472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8" name="Title 1">
            <a:extLst>
              <a:ext uri="{FF2B5EF4-FFF2-40B4-BE49-F238E27FC236}">
                <a16:creationId xmlns:a16="http://schemas.microsoft.com/office/drawing/2014/main" id="{16BD6099-11F0-DD42-8533-3B8C70E4DF3C}"/>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44257D"/>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228B0740-70E1-4D47-9EAD-7D3AEAEE76C7}"/>
              </a:ext>
            </a:extLst>
          </p:cNvPr>
          <p:cNvPicPr>
            <a:picLocks noChangeAspect="1"/>
          </p:cNvPicPr>
          <p:nvPr userDrawn="1"/>
        </p:nvPicPr>
        <p:blipFill>
          <a:blip r:embed="rId3"/>
          <a:stretch>
            <a:fillRect/>
          </a:stretch>
        </p:blipFill>
        <p:spPr>
          <a:xfrm>
            <a:off x="538420" y="649588"/>
            <a:ext cx="920322" cy="924477"/>
          </a:xfrm>
          <a:prstGeom prst="rect">
            <a:avLst/>
          </a:prstGeom>
        </p:spPr>
      </p:pic>
    </p:spTree>
    <p:extLst>
      <p:ext uri="{BB962C8B-B14F-4D97-AF65-F5344CB8AC3E}">
        <p14:creationId xmlns:p14="http://schemas.microsoft.com/office/powerpoint/2010/main" val="31222337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1D41F7-D50E-D044-AA0A-F09F3A831C85}"/>
              </a:ext>
            </a:extLst>
          </p:cNvPr>
          <p:cNvPicPr>
            <a:picLocks noChangeAspect="1"/>
          </p:cNvPicPr>
          <p:nvPr userDrawn="1"/>
        </p:nvPicPr>
        <p:blipFill>
          <a:blip r:embed="rId2"/>
          <a:srcRect/>
          <a:stretch/>
        </p:blipFill>
        <p:spPr>
          <a:xfrm>
            <a:off x="1" y="3652919"/>
            <a:ext cx="12191997" cy="3205080"/>
          </a:xfrm>
          <a:prstGeom prst="rect">
            <a:avLst/>
          </a:prstGeom>
        </p:spPr>
      </p:pic>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8" name="Title 1">
            <a:extLst>
              <a:ext uri="{FF2B5EF4-FFF2-40B4-BE49-F238E27FC236}">
                <a16:creationId xmlns:a16="http://schemas.microsoft.com/office/drawing/2014/main" id="{16BD6099-11F0-DD42-8533-3B8C70E4DF3C}"/>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44257D"/>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228B0740-70E1-4D47-9EAD-7D3AEAEE76C7}"/>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35548708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Comparison">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6A6BEC5-8AFF-8E4E-880E-C7490E0E68C9}"/>
              </a:ext>
            </a:extLst>
          </p:cNvPr>
          <p:cNvPicPr>
            <a:picLocks noChangeAspect="1"/>
          </p:cNvPicPr>
          <p:nvPr userDrawn="1"/>
        </p:nvPicPr>
        <p:blipFill>
          <a:blip r:embed="rId2"/>
          <a:srcRect/>
          <a:stretch/>
        </p:blipFill>
        <p:spPr>
          <a:xfrm>
            <a:off x="1" y="3652919"/>
            <a:ext cx="12191997" cy="3205080"/>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44257D"/>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157787"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sp>
        <p:nvSpPr>
          <p:cNvPr id="5" name="Text Placeholder 4">
            <a:extLst>
              <a:ext uri="{FF2B5EF4-FFF2-40B4-BE49-F238E27FC236}">
                <a16:creationId xmlns:a16="http://schemas.microsoft.com/office/drawing/2014/main" id="{909A2B65-AB39-674E-9EDA-785F2C9D9EA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44257D"/>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9561D5-769F-E746-9A65-E917A1BCA833}"/>
              </a:ext>
            </a:extLst>
          </p:cNvPr>
          <p:cNvSpPr>
            <a:spLocks noGrp="1"/>
          </p:cNvSpPr>
          <p:nvPr>
            <p:ph sz="quarter" idx="4"/>
          </p:nvPr>
        </p:nvSpPr>
        <p:spPr>
          <a:xfrm>
            <a:off x="6172200" y="2505075"/>
            <a:ext cx="5183188"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9" name="Title 1">
            <a:extLst>
              <a:ext uri="{FF2B5EF4-FFF2-40B4-BE49-F238E27FC236}">
                <a16:creationId xmlns:a16="http://schemas.microsoft.com/office/drawing/2014/main" id="{3470BE20-7E7A-0D44-942D-3D5100E343F6}"/>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44257D"/>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B493FFAA-C641-F64A-9461-ADFE85CDB8EA}"/>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31974324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Comparis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BA9BAB9-64E4-E244-AF4E-68B329DC3017}"/>
              </a:ext>
            </a:extLst>
          </p:cNvPr>
          <p:cNvPicPr>
            <a:picLocks noChangeAspect="1"/>
          </p:cNvPicPr>
          <p:nvPr userDrawn="1"/>
        </p:nvPicPr>
        <p:blipFill>
          <a:blip r:embed="rId2"/>
          <a:srcRect/>
          <a:stretch/>
        </p:blipFill>
        <p:spPr>
          <a:xfrm>
            <a:off x="1" y="3652919"/>
            <a:ext cx="12191997" cy="3205080"/>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10780712" cy="823912"/>
          </a:xfrm>
          <a:prstGeom prst="rect">
            <a:avLst/>
          </a:prstGeom>
        </p:spPr>
        <p:txBody>
          <a:bodyPr anchor="b"/>
          <a:lstStyle>
            <a:lvl1pPr marL="0" indent="0">
              <a:buNone/>
              <a:defRPr sz="2400" b="1">
                <a:solidFill>
                  <a:srgbClr val="44257D"/>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DEC62434-8E7E-5646-AD3A-FEAE1E1A73C4}"/>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44257D"/>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11199217-1E8F-C041-A859-B6A0050E6689}"/>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36543112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7_Comparis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1D126D0-0645-BA4F-9A7D-CD0136D2E58E}"/>
              </a:ext>
            </a:extLst>
          </p:cNvPr>
          <p:cNvPicPr>
            <a:picLocks noChangeAspect="1"/>
          </p:cNvPicPr>
          <p:nvPr userDrawn="1"/>
        </p:nvPicPr>
        <p:blipFill>
          <a:blip r:embed="rId2"/>
          <a:srcRect/>
          <a:stretch/>
        </p:blipFill>
        <p:spPr>
          <a:xfrm>
            <a:off x="1" y="3652919"/>
            <a:ext cx="12191997" cy="3205080"/>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44257D"/>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7399873F-9489-9241-9EF6-10FE577DF714}"/>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44257D"/>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F1C15597-6BD8-2743-A6FE-D70F5CD8FED1}"/>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18534755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Comparison">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6161877-1E68-BF42-98C8-8B5EC29B52A6}"/>
              </a:ext>
            </a:extLst>
          </p:cNvPr>
          <p:cNvPicPr>
            <a:picLocks noChangeAspect="1"/>
          </p:cNvPicPr>
          <p:nvPr userDrawn="1"/>
        </p:nvPicPr>
        <p:blipFill>
          <a:blip r:embed="rId2"/>
          <a:srcRect/>
          <a:stretch/>
        </p:blipFill>
        <p:spPr>
          <a:xfrm>
            <a:off x="1" y="3652919"/>
            <a:ext cx="12191997" cy="3205080"/>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44257D"/>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2" name="TextBox 1">
            <a:extLst>
              <a:ext uri="{FF2B5EF4-FFF2-40B4-BE49-F238E27FC236}">
                <a16:creationId xmlns:a16="http://schemas.microsoft.com/office/drawing/2014/main" id="{664C841E-76BE-974F-83B6-3E32928E923D}"/>
              </a:ext>
            </a:extLst>
          </p:cNvPr>
          <p:cNvSpPr txBox="1"/>
          <p:nvPr userDrawn="1"/>
        </p:nvSpPr>
        <p:spPr>
          <a:xfrm>
            <a:off x="6880224" y="1681163"/>
            <a:ext cx="4752976" cy="4508499"/>
          </a:xfrm>
          <a:prstGeom prst="rect">
            <a:avLst/>
          </a:prstGeom>
          <a:solidFill>
            <a:srgbClr val="44257D"/>
          </a:solidFill>
        </p:spPr>
        <p:txBody>
          <a:bodyPr wrap="square" lIns="360000" tIns="360000" rIns="360000" bIns="360000" rtlCol="0" anchor="ctr">
            <a:noAutofit/>
          </a:bodyPr>
          <a:lstStyle/>
          <a:p>
            <a:pPr lvl="0" algn="ctr"/>
            <a:r>
              <a:rPr lang="en-GB">
                <a:solidFill>
                  <a:schemeClr val="bg1"/>
                </a:solidFill>
                <a:latin typeface="Arial" panose="020B0604020202020204" pitchFamily="34" charset="0"/>
                <a:cs typeface="Arial" panose="020B0604020202020204" pitchFamily="34" charset="0"/>
              </a:rPr>
              <a:t>Click to edit Master text styles</a:t>
            </a:r>
          </a:p>
        </p:txBody>
      </p:sp>
      <p:sp>
        <p:nvSpPr>
          <p:cNvPr id="9" name="Title 1">
            <a:extLst>
              <a:ext uri="{FF2B5EF4-FFF2-40B4-BE49-F238E27FC236}">
                <a16:creationId xmlns:a16="http://schemas.microsoft.com/office/drawing/2014/main" id="{C39F4CE0-78AD-B84E-8D6D-309C3A8C6898}"/>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44257D"/>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1" name="Picture 10">
            <a:extLst>
              <a:ext uri="{FF2B5EF4-FFF2-40B4-BE49-F238E27FC236}">
                <a16:creationId xmlns:a16="http://schemas.microsoft.com/office/drawing/2014/main" id="{29778803-8139-DA4F-AD09-8922C74806E4}"/>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1526745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2913017"/>
            <a:ext cx="6718663" cy="1367652"/>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Section Divider Title</a:t>
            </a:r>
          </a:p>
        </p:txBody>
      </p:sp>
      <p:pic>
        <p:nvPicPr>
          <p:cNvPr id="3" name="Picture 2">
            <a:extLst>
              <a:ext uri="{FF2B5EF4-FFF2-40B4-BE49-F238E27FC236}">
                <a16:creationId xmlns:a16="http://schemas.microsoft.com/office/drawing/2014/main" id="{B065D8D8-D549-FF44-9650-FA1A096380BC}"/>
              </a:ext>
            </a:extLst>
          </p:cNvPr>
          <p:cNvPicPr>
            <a:picLocks noChangeAspect="1"/>
          </p:cNvPicPr>
          <p:nvPr userDrawn="1"/>
        </p:nvPicPr>
        <p:blipFill>
          <a:blip r:embed="rId3"/>
          <a:stretch>
            <a:fillRect/>
          </a:stretch>
        </p:blipFill>
        <p:spPr>
          <a:xfrm>
            <a:off x="8657196" y="104401"/>
            <a:ext cx="3336678" cy="1706400"/>
          </a:xfrm>
          <a:prstGeom prst="rect">
            <a:avLst/>
          </a:prstGeom>
        </p:spPr>
      </p:pic>
    </p:spTree>
    <p:extLst>
      <p:ext uri="{BB962C8B-B14F-4D97-AF65-F5344CB8AC3E}">
        <p14:creationId xmlns:p14="http://schemas.microsoft.com/office/powerpoint/2010/main" val="2993227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CA517C-B1CE-E54A-A129-732192893B11}"/>
              </a:ext>
            </a:extLst>
          </p:cNvPr>
          <p:cNvSpPr>
            <a:spLocks noGrp="1"/>
          </p:cNvSpPr>
          <p:nvPr>
            <p:ph type="title" hasCustomPrompt="1"/>
          </p:nvPr>
        </p:nvSpPr>
        <p:spPr>
          <a:xfrm>
            <a:off x="713622" y="4588139"/>
            <a:ext cx="4930966" cy="1593965"/>
          </a:xfrm>
          <a:prstGeom prst="rect">
            <a:avLst/>
          </a:prstGeom>
        </p:spPr>
        <p:txBody>
          <a:bodyPr>
            <a:noAutofit/>
          </a:bodyPr>
          <a:lstStyle>
            <a:lvl1pPr>
              <a:defRPr sz="3600">
                <a:solidFill>
                  <a:srgbClr val="425563"/>
                </a:solidFill>
              </a:defRPr>
            </a:lvl1pPr>
          </a:lstStyle>
          <a:p>
            <a:r>
              <a:rPr lang="en-US"/>
              <a:t>Section divider title</a:t>
            </a:r>
          </a:p>
        </p:txBody>
      </p:sp>
    </p:spTree>
    <p:extLst>
      <p:ext uri="{BB962C8B-B14F-4D97-AF65-F5344CB8AC3E}">
        <p14:creationId xmlns:p14="http://schemas.microsoft.com/office/powerpoint/2010/main" val="17578066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CC3D61-32B2-D747-B7AA-6E7548BD8414}"/>
              </a:ext>
            </a:extLst>
          </p:cNvPr>
          <p:cNvSpPr/>
          <p:nvPr userDrawn="1"/>
        </p:nvSpPr>
        <p:spPr>
          <a:xfrm>
            <a:off x="0" y="0"/>
            <a:ext cx="12192000" cy="5813267"/>
          </a:xfrm>
          <a:prstGeom prst="rect">
            <a:avLst/>
          </a:prstGeom>
          <a:solidFill>
            <a:srgbClr val="009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Presentation title to go in here</a:t>
            </a:r>
          </a:p>
        </p:txBody>
      </p:sp>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6042660"/>
            <a:ext cx="3810948" cy="688340"/>
          </a:xfrm>
          <a:prstGeom prst="rect">
            <a:avLst/>
          </a:prstGeom>
        </p:spPr>
        <p:txBody>
          <a:bodyPr>
            <a:normAutofit/>
          </a:bodyPr>
          <a:lstStyle>
            <a:lvl1pPr marL="0" indent="0" algn="r">
              <a:buNone/>
              <a:defRPr sz="1600" b="0">
                <a:solidFill>
                  <a:srgbClr val="0067A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by: John Smith</a:t>
            </a:r>
            <a:br>
              <a:rPr lang="en-US"/>
            </a:br>
            <a:r>
              <a:rPr lang="en-US"/>
              <a:t>Date to go here</a:t>
            </a:r>
          </a:p>
        </p:txBody>
      </p:sp>
      <p:pic>
        <p:nvPicPr>
          <p:cNvPr id="6" name="Picture 5">
            <a:extLst>
              <a:ext uri="{FF2B5EF4-FFF2-40B4-BE49-F238E27FC236}">
                <a16:creationId xmlns:a16="http://schemas.microsoft.com/office/drawing/2014/main" id="{15986A3C-04EF-4941-A040-B462A1774087}"/>
              </a:ext>
            </a:extLst>
          </p:cNvPr>
          <p:cNvPicPr>
            <a:picLocks noChangeAspect="1"/>
          </p:cNvPicPr>
          <p:nvPr userDrawn="1"/>
        </p:nvPicPr>
        <p:blipFill>
          <a:blip r:embed="rId2"/>
          <a:stretch>
            <a:fillRect/>
          </a:stretch>
        </p:blipFill>
        <p:spPr>
          <a:xfrm>
            <a:off x="8657196" y="104401"/>
            <a:ext cx="3336678" cy="1706400"/>
          </a:xfrm>
          <a:prstGeom prst="rect">
            <a:avLst/>
          </a:prstGeom>
        </p:spPr>
      </p:pic>
      <p:pic>
        <p:nvPicPr>
          <p:cNvPr id="8" name="Picture 7">
            <a:extLst>
              <a:ext uri="{FF2B5EF4-FFF2-40B4-BE49-F238E27FC236}">
                <a16:creationId xmlns:a16="http://schemas.microsoft.com/office/drawing/2014/main" id="{4D7BAF76-38CC-9D41-ADCA-BEF5ED7D6BD7}"/>
              </a:ext>
            </a:extLst>
          </p:cNvPr>
          <p:cNvPicPr>
            <a:picLocks noChangeAspect="1"/>
          </p:cNvPicPr>
          <p:nvPr userDrawn="1"/>
        </p:nvPicPr>
        <p:blipFill>
          <a:blip r:embed="rId3"/>
          <a:stretch>
            <a:fillRect/>
          </a:stretch>
        </p:blipFill>
        <p:spPr>
          <a:xfrm>
            <a:off x="63065" y="5851408"/>
            <a:ext cx="2916618" cy="1014475"/>
          </a:xfrm>
          <a:prstGeom prst="rect">
            <a:avLst/>
          </a:prstGeom>
        </p:spPr>
      </p:pic>
    </p:spTree>
    <p:extLst>
      <p:ext uri="{BB962C8B-B14F-4D97-AF65-F5344CB8AC3E}">
        <p14:creationId xmlns:p14="http://schemas.microsoft.com/office/powerpoint/2010/main" val="22207611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760CE1A3-480F-4C4C-A094-E7396929AAC3}"/>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9F9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9BE5C54E-93E9-784C-A7C6-7CD8A07A3C3F}"/>
              </a:ext>
            </a:extLst>
          </p:cNvPr>
          <p:cNvPicPr>
            <a:picLocks noChangeAspect="1"/>
          </p:cNvPicPr>
          <p:nvPr userDrawn="1"/>
        </p:nvPicPr>
        <p:blipFill>
          <a:blip r:embed="rId3"/>
          <a:stretch>
            <a:fillRect/>
          </a:stretch>
        </p:blipFill>
        <p:spPr>
          <a:xfrm>
            <a:off x="538420" y="649588"/>
            <a:ext cx="920322" cy="924477"/>
          </a:xfrm>
          <a:prstGeom prst="rect">
            <a:avLst/>
          </a:prstGeom>
        </p:spPr>
      </p:pic>
    </p:spTree>
    <p:extLst>
      <p:ext uri="{BB962C8B-B14F-4D97-AF65-F5344CB8AC3E}">
        <p14:creationId xmlns:p14="http://schemas.microsoft.com/office/powerpoint/2010/main" val="2915415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058E4A9-5D2A-F74A-A1D3-9A659F08DBC1}"/>
              </a:ext>
            </a:extLst>
          </p:cNvPr>
          <p:cNvPicPr>
            <a:picLocks noChangeAspect="1"/>
          </p:cNvPicPr>
          <p:nvPr userDrawn="1"/>
        </p:nvPicPr>
        <p:blipFill>
          <a:blip r:embed="rId2"/>
          <a:srcRect/>
          <a:stretch/>
        </p:blipFill>
        <p:spPr>
          <a:xfrm>
            <a:off x="1" y="3652919"/>
            <a:ext cx="12191997" cy="3205079"/>
          </a:xfrm>
          <a:prstGeom prst="rect">
            <a:avLst/>
          </a:prstGeom>
        </p:spPr>
      </p:pic>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760CE1A3-480F-4C4C-A094-E7396929AAC3}"/>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9F9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9BE5C54E-93E9-784C-A7C6-7CD8A07A3C3F}"/>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7749685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9_Comparison">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4D41BAA-ED0D-A649-BB52-FF771802EA65}"/>
              </a:ext>
            </a:extLst>
          </p:cNvPr>
          <p:cNvPicPr>
            <a:picLocks noChangeAspect="1"/>
          </p:cNvPicPr>
          <p:nvPr userDrawn="1"/>
        </p:nvPicPr>
        <p:blipFill>
          <a:blip r:embed="rId2"/>
          <a:srcRect/>
          <a:stretch/>
        </p:blipFill>
        <p:spPr>
          <a:xfrm>
            <a:off x="1" y="3652919"/>
            <a:ext cx="12191997" cy="3205079"/>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009F9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157787"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sp>
        <p:nvSpPr>
          <p:cNvPr id="5" name="Text Placeholder 4">
            <a:extLst>
              <a:ext uri="{FF2B5EF4-FFF2-40B4-BE49-F238E27FC236}">
                <a16:creationId xmlns:a16="http://schemas.microsoft.com/office/drawing/2014/main" id="{909A2B65-AB39-674E-9EDA-785F2C9D9EA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009F9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9561D5-769F-E746-9A65-E917A1BCA833}"/>
              </a:ext>
            </a:extLst>
          </p:cNvPr>
          <p:cNvSpPr>
            <a:spLocks noGrp="1"/>
          </p:cNvSpPr>
          <p:nvPr>
            <p:ph sz="quarter" idx="4"/>
          </p:nvPr>
        </p:nvSpPr>
        <p:spPr>
          <a:xfrm>
            <a:off x="6172200" y="2505075"/>
            <a:ext cx="5183188"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9" name="Title 1">
            <a:extLst>
              <a:ext uri="{FF2B5EF4-FFF2-40B4-BE49-F238E27FC236}">
                <a16:creationId xmlns:a16="http://schemas.microsoft.com/office/drawing/2014/main" id="{7BC1620B-EA17-F94E-8778-DA30B986602F}"/>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9F9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63969F3A-9F03-8F42-9900-B5CE7F47C356}"/>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14641045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Comparis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6ECC873-7DA1-114F-AF33-515BC1380C25}"/>
              </a:ext>
            </a:extLst>
          </p:cNvPr>
          <p:cNvPicPr>
            <a:picLocks noChangeAspect="1"/>
          </p:cNvPicPr>
          <p:nvPr userDrawn="1"/>
        </p:nvPicPr>
        <p:blipFill>
          <a:blip r:embed="rId2"/>
          <a:srcRect/>
          <a:stretch/>
        </p:blipFill>
        <p:spPr>
          <a:xfrm>
            <a:off x="1" y="3652919"/>
            <a:ext cx="12191997" cy="3205079"/>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10780712" cy="823912"/>
          </a:xfrm>
          <a:prstGeom prst="rect">
            <a:avLst/>
          </a:prstGeom>
        </p:spPr>
        <p:txBody>
          <a:bodyPr anchor="b"/>
          <a:lstStyle>
            <a:lvl1pPr marL="0" indent="0">
              <a:buNone/>
              <a:defRPr sz="2400" b="1">
                <a:solidFill>
                  <a:srgbClr val="009F9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6E4C302C-1AB6-EB43-B78B-37B4B113CA19}"/>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9F9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D467CDA9-250F-F244-9AC8-5294D734135D}"/>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12954150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6_Comparis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6F2E9E2-E0C7-1549-A54D-85411C25EEF4}"/>
              </a:ext>
            </a:extLst>
          </p:cNvPr>
          <p:cNvPicPr>
            <a:picLocks noChangeAspect="1"/>
          </p:cNvPicPr>
          <p:nvPr userDrawn="1"/>
        </p:nvPicPr>
        <p:blipFill>
          <a:blip r:embed="rId2"/>
          <a:srcRect/>
          <a:stretch/>
        </p:blipFill>
        <p:spPr>
          <a:xfrm>
            <a:off x="1" y="3652919"/>
            <a:ext cx="12191997" cy="3205079"/>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009F9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BF4B7427-5CC6-4148-A80E-ECF3068F0A99}"/>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9F9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C5E9DCE8-A62D-7945-924B-118BEC0E94A2}"/>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17695443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Comparison">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0A9F49A-062B-CD4F-BCDB-2C9DA73FEF6D}"/>
              </a:ext>
            </a:extLst>
          </p:cNvPr>
          <p:cNvPicPr>
            <a:picLocks noChangeAspect="1"/>
          </p:cNvPicPr>
          <p:nvPr userDrawn="1"/>
        </p:nvPicPr>
        <p:blipFill>
          <a:blip r:embed="rId2"/>
          <a:srcRect/>
          <a:stretch/>
        </p:blipFill>
        <p:spPr>
          <a:xfrm>
            <a:off x="1" y="3652919"/>
            <a:ext cx="12191997" cy="3205079"/>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009F9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2" name="TextBox 1">
            <a:extLst>
              <a:ext uri="{FF2B5EF4-FFF2-40B4-BE49-F238E27FC236}">
                <a16:creationId xmlns:a16="http://schemas.microsoft.com/office/drawing/2014/main" id="{664C841E-76BE-974F-83B6-3E32928E923D}"/>
              </a:ext>
            </a:extLst>
          </p:cNvPr>
          <p:cNvSpPr txBox="1"/>
          <p:nvPr userDrawn="1"/>
        </p:nvSpPr>
        <p:spPr>
          <a:xfrm>
            <a:off x="6880224" y="1681163"/>
            <a:ext cx="4752976" cy="4508499"/>
          </a:xfrm>
          <a:prstGeom prst="rect">
            <a:avLst/>
          </a:prstGeom>
          <a:solidFill>
            <a:srgbClr val="009F98"/>
          </a:solidFill>
        </p:spPr>
        <p:txBody>
          <a:bodyPr wrap="square" lIns="360000" tIns="360000" rIns="360000" bIns="360000" rtlCol="0" anchor="ctr">
            <a:noAutofit/>
          </a:bodyPr>
          <a:lstStyle/>
          <a:p>
            <a:pPr lvl="0" algn="ctr"/>
            <a:r>
              <a:rPr lang="en-GB">
                <a:solidFill>
                  <a:schemeClr val="bg1"/>
                </a:solidFill>
                <a:latin typeface="Arial" panose="020B0604020202020204" pitchFamily="34" charset="0"/>
                <a:cs typeface="Arial" panose="020B0604020202020204" pitchFamily="34" charset="0"/>
              </a:rPr>
              <a:t>Click to edit Master text styles</a:t>
            </a:r>
          </a:p>
        </p:txBody>
      </p:sp>
      <p:sp>
        <p:nvSpPr>
          <p:cNvPr id="9" name="Title 1">
            <a:extLst>
              <a:ext uri="{FF2B5EF4-FFF2-40B4-BE49-F238E27FC236}">
                <a16:creationId xmlns:a16="http://schemas.microsoft.com/office/drawing/2014/main" id="{E2832F5C-D2FB-EE4F-87A1-BD21A56B942B}"/>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009F9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E34E9380-1E9C-0747-8AA7-94B3E3D5390A}"/>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29793195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2913017"/>
            <a:ext cx="6718663" cy="1367652"/>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Section Divider Title</a:t>
            </a:r>
          </a:p>
        </p:txBody>
      </p:sp>
      <p:pic>
        <p:nvPicPr>
          <p:cNvPr id="3" name="Picture 2">
            <a:extLst>
              <a:ext uri="{FF2B5EF4-FFF2-40B4-BE49-F238E27FC236}">
                <a16:creationId xmlns:a16="http://schemas.microsoft.com/office/drawing/2014/main" id="{B065D8D8-D549-FF44-9650-FA1A096380BC}"/>
              </a:ext>
            </a:extLst>
          </p:cNvPr>
          <p:cNvPicPr>
            <a:picLocks noChangeAspect="1"/>
          </p:cNvPicPr>
          <p:nvPr userDrawn="1"/>
        </p:nvPicPr>
        <p:blipFill>
          <a:blip r:embed="rId3"/>
          <a:stretch>
            <a:fillRect/>
          </a:stretch>
        </p:blipFill>
        <p:spPr>
          <a:xfrm>
            <a:off x="8657196" y="104401"/>
            <a:ext cx="3336678" cy="1706400"/>
          </a:xfrm>
          <a:prstGeom prst="rect">
            <a:avLst/>
          </a:prstGeom>
        </p:spPr>
      </p:pic>
    </p:spTree>
    <p:extLst>
      <p:ext uri="{BB962C8B-B14F-4D97-AF65-F5344CB8AC3E}">
        <p14:creationId xmlns:p14="http://schemas.microsoft.com/office/powerpoint/2010/main" val="22465018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5A26F9-5F51-5341-8A58-A3EDCADF845D}"/>
              </a:ext>
            </a:extLst>
          </p:cNvPr>
          <p:cNvSpPr>
            <a:spLocks noGrp="1"/>
          </p:cNvSpPr>
          <p:nvPr>
            <p:ph type="title" hasCustomPrompt="1"/>
          </p:nvPr>
        </p:nvSpPr>
        <p:spPr>
          <a:xfrm>
            <a:off x="713622" y="4588139"/>
            <a:ext cx="4930966" cy="1593965"/>
          </a:xfrm>
          <a:prstGeom prst="rect">
            <a:avLst/>
          </a:prstGeom>
        </p:spPr>
        <p:txBody>
          <a:bodyPr>
            <a:noAutofit/>
          </a:bodyPr>
          <a:lstStyle>
            <a:lvl1pPr>
              <a:defRPr sz="3600">
                <a:solidFill>
                  <a:srgbClr val="425563"/>
                </a:solidFill>
              </a:defRPr>
            </a:lvl1pPr>
          </a:lstStyle>
          <a:p>
            <a:r>
              <a:rPr lang="en-US"/>
              <a:t>Section divider title</a:t>
            </a:r>
          </a:p>
        </p:txBody>
      </p:sp>
    </p:spTree>
    <p:extLst>
      <p:ext uri="{BB962C8B-B14F-4D97-AF65-F5344CB8AC3E}">
        <p14:creationId xmlns:p14="http://schemas.microsoft.com/office/powerpoint/2010/main" val="19309510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8_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CC3D61-32B2-D747-B7AA-6E7548BD8414}"/>
              </a:ext>
            </a:extLst>
          </p:cNvPr>
          <p:cNvSpPr/>
          <p:nvPr userDrawn="1"/>
        </p:nvSpPr>
        <p:spPr>
          <a:xfrm>
            <a:off x="0" y="0"/>
            <a:ext cx="12192000" cy="5813267"/>
          </a:xfrm>
          <a:prstGeom prst="rect">
            <a:avLst/>
          </a:prstGeom>
          <a:solidFill>
            <a:srgbClr val="BF00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Presentation title to go in here</a:t>
            </a:r>
          </a:p>
        </p:txBody>
      </p:sp>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6042660"/>
            <a:ext cx="3810948" cy="688340"/>
          </a:xfrm>
          <a:prstGeom prst="rect">
            <a:avLst/>
          </a:prstGeom>
        </p:spPr>
        <p:txBody>
          <a:bodyPr>
            <a:normAutofit/>
          </a:bodyPr>
          <a:lstStyle>
            <a:lvl1pPr marL="0" indent="0" algn="r">
              <a:buNone/>
              <a:defRPr sz="1600" b="0">
                <a:solidFill>
                  <a:srgbClr val="0067A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by: John Smith</a:t>
            </a:r>
            <a:br>
              <a:rPr lang="en-US"/>
            </a:br>
            <a:r>
              <a:rPr lang="en-US"/>
              <a:t>Date to go here</a:t>
            </a:r>
          </a:p>
        </p:txBody>
      </p:sp>
      <p:pic>
        <p:nvPicPr>
          <p:cNvPr id="6" name="Picture 5">
            <a:extLst>
              <a:ext uri="{FF2B5EF4-FFF2-40B4-BE49-F238E27FC236}">
                <a16:creationId xmlns:a16="http://schemas.microsoft.com/office/drawing/2014/main" id="{15986A3C-04EF-4941-A040-B462A1774087}"/>
              </a:ext>
            </a:extLst>
          </p:cNvPr>
          <p:cNvPicPr>
            <a:picLocks noChangeAspect="1"/>
          </p:cNvPicPr>
          <p:nvPr userDrawn="1"/>
        </p:nvPicPr>
        <p:blipFill>
          <a:blip r:embed="rId2"/>
          <a:stretch>
            <a:fillRect/>
          </a:stretch>
        </p:blipFill>
        <p:spPr>
          <a:xfrm>
            <a:off x="8657196" y="104401"/>
            <a:ext cx="3336678" cy="1706400"/>
          </a:xfrm>
          <a:prstGeom prst="rect">
            <a:avLst/>
          </a:prstGeom>
        </p:spPr>
      </p:pic>
      <p:pic>
        <p:nvPicPr>
          <p:cNvPr id="8" name="Picture 7">
            <a:extLst>
              <a:ext uri="{FF2B5EF4-FFF2-40B4-BE49-F238E27FC236}">
                <a16:creationId xmlns:a16="http://schemas.microsoft.com/office/drawing/2014/main" id="{4D7BAF76-38CC-9D41-ADCA-BEF5ED7D6BD7}"/>
              </a:ext>
            </a:extLst>
          </p:cNvPr>
          <p:cNvPicPr>
            <a:picLocks noChangeAspect="1"/>
          </p:cNvPicPr>
          <p:nvPr userDrawn="1"/>
        </p:nvPicPr>
        <p:blipFill>
          <a:blip r:embed="rId3"/>
          <a:stretch>
            <a:fillRect/>
          </a:stretch>
        </p:blipFill>
        <p:spPr>
          <a:xfrm>
            <a:off x="63065" y="5851408"/>
            <a:ext cx="2916618" cy="1014475"/>
          </a:xfrm>
          <a:prstGeom prst="rect">
            <a:avLst/>
          </a:prstGeom>
        </p:spPr>
      </p:pic>
    </p:spTree>
    <p:extLst>
      <p:ext uri="{BB962C8B-B14F-4D97-AF65-F5344CB8AC3E}">
        <p14:creationId xmlns:p14="http://schemas.microsoft.com/office/powerpoint/2010/main" val="30635310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3_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2"/>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5EA6167D-7EF5-4043-BAB3-437BAA3CB33C}"/>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BF007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AA0D40F-9B6A-364E-8ADC-BA93897AE6CA}"/>
              </a:ext>
            </a:extLst>
          </p:cNvPr>
          <p:cNvPicPr>
            <a:picLocks noChangeAspect="1"/>
          </p:cNvPicPr>
          <p:nvPr userDrawn="1"/>
        </p:nvPicPr>
        <p:blipFill>
          <a:blip r:embed="rId3"/>
          <a:stretch>
            <a:fillRect/>
          </a:stretch>
        </p:blipFill>
        <p:spPr>
          <a:xfrm>
            <a:off x="538420" y="649588"/>
            <a:ext cx="920322" cy="924477"/>
          </a:xfrm>
          <a:prstGeom prst="rect">
            <a:avLst/>
          </a:prstGeom>
        </p:spPr>
      </p:pic>
    </p:spTree>
    <p:extLst>
      <p:ext uri="{BB962C8B-B14F-4D97-AF65-F5344CB8AC3E}">
        <p14:creationId xmlns:p14="http://schemas.microsoft.com/office/powerpoint/2010/main" val="38867266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680E0E2-E845-194A-BC0E-A325359D2058}"/>
              </a:ext>
            </a:extLst>
          </p:cNvPr>
          <p:cNvPicPr>
            <a:picLocks noChangeAspect="1"/>
          </p:cNvPicPr>
          <p:nvPr userDrawn="1"/>
        </p:nvPicPr>
        <p:blipFill>
          <a:blip r:embed="rId2"/>
          <a:srcRect/>
          <a:stretch/>
        </p:blipFill>
        <p:spPr>
          <a:xfrm>
            <a:off x="3" y="3652919"/>
            <a:ext cx="12191993" cy="3205079"/>
          </a:xfrm>
          <a:prstGeom prst="rect">
            <a:avLst/>
          </a:prstGeom>
        </p:spPr>
      </p:pic>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838200" y="1825625"/>
            <a:ext cx="10515600"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p:txBody>
      </p:sp>
      <p:pic>
        <p:nvPicPr>
          <p:cNvPr id="4" name="Picture 3">
            <a:extLst>
              <a:ext uri="{FF2B5EF4-FFF2-40B4-BE49-F238E27FC236}">
                <a16:creationId xmlns:a16="http://schemas.microsoft.com/office/drawing/2014/main" id="{82106399-2EAC-964E-9E6F-3A8E0986F7AF}"/>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5EA6167D-7EF5-4043-BAB3-437BAA3CB33C}"/>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BF007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AA0D40F-9B6A-364E-8ADC-BA93897AE6CA}"/>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37522207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2_Comparison">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C6E6ABB-3CEF-D54C-8335-B7B1DDF88F30}"/>
              </a:ext>
            </a:extLst>
          </p:cNvPr>
          <p:cNvPicPr>
            <a:picLocks noChangeAspect="1"/>
          </p:cNvPicPr>
          <p:nvPr userDrawn="1"/>
        </p:nvPicPr>
        <p:blipFill>
          <a:blip r:embed="rId2"/>
          <a:srcRect/>
          <a:stretch/>
        </p:blipFill>
        <p:spPr>
          <a:xfrm>
            <a:off x="3" y="3652919"/>
            <a:ext cx="12191993" cy="3205079"/>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BF007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157787"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sp>
        <p:nvSpPr>
          <p:cNvPr id="5" name="Text Placeholder 4">
            <a:extLst>
              <a:ext uri="{FF2B5EF4-FFF2-40B4-BE49-F238E27FC236}">
                <a16:creationId xmlns:a16="http://schemas.microsoft.com/office/drawing/2014/main" id="{909A2B65-AB39-674E-9EDA-785F2C9D9EA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BF007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9561D5-769F-E746-9A65-E917A1BCA833}"/>
              </a:ext>
            </a:extLst>
          </p:cNvPr>
          <p:cNvSpPr>
            <a:spLocks noGrp="1"/>
          </p:cNvSpPr>
          <p:nvPr>
            <p:ph sz="quarter" idx="4"/>
          </p:nvPr>
        </p:nvSpPr>
        <p:spPr>
          <a:xfrm>
            <a:off x="6172200" y="2505075"/>
            <a:ext cx="5183188"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9" name="Title 1">
            <a:extLst>
              <a:ext uri="{FF2B5EF4-FFF2-40B4-BE49-F238E27FC236}">
                <a16:creationId xmlns:a16="http://schemas.microsoft.com/office/drawing/2014/main" id="{BE0F2FD0-477D-E04B-B7C9-2DD44BE63F08}"/>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BF007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0FAB32C6-4E66-A24C-9E9A-C425A1198001}"/>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41647717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3_Comparis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8E94F72-1FA2-E44A-8D71-655BE4B3CE93}"/>
              </a:ext>
            </a:extLst>
          </p:cNvPr>
          <p:cNvPicPr>
            <a:picLocks noChangeAspect="1"/>
          </p:cNvPicPr>
          <p:nvPr userDrawn="1"/>
        </p:nvPicPr>
        <p:blipFill>
          <a:blip r:embed="rId2"/>
          <a:srcRect/>
          <a:stretch/>
        </p:blipFill>
        <p:spPr>
          <a:xfrm>
            <a:off x="3" y="3652919"/>
            <a:ext cx="12191993" cy="3205079"/>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10780712" cy="823912"/>
          </a:xfrm>
          <a:prstGeom prst="rect">
            <a:avLst/>
          </a:prstGeom>
        </p:spPr>
        <p:txBody>
          <a:bodyPr anchor="b"/>
          <a:lstStyle>
            <a:lvl1pPr marL="0" indent="0">
              <a:buNone/>
              <a:defRPr sz="2400" b="1">
                <a:solidFill>
                  <a:srgbClr val="BF007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8EFDB1A9-5F7C-9947-A1FE-87B676B2CABC}"/>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BF007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0E809E45-B792-5A4A-A621-F3D8310ACE18}"/>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3891526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5_Comparis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0CCACD6-C4FD-F64C-9CE7-368BBCFF5F77}"/>
              </a:ext>
            </a:extLst>
          </p:cNvPr>
          <p:cNvPicPr>
            <a:picLocks noChangeAspect="1"/>
          </p:cNvPicPr>
          <p:nvPr userDrawn="1"/>
        </p:nvPicPr>
        <p:blipFill>
          <a:blip r:embed="rId2"/>
          <a:srcRect/>
          <a:stretch/>
        </p:blipFill>
        <p:spPr>
          <a:xfrm>
            <a:off x="3" y="3652919"/>
            <a:ext cx="12191993" cy="3205079"/>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BF007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6" name="Title 1">
            <a:extLst>
              <a:ext uri="{FF2B5EF4-FFF2-40B4-BE49-F238E27FC236}">
                <a16:creationId xmlns:a16="http://schemas.microsoft.com/office/drawing/2014/main" id="{AC84B162-49B2-2F4A-866B-20C956F3331E}"/>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BF007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D1B3304B-C823-E048-A1DE-31F2C61ED4C1}"/>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36606307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Comparison">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CBCE105-01D8-844E-A443-327963166201}"/>
              </a:ext>
            </a:extLst>
          </p:cNvPr>
          <p:cNvPicPr>
            <a:picLocks noChangeAspect="1"/>
          </p:cNvPicPr>
          <p:nvPr userDrawn="1"/>
        </p:nvPicPr>
        <p:blipFill>
          <a:blip r:embed="rId2"/>
          <a:srcRect/>
          <a:stretch/>
        </p:blipFill>
        <p:spPr>
          <a:xfrm>
            <a:off x="3" y="3652919"/>
            <a:ext cx="12191993" cy="3205079"/>
          </a:xfrm>
          <a:prstGeom prst="rect">
            <a:avLst/>
          </a:prstGeom>
        </p:spPr>
      </p:pic>
      <p:sp>
        <p:nvSpPr>
          <p:cNvPr id="3" name="Text Placeholder 2">
            <a:extLst>
              <a:ext uri="{FF2B5EF4-FFF2-40B4-BE49-F238E27FC236}">
                <a16:creationId xmlns:a16="http://schemas.microsoft.com/office/drawing/2014/main" id="{6E3FE111-43DA-2F4A-862D-D99DF0765ADA}"/>
              </a:ext>
            </a:extLst>
          </p:cNvPr>
          <p:cNvSpPr>
            <a:spLocks noGrp="1"/>
          </p:cNvSpPr>
          <p:nvPr>
            <p:ph type="body" idx="1"/>
          </p:nvPr>
        </p:nvSpPr>
        <p:spPr>
          <a:xfrm>
            <a:off x="839788" y="1681163"/>
            <a:ext cx="5688012" cy="823912"/>
          </a:xfrm>
          <a:prstGeom prst="rect">
            <a:avLst/>
          </a:prstGeom>
        </p:spPr>
        <p:txBody>
          <a:bodyPr anchor="b"/>
          <a:lstStyle>
            <a:lvl1pPr marL="0" indent="0">
              <a:buNone/>
              <a:defRPr sz="2400" b="1">
                <a:solidFill>
                  <a:srgbClr val="BF0078"/>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C38B01-4651-CF44-A6F2-08D23CCF512C}"/>
              </a:ext>
            </a:extLst>
          </p:cNvPr>
          <p:cNvSpPr>
            <a:spLocks noGrp="1"/>
          </p:cNvSpPr>
          <p:nvPr>
            <p:ph sz="half" idx="2"/>
          </p:nvPr>
        </p:nvSpPr>
        <p:spPr>
          <a:xfrm>
            <a:off x="839788" y="2505075"/>
            <a:ext cx="5688012" cy="3684588"/>
          </a:xfrm>
          <a:prstGeom prst="rect">
            <a:avLst/>
          </a:prstGeom>
        </p:spPr>
        <p:txBody>
          <a:bodyPr/>
          <a:lstStyle>
            <a:lvl1pPr>
              <a:defRPr sz="2000">
                <a:solidFill>
                  <a:srgbClr val="425563"/>
                </a:solidFill>
                <a:latin typeface="Arial" panose="020B0604020202020204" pitchFamily="34" charset="0"/>
                <a:cs typeface="Arial" panose="020B0604020202020204" pitchFamily="34" charset="0"/>
              </a:defRPr>
            </a:lvl1pPr>
            <a:lvl2pPr>
              <a:defRPr sz="1600">
                <a:solidFill>
                  <a:srgbClr val="425563"/>
                </a:solidFill>
                <a:latin typeface="Arial" panose="020B0604020202020204" pitchFamily="34" charset="0"/>
                <a:cs typeface="Arial" panose="020B0604020202020204" pitchFamily="34" charset="0"/>
              </a:defRPr>
            </a:lvl2pPr>
            <a:lvl3pPr>
              <a:defRPr>
                <a:solidFill>
                  <a:srgbClr val="3E5F7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p:txBody>
      </p:sp>
      <p:pic>
        <p:nvPicPr>
          <p:cNvPr id="8" name="Picture 7">
            <a:extLst>
              <a:ext uri="{FF2B5EF4-FFF2-40B4-BE49-F238E27FC236}">
                <a16:creationId xmlns:a16="http://schemas.microsoft.com/office/drawing/2014/main" id="{D388E006-B133-1448-AC00-CA242D66E206}"/>
              </a:ext>
            </a:extLst>
          </p:cNvPr>
          <p:cNvPicPr>
            <a:picLocks noChangeAspect="1"/>
          </p:cNvPicPr>
          <p:nvPr userDrawn="1"/>
        </p:nvPicPr>
        <p:blipFill>
          <a:blip r:embed="rId3"/>
          <a:srcRect/>
          <a:stretch/>
        </p:blipFill>
        <p:spPr>
          <a:xfrm>
            <a:off x="8657196" y="104401"/>
            <a:ext cx="3336678" cy="1706399"/>
          </a:xfrm>
          <a:prstGeom prst="rect">
            <a:avLst/>
          </a:prstGeom>
        </p:spPr>
      </p:pic>
      <p:sp>
        <p:nvSpPr>
          <p:cNvPr id="9" name="TextBox 8">
            <a:extLst>
              <a:ext uri="{FF2B5EF4-FFF2-40B4-BE49-F238E27FC236}">
                <a16:creationId xmlns:a16="http://schemas.microsoft.com/office/drawing/2014/main" id="{2FF0D45E-CF3E-1F4E-946E-321F9B11DAB5}"/>
              </a:ext>
            </a:extLst>
          </p:cNvPr>
          <p:cNvSpPr txBox="1"/>
          <p:nvPr userDrawn="1"/>
        </p:nvSpPr>
        <p:spPr>
          <a:xfrm>
            <a:off x="6880224" y="1681163"/>
            <a:ext cx="4752976" cy="4508499"/>
          </a:xfrm>
          <a:prstGeom prst="rect">
            <a:avLst/>
          </a:prstGeom>
          <a:solidFill>
            <a:srgbClr val="BF0078"/>
          </a:solidFill>
        </p:spPr>
        <p:txBody>
          <a:bodyPr wrap="square" lIns="360000" tIns="360000" rIns="360000" bIns="360000" rtlCol="0" anchor="ctr">
            <a:noAutofit/>
          </a:bodyPr>
          <a:lstStyle/>
          <a:p>
            <a:pPr lvl="0" algn="ctr"/>
            <a:r>
              <a:rPr lang="en-GB">
                <a:solidFill>
                  <a:schemeClr val="bg1"/>
                </a:solidFill>
                <a:latin typeface="Arial" panose="020B0604020202020204" pitchFamily="34" charset="0"/>
                <a:cs typeface="Arial" panose="020B0604020202020204" pitchFamily="34" charset="0"/>
              </a:rPr>
              <a:t>Click to edit Master text styles</a:t>
            </a:r>
          </a:p>
        </p:txBody>
      </p:sp>
      <p:sp>
        <p:nvSpPr>
          <p:cNvPr id="10" name="Title 1">
            <a:extLst>
              <a:ext uri="{FF2B5EF4-FFF2-40B4-BE49-F238E27FC236}">
                <a16:creationId xmlns:a16="http://schemas.microsoft.com/office/drawing/2014/main" id="{A0F5E192-D6DF-1444-87ED-BA06F436E720}"/>
              </a:ext>
            </a:extLst>
          </p:cNvPr>
          <p:cNvSpPr>
            <a:spLocks noGrp="1"/>
          </p:cNvSpPr>
          <p:nvPr>
            <p:ph type="title"/>
          </p:nvPr>
        </p:nvSpPr>
        <p:spPr>
          <a:xfrm>
            <a:off x="1458742" y="852055"/>
            <a:ext cx="7062958" cy="519545"/>
          </a:xfrm>
          <a:prstGeom prst="rect">
            <a:avLst/>
          </a:prstGeom>
        </p:spPr>
        <p:txBody>
          <a:bodyPr>
            <a:normAutofit/>
          </a:bodyPr>
          <a:lstStyle>
            <a:lvl1pPr>
              <a:defRPr sz="2800">
                <a:solidFill>
                  <a:srgbClr val="BF0078"/>
                </a:solidFill>
                <a:latin typeface="Arial" panose="020B0604020202020204" pitchFamily="34" charset="0"/>
                <a:cs typeface="Arial" panose="020B0604020202020204" pitchFamily="34" charset="0"/>
              </a:defRPr>
            </a:lvl1pPr>
          </a:lstStyle>
          <a:p>
            <a:r>
              <a:rPr lang="en-GB"/>
              <a:t>Click to edit Master title style</a:t>
            </a:r>
            <a:endParaRPr lang="en-US"/>
          </a:p>
        </p:txBody>
      </p:sp>
      <p:pic>
        <p:nvPicPr>
          <p:cNvPr id="11" name="Picture 10">
            <a:extLst>
              <a:ext uri="{FF2B5EF4-FFF2-40B4-BE49-F238E27FC236}">
                <a16:creationId xmlns:a16="http://schemas.microsoft.com/office/drawing/2014/main" id="{3C1B85FD-4758-DD49-ACC1-143624B62CC7}"/>
              </a:ext>
            </a:extLst>
          </p:cNvPr>
          <p:cNvPicPr>
            <a:picLocks noChangeAspect="1"/>
          </p:cNvPicPr>
          <p:nvPr userDrawn="1"/>
        </p:nvPicPr>
        <p:blipFill>
          <a:blip r:embed="rId4"/>
          <a:stretch>
            <a:fillRect/>
          </a:stretch>
        </p:blipFill>
        <p:spPr>
          <a:xfrm>
            <a:off x="538420" y="649588"/>
            <a:ext cx="920322" cy="924477"/>
          </a:xfrm>
          <a:prstGeom prst="rect">
            <a:avLst/>
          </a:prstGeom>
        </p:spPr>
      </p:pic>
    </p:spTree>
    <p:extLst>
      <p:ext uri="{BB962C8B-B14F-4D97-AF65-F5344CB8AC3E}">
        <p14:creationId xmlns:p14="http://schemas.microsoft.com/office/powerpoint/2010/main" val="31759499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2913017"/>
            <a:ext cx="6718663" cy="1367652"/>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Section Divider Title</a:t>
            </a:r>
          </a:p>
        </p:txBody>
      </p:sp>
      <p:pic>
        <p:nvPicPr>
          <p:cNvPr id="3" name="Picture 2">
            <a:extLst>
              <a:ext uri="{FF2B5EF4-FFF2-40B4-BE49-F238E27FC236}">
                <a16:creationId xmlns:a16="http://schemas.microsoft.com/office/drawing/2014/main" id="{B065D8D8-D549-FF44-9650-FA1A096380BC}"/>
              </a:ext>
            </a:extLst>
          </p:cNvPr>
          <p:cNvPicPr>
            <a:picLocks noChangeAspect="1"/>
          </p:cNvPicPr>
          <p:nvPr userDrawn="1"/>
        </p:nvPicPr>
        <p:blipFill>
          <a:blip r:embed="rId3"/>
          <a:stretch>
            <a:fillRect/>
          </a:stretch>
        </p:blipFill>
        <p:spPr>
          <a:xfrm>
            <a:off x="8657196" y="104401"/>
            <a:ext cx="3336678" cy="1706400"/>
          </a:xfrm>
          <a:prstGeom prst="rect">
            <a:avLst/>
          </a:prstGeom>
        </p:spPr>
      </p:pic>
    </p:spTree>
    <p:extLst>
      <p:ext uri="{BB962C8B-B14F-4D97-AF65-F5344CB8AC3E}">
        <p14:creationId xmlns:p14="http://schemas.microsoft.com/office/powerpoint/2010/main" val="332417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37C4D3-80C0-9CEF-42CE-A75BF4B87E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EEAC0-66C9-3DCF-04E3-83AEAA08C8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D060D3-CD2C-7950-661D-4B3B23CD31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A05AA4-6A0E-4B19-81C7-19131D15D586}" type="datetimeFigureOut">
              <a:rPr lang="en-GB" smtClean="0"/>
              <a:t>28/05/2026</a:t>
            </a:fld>
            <a:endParaRPr lang="en-GB"/>
          </a:p>
        </p:txBody>
      </p:sp>
      <p:sp>
        <p:nvSpPr>
          <p:cNvPr id="5" name="Footer Placeholder 4">
            <a:extLst>
              <a:ext uri="{FF2B5EF4-FFF2-40B4-BE49-F238E27FC236}">
                <a16:creationId xmlns:a16="http://schemas.microsoft.com/office/drawing/2014/main" id="{A617DFB2-8E2B-A3B8-AD19-6ABF48EBA6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38B5F7A-82F3-4EFD-61DC-0284AD0C6D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961B5F-4692-491D-BEA3-B6C040C95739}" type="slidenum">
              <a:rPr lang="en-GB" smtClean="0"/>
              <a:t>‹#›</a:t>
            </a:fld>
            <a:endParaRPr lang="en-GB"/>
          </a:p>
        </p:txBody>
      </p:sp>
    </p:spTree>
    <p:extLst>
      <p:ext uri="{BB962C8B-B14F-4D97-AF65-F5344CB8AC3E}">
        <p14:creationId xmlns:p14="http://schemas.microsoft.com/office/powerpoint/2010/main" val="3862958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794685-80D9-104C-92DF-B63BEEE67D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C26042C-D9C3-5547-8E47-40E67A60A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924297-1E82-8F4F-8FDE-BFF14D3719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lnSpc>
                <a:spcPct val="100000"/>
              </a:lnSpc>
              <a:defRPr sz="1200">
                <a:solidFill>
                  <a:schemeClr val="tx1">
                    <a:tint val="75000"/>
                  </a:schemeClr>
                </a:solidFill>
                <a:latin typeface="Arial" panose="020B0604020202020204" pitchFamily="34" charset="0"/>
                <a:cs typeface="Arial" panose="020B0604020202020204" pitchFamily="34" charset="0"/>
              </a:defRPr>
            </a:lvl1pPr>
          </a:lstStyle>
          <a:p>
            <a:fld id="{B6C53328-5BDC-4B45-922D-F419FB3173BD}" type="datetimeFigureOut">
              <a:rPr lang="en-US" smtClean="0"/>
              <a:pPr/>
              <a:t>5/28/2026</a:t>
            </a:fld>
            <a:endParaRPr lang="en-US"/>
          </a:p>
        </p:txBody>
      </p:sp>
      <p:sp>
        <p:nvSpPr>
          <p:cNvPr id="5" name="Footer Placeholder 4">
            <a:extLst>
              <a:ext uri="{FF2B5EF4-FFF2-40B4-BE49-F238E27FC236}">
                <a16:creationId xmlns:a16="http://schemas.microsoft.com/office/drawing/2014/main" id="{9C56F036-2DCC-1844-8B2A-8E6E3231D0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lnSpc>
                <a:spcPct val="100000"/>
              </a:lnSpc>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2C6AABC7-103C-874D-83B4-50E54E9C4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lnSpc>
                <a:spcPct val="100000"/>
              </a:lnSpc>
              <a:defRPr sz="1200">
                <a:solidFill>
                  <a:schemeClr val="tx1">
                    <a:tint val="75000"/>
                  </a:schemeClr>
                </a:solidFill>
                <a:latin typeface="Arial" panose="020B0604020202020204" pitchFamily="34" charset="0"/>
                <a:cs typeface="Arial" panose="020B0604020202020204" pitchFamily="34" charset="0"/>
              </a:defRPr>
            </a:lvl1pPr>
          </a:lstStyle>
          <a:p>
            <a:fld id="{3B57E47A-58EC-FE48-854E-8DD443F37A4C}" type="slidenum">
              <a:rPr lang="en-US" smtClean="0"/>
              <a:pPr/>
              <a:t>‹#›</a:t>
            </a:fld>
            <a:endParaRPr lang="en-US"/>
          </a:p>
        </p:txBody>
      </p:sp>
    </p:spTree>
    <p:extLst>
      <p:ext uri="{BB962C8B-B14F-4D97-AF65-F5344CB8AC3E}">
        <p14:creationId xmlns:p14="http://schemas.microsoft.com/office/powerpoint/2010/main" val="302732177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05" r:id="rId28"/>
    <p:sldLayoutId id="2147483706" r:id="rId29"/>
    <p:sldLayoutId id="2147483707" r:id="rId30"/>
    <p:sldLayoutId id="2147483708" r:id="rId31"/>
    <p:sldLayoutId id="2147483709" r:id="rId32"/>
    <p:sldLayoutId id="2147483710" r:id="rId33"/>
    <p:sldLayoutId id="2147483711" r:id="rId34"/>
    <p:sldLayoutId id="2147483712" r:id="rId35"/>
    <p:sldLayoutId id="2147483713" r:id="rId36"/>
    <p:sldLayoutId id="2147483714" r:id="rId37"/>
    <p:sldLayoutId id="2147483715" r:id="rId38"/>
    <p:sldLayoutId id="2147483716" r:id="rId39"/>
    <p:sldLayoutId id="2147483717" r:id="rId40"/>
    <p:sldLayoutId id="2147483718" r:id="rId41"/>
    <p:sldLayoutId id="2147483719" r:id="rId42"/>
    <p:sldLayoutId id="2147483720" r:id="rId43"/>
    <p:sldLayoutId id="2147483721" r:id="rId44"/>
    <p:sldLayoutId id="2147483722" r:id="rId45"/>
    <p:sldLayoutId id="2147483723" r:id="rId46"/>
    <p:sldLayoutId id="2147483724" r:id="rId47"/>
    <p:sldLayoutId id="2147483725" r:id="rId48"/>
    <p:sldLayoutId id="2147483726" r:id="rId49"/>
    <p:sldLayoutId id="2147483727" r:id="rId50"/>
    <p:sldLayoutId id="2147483728" r:id="rId51"/>
  </p:sldLayoutIdLst>
  <p:txStyles>
    <p:titleStyle>
      <a:lvl1pPr algn="l" defTabSz="914400" rtl="0" eaLnBrk="1" latinLnBrk="0" hangingPunct="1">
        <a:lnSpc>
          <a:spcPct val="100000"/>
        </a:lnSpc>
        <a:spcBef>
          <a:spcPct val="0"/>
        </a:spcBef>
        <a:buNone/>
        <a:defRPr sz="4400" kern="1200">
          <a:solidFill>
            <a:srgbClr val="42556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425563"/>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42556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42556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42556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rgbClr val="42556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sv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svg"/><Relationship Id="rId10" Type="http://schemas.openxmlformats.org/officeDocument/2006/relationships/image" Target="../media/image20.jpeg"/><Relationship Id="rId4" Type="http://schemas.openxmlformats.org/officeDocument/2006/relationships/image" Target="../media/image23.sv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Layout" Target="../diagrams/layout1.xml"/><Relationship Id="rId7" Type="http://schemas.openxmlformats.org/officeDocument/2006/relationships/image" Target="../media/image20.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Layout" Target="../diagrams/layout7.xml"/><Relationship Id="rId7" Type="http://schemas.openxmlformats.org/officeDocument/2006/relationships/image" Target="../media/image19.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E4A27-18ED-C843-AAE0-A5208E28D39A}"/>
              </a:ext>
            </a:extLst>
          </p:cNvPr>
          <p:cNvSpPr>
            <a:spLocks noGrp="1"/>
          </p:cNvSpPr>
          <p:nvPr>
            <p:ph type="ctrTitle"/>
          </p:nvPr>
        </p:nvSpPr>
        <p:spPr>
          <a:xfrm>
            <a:off x="5769429" y="3245713"/>
            <a:ext cx="6516311" cy="1250086"/>
          </a:xfrm>
        </p:spPr>
        <p:txBody>
          <a:bodyPr>
            <a:noAutofit/>
          </a:bodyPr>
          <a:lstStyle/>
          <a:p>
            <a:r>
              <a:rPr lang="en-US" sz="2400" b="1"/>
              <a:t>Community Pharmacy Manifesto – A Vision for Greater Manchester </a:t>
            </a:r>
            <a:br>
              <a:rPr lang="en-US" sz="2400" b="1"/>
            </a:br>
            <a:br>
              <a:rPr lang="en-US" sz="2400" b="1"/>
            </a:br>
            <a:r>
              <a:rPr lang="en-US" sz="2000" b="1"/>
              <a:t>Luvjit Kandula </a:t>
            </a:r>
            <a:br>
              <a:rPr lang="en-US" sz="2000" b="1"/>
            </a:br>
            <a:r>
              <a:rPr lang="en-US" sz="2000" b="1"/>
              <a:t>Director of Strategy and Transformation CPGM</a:t>
            </a:r>
            <a:br>
              <a:rPr lang="en-US" sz="2000" b="1"/>
            </a:br>
            <a:r>
              <a:rPr lang="en-US" sz="2000" b="1"/>
              <a:t>Chair GM PCB and CPPB</a:t>
            </a:r>
            <a:br>
              <a:rPr lang="en-US" sz="2000" b="1"/>
            </a:br>
            <a:br>
              <a:rPr lang="en-US" sz="2400" b="1"/>
            </a:br>
            <a:br>
              <a:rPr lang="en-GB" b="1">
                <a:effectLst/>
              </a:rPr>
            </a:br>
            <a:r>
              <a:rPr lang="en-US" sz="2400"/>
              <a:t> </a:t>
            </a:r>
            <a:br>
              <a:rPr lang="en-US" sz="2400"/>
            </a:br>
            <a:endParaRPr lang="en-US" sz="2400">
              <a:solidFill>
                <a:srgbClr val="425563"/>
              </a:solidFill>
            </a:endParaRPr>
          </a:p>
        </p:txBody>
      </p:sp>
      <p:sp>
        <p:nvSpPr>
          <p:cNvPr id="3" name="Subtitle 2">
            <a:extLst>
              <a:ext uri="{FF2B5EF4-FFF2-40B4-BE49-F238E27FC236}">
                <a16:creationId xmlns:a16="http://schemas.microsoft.com/office/drawing/2014/main" id="{ED23A3A0-1E01-744F-98B2-7998E9F9FEB1}"/>
              </a:ext>
            </a:extLst>
          </p:cNvPr>
          <p:cNvSpPr>
            <a:spLocks noGrp="1"/>
          </p:cNvSpPr>
          <p:nvPr>
            <p:ph type="subTitle" idx="1"/>
          </p:nvPr>
        </p:nvSpPr>
        <p:spPr>
          <a:xfrm>
            <a:off x="8079498" y="5944688"/>
            <a:ext cx="3810948" cy="688340"/>
          </a:xfrm>
        </p:spPr>
        <p:txBody>
          <a:bodyPr/>
          <a:lstStyle/>
          <a:p>
            <a:r>
              <a:rPr lang="en-US"/>
              <a:t>  </a:t>
            </a:r>
          </a:p>
        </p:txBody>
      </p:sp>
      <p:pic>
        <p:nvPicPr>
          <p:cNvPr id="6" name="Picture 5">
            <a:extLst>
              <a:ext uri="{FF2B5EF4-FFF2-40B4-BE49-F238E27FC236}">
                <a16:creationId xmlns:a16="http://schemas.microsoft.com/office/drawing/2014/main" id="{B3AA29EC-4D74-6DBD-5F21-BDBA1CC06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4267" y="6047585"/>
            <a:ext cx="1996472" cy="482546"/>
          </a:xfrm>
          <a:prstGeom prst="rect">
            <a:avLst/>
          </a:prstGeom>
        </p:spPr>
      </p:pic>
    </p:spTree>
    <p:extLst>
      <p:ext uri="{BB962C8B-B14F-4D97-AF65-F5344CB8AC3E}">
        <p14:creationId xmlns:p14="http://schemas.microsoft.com/office/powerpoint/2010/main" val="2635218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5CD50E-25CD-5821-1138-36546291A2D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93DA44-AFDD-E484-6936-68C4690F6F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E95AB61-CDA3-1A51-563B-205FC9F79E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9E4E87-C7B5-8437-4D58-86BFF8E591F6}"/>
              </a:ext>
            </a:extLst>
          </p:cNvPr>
          <p:cNvSpPr>
            <a:spLocks noGrp="1"/>
          </p:cNvSpPr>
          <p:nvPr>
            <p:ph type="title"/>
          </p:nvPr>
        </p:nvSpPr>
        <p:spPr>
          <a:xfrm>
            <a:off x="686834" y="1153572"/>
            <a:ext cx="3200400" cy="4461163"/>
          </a:xfrm>
        </p:spPr>
        <p:txBody>
          <a:bodyPr>
            <a:normAutofit/>
          </a:bodyPr>
          <a:lstStyle/>
          <a:p>
            <a:r>
              <a:rPr lang="en-GB" sz="4100" b="1">
                <a:solidFill>
                  <a:srgbClr val="FFFFFF"/>
                </a:solidFill>
              </a:rPr>
              <a:t>Community Pharmacies – The Beating Heart of Local Healthcare</a:t>
            </a:r>
            <a:br>
              <a:rPr lang="en-GB" sz="4100">
                <a:solidFill>
                  <a:srgbClr val="FFFFFF"/>
                </a:solidFill>
              </a:rPr>
            </a:br>
            <a:endParaRPr lang="en-GB" sz="4100">
              <a:solidFill>
                <a:srgbClr val="FFFFFF"/>
              </a:solidFill>
            </a:endParaRPr>
          </a:p>
        </p:txBody>
      </p:sp>
      <p:sp>
        <p:nvSpPr>
          <p:cNvPr id="12" name="Arc 11">
            <a:extLst>
              <a:ext uri="{FF2B5EF4-FFF2-40B4-BE49-F238E27FC236}">
                <a16:creationId xmlns:a16="http://schemas.microsoft.com/office/drawing/2014/main" id="{4BE9AF6F-18AB-1BFF-6E1F-1C3B7273C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32D5546-20AE-603A-6F76-AA2B0D7798F7}"/>
              </a:ext>
            </a:extLst>
          </p:cNvPr>
          <p:cNvSpPr>
            <a:spLocks noGrp="1"/>
          </p:cNvSpPr>
          <p:nvPr>
            <p:ph idx="1"/>
          </p:nvPr>
        </p:nvSpPr>
        <p:spPr>
          <a:xfrm>
            <a:off x="4571020" y="1153572"/>
            <a:ext cx="6906491" cy="5585619"/>
          </a:xfrm>
        </p:spPr>
        <p:txBody>
          <a:bodyPr anchor="ctr">
            <a:normAutofit/>
          </a:bodyPr>
          <a:lstStyle/>
          <a:p>
            <a:r>
              <a:rPr lang="en-GB"/>
              <a:t>CPGM and CPPB have been working to develop a GM Pharmacy Manifesto.</a:t>
            </a:r>
          </a:p>
          <a:p>
            <a:r>
              <a:rPr lang="en-GB"/>
              <a:t>The aim is to develop a BECCOR offer for CP  to meet local population health needs in collaboration with the ICB</a:t>
            </a:r>
          </a:p>
          <a:p>
            <a:r>
              <a:rPr lang="en-GB"/>
              <a:t>This deck describes the priorities which leverage community pharmacy assets and capability to support the priorities outlined in the NHS 10-year plan, Neighbourhood guidance and  local GM strategic objectives. </a:t>
            </a:r>
          </a:p>
          <a:p>
            <a:endParaRPr lang="en-GB"/>
          </a:p>
          <a:p>
            <a:pPr marL="0" indent="0">
              <a:buNone/>
            </a:pPr>
            <a:endParaRPr lang="en-GB"/>
          </a:p>
          <a:p>
            <a:endParaRPr lang="en-GB"/>
          </a:p>
        </p:txBody>
      </p:sp>
      <p:pic>
        <p:nvPicPr>
          <p:cNvPr id="4" name="Picture 3">
            <a:extLst>
              <a:ext uri="{FF2B5EF4-FFF2-40B4-BE49-F238E27FC236}">
                <a16:creationId xmlns:a16="http://schemas.microsoft.com/office/drawing/2014/main" id="{DD22CB21-6F16-E47D-88CF-FCD8D00B4B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2383" y="6056366"/>
            <a:ext cx="1996472" cy="482546"/>
          </a:xfrm>
          <a:prstGeom prst="rect">
            <a:avLst/>
          </a:prstGeom>
        </p:spPr>
      </p:pic>
      <p:pic>
        <p:nvPicPr>
          <p:cNvPr id="6" name="Picture 5">
            <a:extLst>
              <a:ext uri="{FF2B5EF4-FFF2-40B4-BE49-F238E27FC236}">
                <a16:creationId xmlns:a16="http://schemas.microsoft.com/office/drawing/2014/main" id="{C33207AB-3E89-C87D-0FA9-45BE194C83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6774" y="5850507"/>
            <a:ext cx="2227256" cy="933564"/>
          </a:xfrm>
          <a:prstGeom prst="rect">
            <a:avLst/>
          </a:prstGeom>
        </p:spPr>
      </p:pic>
    </p:spTree>
    <p:extLst>
      <p:ext uri="{BB962C8B-B14F-4D97-AF65-F5344CB8AC3E}">
        <p14:creationId xmlns:p14="http://schemas.microsoft.com/office/powerpoint/2010/main" val="3752888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5AE837-F0BA-1B15-49AE-081CE50DCE92}"/>
              </a:ext>
            </a:extLst>
          </p:cNvPr>
          <p:cNvSpPr>
            <a:spLocks noGrp="1"/>
          </p:cNvSpPr>
          <p:nvPr>
            <p:ph type="title"/>
          </p:nvPr>
        </p:nvSpPr>
        <p:spPr>
          <a:xfrm>
            <a:off x="686834" y="1153572"/>
            <a:ext cx="3200400" cy="4461163"/>
          </a:xfrm>
        </p:spPr>
        <p:txBody>
          <a:bodyPr>
            <a:normAutofit/>
          </a:bodyPr>
          <a:lstStyle/>
          <a:p>
            <a:r>
              <a:rPr lang="en-GB" sz="4100" b="1">
                <a:solidFill>
                  <a:srgbClr val="FFFFFF"/>
                </a:solidFill>
              </a:rPr>
              <a:t>Community Pharmacies – The Beating Heart of Local Healthcare</a:t>
            </a:r>
            <a:br>
              <a:rPr lang="en-GB" sz="4100">
                <a:solidFill>
                  <a:srgbClr val="FFFFFF"/>
                </a:solidFill>
              </a:rPr>
            </a:br>
            <a:endParaRPr lang="en-GB" sz="4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8E48673-6669-2347-1FE5-B73A5FAAC977}"/>
              </a:ext>
            </a:extLst>
          </p:cNvPr>
          <p:cNvSpPr>
            <a:spLocks noGrp="1"/>
          </p:cNvSpPr>
          <p:nvPr>
            <p:ph idx="1"/>
          </p:nvPr>
        </p:nvSpPr>
        <p:spPr>
          <a:xfrm>
            <a:off x="4447308" y="591344"/>
            <a:ext cx="6906491" cy="5585619"/>
          </a:xfrm>
        </p:spPr>
        <p:txBody>
          <a:bodyPr anchor="ctr">
            <a:normAutofit/>
          </a:bodyPr>
          <a:lstStyle/>
          <a:p>
            <a:pPr marL="0" indent="0">
              <a:buNone/>
            </a:pPr>
            <a:r>
              <a:rPr lang="en-GB"/>
              <a:t>Greater Manchester already has a powerful network of over 600 pharmacies helping people live longer and maintain healthier lives supporting delivery of the ambitions outlined in the NHS 10-year plan and the GM Live Well Programme. </a:t>
            </a:r>
          </a:p>
          <a:p>
            <a:endParaRPr lang="en-GB"/>
          </a:p>
        </p:txBody>
      </p:sp>
      <p:pic>
        <p:nvPicPr>
          <p:cNvPr id="4" name="Picture 3">
            <a:extLst>
              <a:ext uri="{FF2B5EF4-FFF2-40B4-BE49-F238E27FC236}">
                <a16:creationId xmlns:a16="http://schemas.microsoft.com/office/drawing/2014/main" id="{FE305816-0259-11C5-EE17-3422CB683A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2383" y="6056366"/>
            <a:ext cx="1996472" cy="482546"/>
          </a:xfrm>
          <a:prstGeom prst="rect">
            <a:avLst/>
          </a:prstGeom>
        </p:spPr>
      </p:pic>
      <p:pic>
        <p:nvPicPr>
          <p:cNvPr id="6" name="Picture 5">
            <a:extLst>
              <a:ext uri="{FF2B5EF4-FFF2-40B4-BE49-F238E27FC236}">
                <a16:creationId xmlns:a16="http://schemas.microsoft.com/office/drawing/2014/main" id="{603F0110-FB5F-BCC2-CAA3-2CB457207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6774" y="5850507"/>
            <a:ext cx="2227256" cy="933564"/>
          </a:xfrm>
          <a:prstGeom prst="rect">
            <a:avLst/>
          </a:prstGeom>
        </p:spPr>
      </p:pic>
    </p:spTree>
    <p:extLst>
      <p:ext uri="{BB962C8B-B14F-4D97-AF65-F5344CB8AC3E}">
        <p14:creationId xmlns:p14="http://schemas.microsoft.com/office/powerpoint/2010/main" val="1801445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9DFDF1-1B4A-E4CF-C15D-B94EEBF7D3B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28C123-88B9-43CD-5529-1049DEA7D4D0}"/>
              </a:ext>
            </a:extLst>
          </p:cNvPr>
          <p:cNvSpPr>
            <a:spLocks noGrp="1"/>
          </p:cNvSpPr>
          <p:nvPr>
            <p:ph type="title"/>
          </p:nvPr>
        </p:nvSpPr>
        <p:spPr>
          <a:xfrm>
            <a:off x="686834" y="1153572"/>
            <a:ext cx="3200400" cy="4461163"/>
          </a:xfrm>
        </p:spPr>
        <p:txBody>
          <a:bodyPr>
            <a:normAutofit/>
          </a:bodyPr>
          <a:lstStyle/>
          <a:p>
            <a:r>
              <a:rPr lang="en-GB" b="1">
                <a:solidFill>
                  <a:srgbClr val="FFFFFF"/>
                </a:solidFill>
              </a:rPr>
              <a:t>Why Community Pharmacy?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3AF4763-6548-DA4A-97A0-36B972E5D096}"/>
              </a:ext>
            </a:extLst>
          </p:cNvPr>
          <p:cNvSpPr>
            <a:spLocks noGrp="1"/>
          </p:cNvSpPr>
          <p:nvPr>
            <p:ph idx="1"/>
          </p:nvPr>
        </p:nvSpPr>
        <p:spPr>
          <a:xfrm>
            <a:off x="4447308" y="591344"/>
            <a:ext cx="6906491" cy="5585619"/>
          </a:xfrm>
        </p:spPr>
        <p:txBody>
          <a:bodyPr anchor="ctr">
            <a:normAutofit lnSpcReduction="10000"/>
          </a:bodyPr>
          <a:lstStyle/>
          <a:p>
            <a:pPr marL="0" indent="0">
              <a:buNone/>
            </a:pPr>
            <a:r>
              <a:rPr lang="en-GB" sz="2000" b="1"/>
              <a:t>Why Community Pharmacy?</a:t>
            </a:r>
            <a:endParaRPr lang="en-GB" sz="2000"/>
          </a:p>
          <a:p>
            <a:r>
              <a:rPr lang="en-GB" sz="2000"/>
              <a:t>Across England, community pharmacies remain an underutilised NHS asset, despite being one of the most accessible and trusted healthcare settings. </a:t>
            </a:r>
          </a:p>
          <a:p>
            <a:r>
              <a:rPr lang="en-GB" sz="2000"/>
              <a:t> in a national patient survey commissioned by NHSE,  </a:t>
            </a:r>
            <a:r>
              <a:rPr lang="en-GB" sz="2000" b="1"/>
              <a:t>91% of respondents rated the quality of service they received positively </a:t>
            </a:r>
            <a:r>
              <a:rPr lang="en-GB" sz="2000"/>
              <a:t>across a range of issues including advice for medicines, long term conditions, prevention, and health promotion. (National Ipsos Community Pharmacy Survey, 2022), </a:t>
            </a:r>
          </a:p>
          <a:p>
            <a:r>
              <a:rPr lang="en-GB" sz="2000" b="1"/>
              <a:t>More than 90% also reported feeling comfortable consulting a community pharmacist for minor illnesses </a:t>
            </a:r>
            <a:r>
              <a:rPr lang="en-GB" sz="2000"/>
              <a:t>in place of their GP (The King’s Fund &amp; Nuffield Trust, 2023).</a:t>
            </a:r>
          </a:p>
          <a:p>
            <a:r>
              <a:rPr lang="en-GB" sz="2000"/>
              <a:t>Community Pharmacy continue to </a:t>
            </a:r>
            <a:r>
              <a:rPr lang="en-GB" sz="2000" b="1"/>
              <a:t>safely supply over 1.2 billion NHS prescribed medicines a year </a:t>
            </a:r>
            <a:r>
              <a:rPr lang="en-GB" sz="2000"/>
              <a:t>to the public (The Pharmacist, 2025) as well as dramatically increasing its clinical role through the expansion of national and locally commissioned clinical and private services. (CCA,2025). </a:t>
            </a:r>
          </a:p>
          <a:p>
            <a:endParaRPr lang="en-GB" sz="2000"/>
          </a:p>
        </p:txBody>
      </p:sp>
      <p:pic>
        <p:nvPicPr>
          <p:cNvPr id="4" name="Picture 3">
            <a:extLst>
              <a:ext uri="{FF2B5EF4-FFF2-40B4-BE49-F238E27FC236}">
                <a16:creationId xmlns:a16="http://schemas.microsoft.com/office/drawing/2014/main" id="{3D609FD9-38A2-D5AF-6456-6C05F8E54E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6774" y="6118471"/>
            <a:ext cx="1587956" cy="665599"/>
          </a:xfrm>
          <a:prstGeom prst="rect">
            <a:avLst/>
          </a:prstGeom>
        </p:spPr>
      </p:pic>
      <p:pic>
        <p:nvPicPr>
          <p:cNvPr id="5" name="Picture 4">
            <a:extLst>
              <a:ext uri="{FF2B5EF4-FFF2-40B4-BE49-F238E27FC236}">
                <a16:creationId xmlns:a16="http://schemas.microsoft.com/office/drawing/2014/main" id="{4DB26A82-4AA7-C84A-1694-1834C0F0ED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770" y="6258371"/>
            <a:ext cx="1596190" cy="385798"/>
          </a:xfrm>
          <a:prstGeom prst="rect">
            <a:avLst/>
          </a:prstGeom>
        </p:spPr>
      </p:pic>
    </p:spTree>
    <p:extLst>
      <p:ext uri="{BB962C8B-B14F-4D97-AF65-F5344CB8AC3E}">
        <p14:creationId xmlns:p14="http://schemas.microsoft.com/office/powerpoint/2010/main" val="2713038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E7FEC5-82AD-BE4C-0610-3347240085E6}"/>
              </a:ext>
            </a:extLst>
          </p:cNvPr>
          <p:cNvSpPr>
            <a:spLocks noGrp="1"/>
          </p:cNvSpPr>
          <p:nvPr>
            <p:ph type="title"/>
          </p:nvPr>
        </p:nvSpPr>
        <p:spPr>
          <a:xfrm>
            <a:off x="686834" y="1153572"/>
            <a:ext cx="3200400" cy="4461163"/>
          </a:xfrm>
        </p:spPr>
        <p:txBody>
          <a:bodyPr>
            <a:normAutofit/>
          </a:bodyPr>
          <a:lstStyle/>
          <a:p>
            <a:r>
              <a:rPr lang="en-GB">
                <a:solidFill>
                  <a:srgbClr val="FFFFFF"/>
                </a:solidFill>
              </a:rPr>
              <a:t>Contribution of Greater Manchester Community Pharmacies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EE3380D-193E-BFF5-40DD-E75D6B97BBC1}"/>
              </a:ext>
            </a:extLst>
          </p:cNvPr>
          <p:cNvSpPr>
            <a:spLocks noGrp="1"/>
          </p:cNvSpPr>
          <p:nvPr>
            <p:ph idx="1"/>
          </p:nvPr>
        </p:nvSpPr>
        <p:spPr>
          <a:xfrm>
            <a:off x="4447308" y="953293"/>
            <a:ext cx="6906491" cy="5585619"/>
          </a:xfrm>
        </p:spPr>
        <p:txBody>
          <a:bodyPr anchor="ctr">
            <a:normAutofit/>
          </a:bodyPr>
          <a:lstStyle/>
          <a:p>
            <a:r>
              <a:rPr lang="en-GB" sz="2000" b="1"/>
              <a:t>In Greater Manchester, Community Pharmacies support 4.32 million unfunded patient walk-in consultations and save 2.31 million GP appointments annually. </a:t>
            </a:r>
          </a:p>
          <a:p>
            <a:r>
              <a:rPr lang="en-GB" sz="2000"/>
              <a:t>Based on national data, Community Pharmacies in Greater Manchester are helping </a:t>
            </a:r>
            <a:r>
              <a:rPr lang="en-GB" sz="2000" b="1"/>
              <a:t>266,000</a:t>
            </a:r>
            <a:r>
              <a:rPr lang="en-GB" sz="2000"/>
              <a:t> patients annually who cannot access other parts of the NHS. (CPE,2024) </a:t>
            </a:r>
          </a:p>
          <a:p>
            <a:r>
              <a:rPr lang="en-GB" sz="2000"/>
              <a:t>Community Pharmacies in Greater Manchester can support a further </a:t>
            </a:r>
            <a:r>
              <a:rPr lang="en-GB" sz="2000" b="1"/>
              <a:t>167,000</a:t>
            </a:r>
            <a:r>
              <a:rPr lang="en-GB" sz="2000"/>
              <a:t> appointments a year for patients needing urgent help who are referred to other services with the right support and commissioning arrangements</a:t>
            </a:r>
            <a:r>
              <a:rPr lang="en-GB" sz="2000" b="1"/>
              <a:t>. </a:t>
            </a:r>
            <a:r>
              <a:rPr lang="en-GB" sz="2000"/>
              <a:t>(CPE,2024) </a:t>
            </a:r>
          </a:p>
          <a:p>
            <a:r>
              <a:rPr lang="en-GB" sz="2000"/>
              <a:t>In 2023–24, </a:t>
            </a:r>
            <a:r>
              <a:rPr lang="en-GB" sz="2000" b="1"/>
              <a:t>67 million</a:t>
            </a:r>
            <a:r>
              <a:rPr lang="en-GB" sz="2000"/>
              <a:t> prescription items were dispensed by Greater Manchester Community Pharmacies at a cost of £570 million, with around 75% being repeat prescriptions accounting for around 6% of national spend. (Manchester World, 2024)</a:t>
            </a:r>
          </a:p>
          <a:p>
            <a:endParaRPr lang="en-GB" sz="2000"/>
          </a:p>
          <a:p>
            <a:endParaRPr lang="en-GB" sz="2000"/>
          </a:p>
        </p:txBody>
      </p:sp>
      <p:pic>
        <p:nvPicPr>
          <p:cNvPr id="4" name="Picture 3">
            <a:extLst>
              <a:ext uri="{FF2B5EF4-FFF2-40B4-BE49-F238E27FC236}">
                <a16:creationId xmlns:a16="http://schemas.microsoft.com/office/drawing/2014/main" id="{CA62FB9E-F9FF-6C5D-F2CB-7B9573BEBD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770" y="6258371"/>
            <a:ext cx="1596190" cy="385798"/>
          </a:xfrm>
          <a:prstGeom prst="rect">
            <a:avLst/>
          </a:prstGeom>
        </p:spPr>
      </p:pic>
      <p:pic>
        <p:nvPicPr>
          <p:cNvPr id="5" name="Picture 4">
            <a:extLst>
              <a:ext uri="{FF2B5EF4-FFF2-40B4-BE49-F238E27FC236}">
                <a16:creationId xmlns:a16="http://schemas.microsoft.com/office/drawing/2014/main" id="{2B481A36-2B20-08FC-D379-F7814086B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6213" y="6258371"/>
            <a:ext cx="1254189" cy="525699"/>
          </a:xfrm>
          <a:prstGeom prst="rect">
            <a:avLst/>
          </a:prstGeom>
        </p:spPr>
      </p:pic>
    </p:spTree>
    <p:extLst>
      <p:ext uri="{BB962C8B-B14F-4D97-AF65-F5344CB8AC3E}">
        <p14:creationId xmlns:p14="http://schemas.microsoft.com/office/powerpoint/2010/main" val="1500993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6EA80-16DB-C383-3316-AA8145697FF4}"/>
              </a:ext>
            </a:extLst>
          </p:cNvPr>
          <p:cNvSpPr>
            <a:spLocks noGrp="1"/>
          </p:cNvSpPr>
          <p:nvPr>
            <p:ph type="title"/>
          </p:nvPr>
        </p:nvSpPr>
        <p:spPr>
          <a:xfrm>
            <a:off x="206830" y="1049"/>
            <a:ext cx="10515600" cy="1325563"/>
          </a:xfrm>
        </p:spPr>
        <p:txBody>
          <a:bodyPr>
            <a:normAutofit/>
          </a:bodyPr>
          <a:lstStyle/>
          <a:p>
            <a:r>
              <a:rPr lang="en-GB" sz="4000"/>
              <a:t>Why Community Pharmacy?   </a:t>
            </a:r>
          </a:p>
        </p:txBody>
      </p:sp>
      <p:sp>
        <p:nvSpPr>
          <p:cNvPr id="4" name="Rectangle 3">
            <a:extLst>
              <a:ext uri="{FF2B5EF4-FFF2-40B4-BE49-F238E27FC236}">
                <a16:creationId xmlns:a16="http://schemas.microsoft.com/office/drawing/2014/main" id="{6487EF2A-3E6B-1F1B-C805-2BA4D85F32CF}"/>
              </a:ext>
            </a:extLst>
          </p:cNvPr>
          <p:cNvSpPr/>
          <p:nvPr/>
        </p:nvSpPr>
        <p:spPr>
          <a:xfrm>
            <a:off x="772887" y="1450806"/>
            <a:ext cx="2536371" cy="1807028"/>
          </a:xfrm>
          <a:prstGeom prst="rect">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DCA9742D-B043-94BC-3611-D5FFD1A55AFC}"/>
              </a:ext>
            </a:extLst>
          </p:cNvPr>
          <p:cNvSpPr txBox="1"/>
          <p:nvPr/>
        </p:nvSpPr>
        <p:spPr>
          <a:xfrm>
            <a:off x="898071" y="1830593"/>
            <a:ext cx="2411186" cy="1446550"/>
          </a:xfrm>
          <a:prstGeom prst="rect">
            <a:avLst/>
          </a:prstGeom>
          <a:noFill/>
        </p:spPr>
        <p:txBody>
          <a:bodyPr wrap="square">
            <a:spAutoFit/>
          </a:bodyPr>
          <a:lstStyle/>
          <a:p>
            <a:endParaRPr lang="en-GB"/>
          </a:p>
          <a:p>
            <a:pPr algn="ctr"/>
            <a:r>
              <a:rPr lang="en-GB" sz="1400" b="1"/>
              <a:t>Accessibility</a:t>
            </a:r>
            <a:r>
              <a:rPr lang="en-GB" sz="1400"/>
              <a:t> </a:t>
            </a:r>
          </a:p>
          <a:p>
            <a:pPr algn="ctr"/>
            <a:r>
              <a:rPr lang="en-GB" sz="1400"/>
              <a:t> 622 Community Pharmacies located in neighbourhoods &amp; within a 20-minute walk of all residents in GM </a:t>
            </a:r>
          </a:p>
        </p:txBody>
      </p:sp>
      <p:sp>
        <p:nvSpPr>
          <p:cNvPr id="9" name="Rectangle 8">
            <a:extLst>
              <a:ext uri="{FF2B5EF4-FFF2-40B4-BE49-F238E27FC236}">
                <a16:creationId xmlns:a16="http://schemas.microsoft.com/office/drawing/2014/main" id="{42D6B204-B3C1-544F-86B3-CBE231D93D50}"/>
              </a:ext>
            </a:extLst>
          </p:cNvPr>
          <p:cNvSpPr/>
          <p:nvPr/>
        </p:nvSpPr>
        <p:spPr>
          <a:xfrm>
            <a:off x="3624942" y="1450806"/>
            <a:ext cx="2536371" cy="1807028"/>
          </a:xfrm>
          <a:prstGeom prst="rect">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4F40A0FD-2E14-282D-C192-5A40752D57AB}"/>
              </a:ext>
            </a:extLst>
          </p:cNvPr>
          <p:cNvSpPr txBox="1"/>
          <p:nvPr/>
        </p:nvSpPr>
        <p:spPr>
          <a:xfrm>
            <a:off x="3624941" y="2107730"/>
            <a:ext cx="2536371" cy="1169551"/>
          </a:xfrm>
          <a:prstGeom prst="rect">
            <a:avLst/>
          </a:prstGeom>
          <a:noFill/>
        </p:spPr>
        <p:txBody>
          <a:bodyPr wrap="square">
            <a:spAutoFit/>
          </a:bodyPr>
          <a:lstStyle/>
          <a:p>
            <a:pPr algn="ctr"/>
            <a:r>
              <a:rPr lang="en-GB" sz="1400" b="1"/>
              <a:t>Trusted Local Hubs </a:t>
            </a:r>
          </a:p>
          <a:p>
            <a:pPr algn="ctr"/>
            <a:r>
              <a:rPr lang="en-GB" sz="1400"/>
              <a:t>Accessible, walk-in high street locations and extended</a:t>
            </a:r>
          </a:p>
          <a:p>
            <a:pPr algn="ctr"/>
            <a:r>
              <a:rPr lang="en-GB" sz="1400"/>
              <a:t> opening hours, including evenings and weekends</a:t>
            </a:r>
          </a:p>
        </p:txBody>
      </p:sp>
      <p:pic>
        <p:nvPicPr>
          <p:cNvPr id="13" name="Graphic 12" descr="Medical outline">
            <a:extLst>
              <a:ext uri="{FF2B5EF4-FFF2-40B4-BE49-F238E27FC236}">
                <a16:creationId xmlns:a16="http://schemas.microsoft.com/office/drawing/2014/main" id="{147ECDD1-F0E5-39D4-DE4C-3445CF68FF3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582884" y="1493481"/>
            <a:ext cx="620486" cy="620486"/>
          </a:xfrm>
          <a:prstGeom prst="rect">
            <a:avLst/>
          </a:prstGeom>
        </p:spPr>
      </p:pic>
      <p:sp>
        <p:nvSpPr>
          <p:cNvPr id="14" name="Rectangle 13">
            <a:extLst>
              <a:ext uri="{FF2B5EF4-FFF2-40B4-BE49-F238E27FC236}">
                <a16:creationId xmlns:a16="http://schemas.microsoft.com/office/drawing/2014/main" id="{37AC805D-440B-C059-4C39-48730A88BE22}"/>
              </a:ext>
            </a:extLst>
          </p:cNvPr>
          <p:cNvSpPr/>
          <p:nvPr/>
        </p:nvSpPr>
        <p:spPr>
          <a:xfrm>
            <a:off x="6476996" y="1450806"/>
            <a:ext cx="2536371" cy="1807028"/>
          </a:xfrm>
          <a:prstGeom prst="rect">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A54C2D15-E719-CB1A-B6DB-B59C0B090569}"/>
              </a:ext>
            </a:extLst>
          </p:cNvPr>
          <p:cNvSpPr txBox="1"/>
          <p:nvPr/>
        </p:nvSpPr>
        <p:spPr>
          <a:xfrm>
            <a:off x="6476996" y="2095070"/>
            <a:ext cx="2536371" cy="1169551"/>
          </a:xfrm>
          <a:prstGeom prst="rect">
            <a:avLst/>
          </a:prstGeom>
          <a:noFill/>
        </p:spPr>
        <p:txBody>
          <a:bodyPr wrap="square">
            <a:spAutoFit/>
          </a:bodyPr>
          <a:lstStyle/>
          <a:p>
            <a:pPr algn="ctr"/>
            <a:r>
              <a:rPr lang="en-GB" sz="1400" b="1"/>
              <a:t>Equity and Inclusion </a:t>
            </a:r>
          </a:p>
          <a:p>
            <a:pPr algn="ctr"/>
            <a:r>
              <a:rPr lang="en-GB" sz="1400"/>
              <a:t>Reducing health inequalities providing culturally sensitive walk in care &amp; reducing digital exclusion</a:t>
            </a:r>
          </a:p>
        </p:txBody>
      </p:sp>
      <p:pic>
        <p:nvPicPr>
          <p:cNvPr id="18" name="Graphic 17" descr="Universal access outline">
            <a:extLst>
              <a:ext uri="{FF2B5EF4-FFF2-40B4-BE49-F238E27FC236}">
                <a16:creationId xmlns:a16="http://schemas.microsoft.com/office/drawing/2014/main" id="{296E8817-4051-F6EF-4BAC-0B4A7DD060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34939" y="1543722"/>
            <a:ext cx="620486" cy="620486"/>
          </a:xfrm>
          <a:prstGeom prst="rect">
            <a:avLst/>
          </a:prstGeom>
        </p:spPr>
      </p:pic>
      <p:sp>
        <p:nvSpPr>
          <p:cNvPr id="19" name="Rectangle 18">
            <a:extLst>
              <a:ext uri="{FF2B5EF4-FFF2-40B4-BE49-F238E27FC236}">
                <a16:creationId xmlns:a16="http://schemas.microsoft.com/office/drawing/2014/main" id="{6C9AEABA-293D-96F2-E406-F0F1FE453D87}"/>
              </a:ext>
            </a:extLst>
          </p:cNvPr>
          <p:cNvSpPr/>
          <p:nvPr/>
        </p:nvSpPr>
        <p:spPr>
          <a:xfrm>
            <a:off x="2327188" y="3556973"/>
            <a:ext cx="2536371" cy="1807028"/>
          </a:xfrm>
          <a:prstGeom prst="rect">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Graphic 21" descr="Open hand outline">
            <a:extLst>
              <a:ext uri="{FF2B5EF4-FFF2-40B4-BE49-F238E27FC236}">
                <a16:creationId xmlns:a16="http://schemas.microsoft.com/office/drawing/2014/main" id="{AB701E42-8FCC-8A13-FE4E-E6CE017CFF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65554" y="3535861"/>
            <a:ext cx="914400" cy="914400"/>
          </a:xfrm>
          <a:prstGeom prst="rect">
            <a:avLst/>
          </a:prstGeom>
        </p:spPr>
      </p:pic>
      <p:sp>
        <p:nvSpPr>
          <p:cNvPr id="23" name="Rectangle 22">
            <a:extLst>
              <a:ext uri="{FF2B5EF4-FFF2-40B4-BE49-F238E27FC236}">
                <a16:creationId xmlns:a16="http://schemas.microsoft.com/office/drawing/2014/main" id="{14D36928-7FEE-EF4A-4073-0390B0E7BD2B}"/>
              </a:ext>
            </a:extLst>
          </p:cNvPr>
          <p:cNvSpPr/>
          <p:nvPr/>
        </p:nvSpPr>
        <p:spPr>
          <a:xfrm>
            <a:off x="5092039" y="3557491"/>
            <a:ext cx="2536371" cy="1807028"/>
          </a:xfrm>
          <a:prstGeom prst="rect">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4778B904-0179-2F78-099E-DCBBBA1AC078}"/>
              </a:ext>
            </a:extLst>
          </p:cNvPr>
          <p:cNvSpPr txBox="1"/>
          <p:nvPr/>
        </p:nvSpPr>
        <p:spPr>
          <a:xfrm>
            <a:off x="438149" y="5638525"/>
            <a:ext cx="11446326" cy="1200329"/>
          </a:xfrm>
          <a:prstGeom prst="rect">
            <a:avLst/>
          </a:prstGeom>
          <a:noFill/>
        </p:spPr>
        <p:txBody>
          <a:bodyPr wrap="square" rtlCol="0">
            <a:spAutoFit/>
          </a:bodyPr>
          <a:lstStyle/>
          <a:p>
            <a:pPr algn="ctr"/>
            <a:r>
              <a:rPr lang="en-GB" sz="1600"/>
              <a:t> </a:t>
            </a:r>
            <a:r>
              <a:rPr lang="en-GB" b="1"/>
              <a:t>Supporting Delivery of the GM ICP strategy and the NHS 10-year plan </a:t>
            </a:r>
            <a:endParaRPr lang="en-GB"/>
          </a:p>
          <a:p>
            <a:pPr algn="ctr"/>
            <a:r>
              <a:rPr lang="en-GB"/>
              <a:t>Every person in Greater Manchester should receive high-quality, accessible care closer to home to help them live longer and maintain healthier lives. We are committed to and uniquely positioned to support delivery of this ambition. </a:t>
            </a:r>
          </a:p>
        </p:txBody>
      </p:sp>
      <p:sp>
        <p:nvSpPr>
          <p:cNvPr id="25" name="TextBox 24">
            <a:extLst>
              <a:ext uri="{FF2B5EF4-FFF2-40B4-BE49-F238E27FC236}">
                <a16:creationId xmlns:a16="http://schemas.microsoft.com/office/drawing/2014/main" id="{3CF9645D-58C8-7180-6539-D6E7135936D4}"/>
              </a:ext>
            </a:extLst>
          </p:cNvPr>
          <p:cNvSpPr txBox="1"/>
          <p:nvPr/>
        </p:nvSpPr>
        <p:spPr>
          <a:xfrm>
            <a:off x="2452563" y="4255771"/>
            <a:ext cx="2324099" cy="1169551"/>
          </a:xfrm>
          <a:prstGeom prst="rect">
            <a:avLst/>
          </a:prstGeom>
          <a:noFill/>
        </p:spPr>
        <p:txBody>
          <a:bodyPr wrap="square">
            <a:spAutoFit/>
          </a:bodyPr>
          <a:lstStyle/>
          <a:p>
            <a:pPr algn="ctr"/>
            <a:r>
              <a:rPr lang="en-GB" sz="1400" b="1"/>
              <a:t>Reducing NHS Burden </a:t>
            </a:r>
            <a:r>
              <a:rPr lang="en-GB" sz="1400"/>
              <a:t>providing </a:t>
            </a:r>
            <a:r>
              <a:rPr lang="en-GB" sz="1400" b="1"/>
              <a:t> 4.32 million unfunded walk-in appointments per year for a range of issues  </a:t>
            </a:r>
            <a:endParaRPr lang="en-GB" sz="1400"/>
          </a:p>
        </p:txBody>
      </p:sp>
      <p:sp>
        <p:nvSpPr>
          <p:cNvPr id="20" name="TextBox 19">
            <a:extLst>
              <a:ext uri="{FF2B5EF4-FFF2-40B4-BE49-F238E27FC236}">
                <a16:creationId xmlns:a16="http://schemas.microsoft.com/office/drawing/2014/main" id="{8BC3DB60-43B4-D4D1-ED0E-2EEF05A45D78}"/>
              </a:ext>
            </a:extLst>
          </p:cNvPr>
          <p:cNvSpPr txBox="1"/>
          <p:nvPr/>
        </p:nvSpPr>
        <p:spPr>
          <a:xfrm>
            <a:off x="5304310" y="4255772"/>
            <a:ext cx="2324100" cy="1169551"/>
          </a:xfrm>
          <a:prstGeom prst="rect">
            <a:avLst/>
          </a:prstGeom>
          <a:noFill/>
        </p:spPr>
        <p:txBody>
          <a:bodyPr wrap="square">
            <a:spAutoFit/>
          </a:bodyPr>
          <a:lstStyle/>
          <a:p>
            <a:pPr algn="ctr"/>
            <a:r>
              <a:rPr lang="en-GB" sz="1400" b="1"/>
              <a:t>Delivery of Clinical Services </a:t>
            </a:r>
            <a:r>
              <a:rPr lang="en-GB" sz="1400"/>
              <a:t>e.g. Pharmacy First, Minor Illness, Blood Pressure reducing pressure on other  services </a:t>
            </a:r>
          </a:p>
        </p:txBody>
      </p:sp>
      <p:sp>
        <p:nvSpPr>
          <p:cNvPr id="30" name="Rectangle 29">
            <a:extLst>
              <a:ext uri="{FF2B5EF4-FFF2-40B4-BE49-F238E27FC236}">
                <a16:creationId xmlns:a16="http://schemas.microsoft.com/office/drawing/2014/main" id="{E6F0F317-4235-4E48-20D0-854460B26DC9}"/>
              </a:ext>
            </a:extLst>
          </p:cNvPr>
          <p:cNvSpPr/>
          <p:nvPr/>
        </p:nvSpPr>
        <p:spPr>
          <a:xfrm>
            <a:off x="7966090" y="3551805"/>
            <a:ext cx="2536371" cy="1807028"/>
          </a:xfrm>
          <a:prstGeom prst="rect">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F1019A2B-D1A7-D447-812A-47B49511BE11}"/>
              </a:ext>
            </a:extLst>
          </p:cNvPr>
          <p:cNvSpPr txBox="1"/>
          <p:nvPr/>
        </p:nvSpPr>
        <p:spPr>
          <a:xfrm>
            <a:off x="8055425" y="4245040"/>
            <a:ext cx="2520034" cy="1169551"/>
          </a:xfrm>
          <a:prstGeom prst="rect">
            <a:avLst/>
          </a:prstGeom>
          <a:noFill/>
        </p:spPr>
        <p:txBody>
          <a:bodyPr wrap="square">
            <a:spAutoFit/>
          </a:bodyPr>
          <a:lstStyle/>
          <a:p>
            <a:pPr algn="ctr"/>
            <a:r>
              <a:rPr lang="en-GB" sz="1400" b="1"/>
              <a:t>Supporting GM Live Well and Healthy Living</a:t>
            </a:r>
            <a:r>
              <a:rPr lang="en-GB" sz="1400"/>
              <a:t> via Healthy Living Pharmacy meeting local health population needs e.g. Vaccinations, Contraception </a:t>
            </a:r>
          </a:p>
        </p:txBody>
      </p:sp>
      <p:pic>
        <p:nvPicPr>
          <p:cNvPr id="34" name="Graphic 33" descr="Weight Loss outline">
            <a:extLst>
              <a:ext uri="{FF2B5EF4-FFF2-40B4-BE49-F238E27FC236}">
                <a16:creationId xmlns:a16="http://schemas.microsoft.com/office/drawing/2014/main" id="{29C49C44-BA8D-D8F3-5E1B-2F6E2A4E015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74224" y="3544831"/>
            <a:ext cx="782096" cy="782096"/>
          </a:xfrm>
          <a:prstGeom prst="rect">
            <a:avLst/>
          </a:prstGeom>
        </p:spPr>
      </p:pic>
      <p:pic>
        <p:nvPicPr>
          <p:cNvPr id="38" name="Graphic 37" descr="Yoga outline">
            <a:extLst>
              <a:ext uri="{FF2B5EF4-FFF2-40B4-BE49-F238E27FC236}">
                <a16:creationId xmlns:a16="http://schemas.microsoft.com/office/drawing/2014/main" id="{299948BB-F0CE-3EAB-013C-4F0C02BFB5D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48297" y="3618188"/>
            <a:ext cx="626852" cy="626852"/>
          </a:xfrm>
          <a:prstGeom prst="rect">
            <a:avLst/>
          </a:prstGeom>
        </p:spPr>
      </p:pic>
      <p:sp>
        <p:nvSpPr>
          <p:cNvPr id="39" name="Rectangle 38">
            <a:extLst>
              <a:ext uri="{FF2B5EF4-FFF2-40B4-BE49-F238E27FC236}">
                <a16:creationId xmlns:a16="http://schemas.microsoft.com/office/drawing/2014/main" id="{046859FA-B590-CE3F-525C-79697F6FD9F8}"/>
              </a:ext>
            </a:extLst>
          </p:cNvPr>
          <p:cNvSpPr/>
          <p:nvPr/>
        </p:nvSpPr>
        <p:spPr>
          <a:xfrm>
            <a:off x="9225642" y="1457593"/>
            <a:ext cx="2536371" cy="1807028"/>
          </a:xfrm>
          <a:prstGeom prst="rect">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a:extLst>
              <a:ext uri="{FF2B5EF4-FFF2-40B4-BE49-F238E27FC236}">
                <a16:creationId xmlns:a16="http://schemas.microsoft.com/office/drawing/2014/main" id="{DB942169-EC1C-0412-C6C0-94DB14CFFA01}"/>
              </a:ext>
            </a:extLst>
          </p:cNvPr>
          <p:cNvSpPr txBox="1"/>
          <p:nvPr/>
        </p:nvSpPr>
        <p:spPr>
          <a:xfrm>
            <a:off x="9225642" y="2095070"/>
            <a:ext cx="2536371" cy="1169551"/>
          </a:xfrm>
          <a:prstGeom prst="rect">
            <a:avLst/>
          </a:prstGeom>
          <a:noFill/>
        </p:spPr>
        <p:txBody>
          <a:bodyPr wrap="square">
            <a:spAutoFit/>
          </a:bodyPr>
          <a:lstStyle/>
          <a:p>
            <a:pPr algn="ctr"/>
            <a:r>
              <a:rPr lang="en-GB" sz="1400" b="1"/>
              <a:t>Integrated working</a:t>
            </a:r>
            <a:r>
              <a:rPr lang="en-GB" sz="1400"/>
              <a:t>  at system, place, and neighbourhood level with Primary Care, GM NHS and  partners to support left shift</a:t>
            </a:r>
            <a:endParaRPr lang="en-GB" sz="1400" b="1"/>
          </a:p>
        </p:txBody>
      </p:sp>
      <p:pic>
        <p:nvPicPr>
          <p:cNvPr id="45" name="Graphic 44" descr="Users outline">
            <a:extLst>
              <a:ext uri="{FF2B5EF4-FFF2-40B4-BE49-F238E27FC236}">
                <a16:creationId xmlns:a16="http://schemas.microsoft.com/office/drawing/2014/main" id="{3C4FADEB-E03F-8448-95E3-AF14A13E451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02778" y="1414626"/>
            <a:ext cx="782097" cy="782097"/>
          </a:xfrm>
          <a:prstGeom prst="rect">
            <a:avLst/>
          </a:prstGeom>
        </p:spPr>
      </p:pic>
      <p:pic>
        <p:nvPicPr>
          <p:cNvPr id="47" name="Graphic 46" descr="Neighborhood outline">
            <a:extLst>
              <a:ext uri="{FF2B5EF4-FFF2-40B4-BE49-F238E27FC236}">
                <a16:creationId xmlns:a16="http://schemas.microsoft.com/office/drawing/2014/main" id="{D2A9D2F9-60C7-A964-2B18-097E727E808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796119" y="1498130"/>
            <a:ext cx="615090" cy="615090"/>
          </a:xfrm>
          <a:prstGeom prst="rect">
            <a:avLst/>
          </a:prstGeom>
        </p:spPr>
      </p:pic>
      <p:pic>
        <p:nvPicPr>
          <p:cNvPr id="49" name="Picture 48">
            <a:extLst>
              <a:ext uri="{FF2B5EF4-FFF2-40B4-BE49-F238E27FC236}">
                <a16:creationId xmlns:a16="http://schemas.microsoft.com/office/drawing/2014/main" id="{1586ECE8-F832-8604-CBB3-49426CEBE9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85943" y="181284"/>
            <a:ext cx="1996472" cy="482546"/>
          </a:xfrm>
          <a:prstGeom prst="rect">
            <a:avLst/>
          </a:prstGeom>
        </p:spPr>
      </p:pic>
      <p:pic>
        <p:nvPicPr>
          <p:cNvPr id="50" name="Picture 49">
            <a:extLst>
              <a:ext uri="{FF2B5EF4-FFF2-40B4-BE49-F238E27FC236}">
                <a16:creationId xmlns:a16="http://schemas.microsoft.com/office/drawing/2014/main" id="{F52E406E-87CB-B623-38F2-6B5AE428131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56627" y="167146"/>
            <a:ext cx="1529316" cy="641019"/>
          </a:xfrm>
          <a:prstGeom prst="rect">
            <a:avLst/>
          </a:prstGeom>
        </p:spPr>
      </p:pic>
    </p:spTree>
    <p:extLst>
      <p:ext uri="{BB962C8B-B14F-4D97-AF65-F5344CB8AC3E}">
        <p14:creationId xmlns:p14="http://schemas.microsoft.com/office/powerpoint/2010/main" val="2693329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07F52-D49F-F532-446C-94B01405A0C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4246AF8-CAAF-EE01-0F0A-AAE763683E99}"/>
              </a:ext>
            </a:extLst>
          </p:cNvPr>
          <p:cNvSpPr>
            <a:spLocks noGrp="1"/>
          </p:cNvSpPr>
          <p:nvPr>
            <p:ph type="title"/>
          </p:nvPr>
        </p:nvSpPr>
        <p:spPr>
          <a:xfrm>
            <a:off x="838200" y="365125"/>
            <a:ext cx="10515600" cy="1325563"/>
          </a:xfrm>
        </p:spPr>
        <p:txBody>
          <a:bodyPr>
            <a:normAutofit/>
          </a:bodyPr>
          <a:lstStyle/>
          <a:p>
            <a:r>
              <a:rPr lang="en-GB"/>
              <a:t>Community Pharmacy – the front door to the NHS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BD03D9-819C-EDFC-4515-A9A46BEB0481}"/>
              </a:ext>
            </a:extLst>
          </p:cNvPr>
          <p:cNvSpPr>
            <a:spLocks noGrp="1"/>
          </p:cNvSpPr>
          <p:nvPr>
            <p:ph idx="1"/>
          </p:nvPr>
        </p:nvSpPr>
        <p:spPr>
          <a:xfrm>
            <a:off x="838200" y="1825625"/>
            <a:ext cx="10515600" cy="4351338"/>
          </a:xfrm>
        </p:spPr>
        <p:txBody>
          <a:bodyPr>
            <a:normAutofit/>
          </a:bodyPr>
          <a:lstStyle/>
          <a:p>
            <a:r>
              <a:rPr lang="en-GB" sz="2000" b="1"/>
              <a:t>Accessibility</a:t>
            </a:r>
            <a:r>
              <a:rPr lang="en-GB" sz="2000"/>
              <a:t>: Over 600 Community Pharmacies are woven into the fabric of every neighbourhood in GM. They are located within a 20-minute walking distance of patients’ homes acting as the front door to the NHS. They are often used as a safe, reliable and accessible first port of call for patients without the need for an appointment</a:t>
            </a:r>
          </a:p>
          <a:p>
            <a:r>
              <a:rPr lang="en-GB" sz="2000" b="1"/>
              <a:t>Equity and inclusion</a:t>
            </a:r>
            <a:r>
              <a:rPr lang="en-GB" sz="2000"/>
              <a:t>: Community Pharmacies are uniquely positioned to reach underserved populations and reduce health inequalities by providing culturally sensitive  walk-in care and reducing digital exclusion for people who struggle with access to online services. </a:t>
            </a:r>
          </a:p>
        </p:txBody>
      </p:sp>
      <p:pic>
        <p:nvPicPr>
          <p:cNvPr id="4" name="Picture 3">
            <a:extLst>
              <a:ext uri="{FF2B5EF4-FFF2-40B4-BE49-F238E27FC236}">
                <a16:creationId xmlns:a16="http://schemas.microsoft.com/office/drawing/2014/main" id="{2872D28E-B924-66AC-6F4A-55DD3F37E5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9046" y="6073990"/>
            <a:ext cx="1529316" cy="641019"/>
          </a:xfrm>
          <a:prstGeom prst="rect">
            <a:avLst/>
          </a:prstGeom>
        </p:spPr>
      </p:pic>
      <p:pic>
        <p:nvPicPr>
          <p:cNvPr id="5" name="Picture 4">
            <a:extLst>
              <a:ext uri="{FF2B5EF4-FFF2-40B4-BE49-F238E27FC236}">
                <a16:creationId xmlns:a16="http://schemas.microsoft.com/office/drawing/2014/main" id="{525AA5C2-5D37-463F-2E59-4781A5B2B3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1329" y="6204713"/>
            <a:ext cx="1996472" cy="482546"/>
          </a:xfrm>
          <a:prstGeom prst="rect">
            <a:avLst/>
          </a:prstGeom>
        </p:spPr>
      </p:pic>
    </p:spTree>
    <p:extLst>
      <p:ext uri="{BB962C8B-B14F-4D97-AF65-F5344CB8AC3E}">
        <p14:creationId xmlns:p14="http://schemas.microsoft.com/office/powerpoint/2010/main" val="1604139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101368-6690-87E9-F69E-0D63B472554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B4926E-70BA-8F23-E5F3-63DC62B12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28C4EA42-0CE0-A4F8-9BA4-9E054253C2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B6134EF-B6CB-B0A4-F186-05689EB96D05}"/>
              </a:ext>
            </a:extLst>
          </p:cNvPr>
          <p:cNvSpPr>
            <a:spLocks noGrp="1"/>
          </p:cNvSpPr>
          <p:nvPr>
            <p:ph type="title"/>
          </p:nvPr>
        </p:nvSpPr>
        <p:spPr>
          <a:xfrm>
            <a:off x="838200" y="365125"/>
            <a:ext cx="10515600" cy="1325563"/>
          </a:xfrm>
        </p:spPr>
        <p:txBody>
          <a:bodyPr>
            <a:normAutofit/>
          </a:bodyPr>
          <a:lstStyle/>
          <a:p>
            <a:r>
              <a:rPr lang="en-GB"/>
              <a:t>Community Pharmacy – the front door to the NHS </a:t>
            </a:r>
          </a:p>
        </p:txBody>
      </p:sp>
      <p:sp>
        <p:nvSpPr>
          <p:cNvPr id="12" name="Arc 11">
            <a:extLst>
              <a:ext uri="{FF2B5EF4-FFF2-40B4-BE49-F238E27FC236}">
                <a16:creationId xmlns:a16="http://schemas.microsoft.com/office/drawing/2014/main" id="{A70E06A2-4D78-8007-A4DE-F177CF2ED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91BBFA8-BC02-1189-EDF1-83602B39CF00}"/>
              </a:ext>
            </a:extLst>
          </p:cNvPr>
          <p:cNvSpPr>
            <a:spLocks noGrp="1"/>
          </p:cNvSpPr>
          <p:nvPr>
            <p:ph idx="1"/>
          </p:nvPr>
        </p:nvSpPr>
        <p:spPr>
          <a:xfrm>
            <a:off x="838200" y="1825625"/>
            <a:ext cx="10515600" cy="4351338"/>
          </a:xfrm>
        </p:spPr>
        <p:txBody>
          <a:bodyPr>
            <a:normAutofit/>
          </a:bodyPr>
          <a:lstStyle/>
          <a:p>
            <a:r>
              <a:rPr lang="en-GB" sz="2000" b="1"/>
              <a:t>Reducing NHS burden</a:t>
            </a:r>
            <a:r>
              <a:rPr lang="en-GB" sz="2000"/>
              <a:t>: </a:t>
            </a:r>
            <a:r>
              <a:rPr lang="en-GB" sz="2000" b="1"/>
              <a:t>In Greater Manchester, Community Pharmacies provide 4.32 million unfunded walk-in appointments per year and save 2.36 million GP appointments per annum. </a:t>
            </a:r>
            <a:r>
              <a:rPr lang="en-GB" sz="2000"/>
              <a:t>In addition, they</a:t>
            </a:r>
            <a:r>
              <a:rPr lang="en-GB" sz="2000" b="1"/>
              <a:t> </a:t>
            </a:r>
            <a:r>
              <a:rPr lang="en-GB" sz="2000"/>
              <a:t>deliver a portfolio of clinical services such as Pharmacy First, Contraception, DMS and Hypertension case finding reducing pressure on other NHS services e.g. General Practice and Urgent Care</a:t>
            </a:r>
            <a:r>
              <a:rPr lang="en-GB" sz="2000" b="1"/>
              <a:t> </a:t>
            </a:r>
            <a:r>
              <a:rPr lang="en-GB" sz="2000"/>
              <a:t>working in local neighbourhoods to support access to care. (CPE, 2024)</a:t>
            </a:r>
          </a:p>
          <a:p>
            <a:r>
              <a:rPr lang="en-GB" sz="2000" b="1"/>
              <a:t>Trusted local hubs</a:t>
            </a:r>
            <a:r>
              <a:rPr lang="en-GB" sz="2000"/>
              <a:t>: Community Pharmacists are trusted healthcare professionals and a key part of their local community offering accessible, face-to-face support often with extended opening hours over evenings and weekends. </a:t>
            </a:r>
          </a:p>
          <a:p>
            <a:r>
              <a:rPr lang="en-GB" sz="2000" b="1"/>
              <a:t>Promoting public health</a:t>
            </a:r>
            <a:r>
              <a:rPr lang="en-GB" sz="2000"/>
              <a:t>: Community Pharmacies contribute to health promotion, medication adherence, and long-term condition management to improve health outcomes and population health. </a:t>
            </a:r>
          </a:p>
        </p:txBody>
      </p:sp>
      <p:pic>
        <p:nvPicPr>
          <p:cNvPr id="4" name="Picture 3">
            <a:extLst>
              <a:ext uri="{FF2B5EF4-FFF2-40B4-BE49-F238E27FC236}">
                <a16:creationId xmlns:a16="http://schemas.microsoft.com/office/drawing/2014/main" id="{5648E6B5-52A0-3DD8-0D1A-A17EF20FD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29046" y="6073990"/>
            <a:ext cx="1529316" cy="641019"/>
          </a:xfrm>
          <a:prstGeom prst="rect">
            <a:avLst/>
          </a:prstGeom>
        </p:spPr>
      </p:pic>
      <p:pic>
        <p:nvPicPr>
          <p:cNvPr id="5" name="Picture 4">
            <a:extLst>
              <a:ext uri="{FF2B5EF4-FFF2-40B4-BE49-F238E27FC236}">
                <a16:creationId xmlns:a16="http://schemas.microsoft.com/office/drawing/2014/main" id="{9E507443-00A9-3952-62FD-82361170D6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1329" y="6204713"/>
            <a:ext cx="1996472" cy="482546"/>
          </a:xfrm>
          <a:prstGeom prst="rect">
            <a:avLst/>
          </a:prstGeom>
        </p:spPr>
      </p:pic>
    </p:spTree>
    <p:extLst>
      <p:ext uri="{BB962C8B-B14F-4D97-AF65-F5344CB8AC3E}">
        <p14:creationId xmlns:p14="http://schemas.microsoft.com/office/powerpoint/2010/main" val="124668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5D25A1-8A51-ABF1-9F60-7D2256D13EF3}"/>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550A7F6-147D-1980-8ED1-34F54F3B8492}"/>
              </a:ext>
            </a:extLst>
          </p:cNvPr>
          <p:cNvSpPr>
            <a:spLocks noGrp="1"/>
          </p:cNvSpPr>
          <p:nvPr>
            <p:ph type="title"/>
          </p:nvPr>
        </p:nvSpPr>
        <p:spPr>
          <a:xfrm>
            <a:off x="163286" y="250031"/>
            <a:ext cx="10515600" cy="1325563"/>
          </a:xfrm>
        </p:spPr>
        <p:txBody>
          <a:bodyPr>
            <a:normAutofit/>
          </a:bodyPr>
          <a:lstStyle/>
          <a:p>
            <a:r>
              <a:rPr lang="en-GB" sz="4000"/>
              <a:t>Supporting GM Live Well, Neighbourhoods and Population Health </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044C76E-B9EB-8799-64A5-BB67A7F363F2}"/>
              </a:ext>
            </a:extLst>
          </p:cNvPr>
          <p:cNvSpPr>
            <a:spLocks noGrp="1"/>
          </p:cNvSpPr>
          <p:nvPr>
            <p:ph idx="1"/>
          </p:nvPr>
        </p:nvSpPr>
        <p:spPr>
          <a:xfrm>
            <a:off x="838200" y="1825625"/>
            <a:ext cx="10515600" cy="4351338"/>
          </a:xfrm>
        </p:spPr>
        <p:txBody>
          <a:bodyPr>
            <a:normAutofit/>
          </a:bodyPr>
          <a:lstStyle/>
          <a:p>
            <a:r>
              <a:rPr lang="en-GB" sz="1750" b="1"/>
              <a:t>Supporting GM Live Well and Neighbourhoods </a:t>
            </a:r>
            <a:r>
              <a:rPr lang="en-GB" sz="1750"/>
              <a:t>: As accredited Healthy Living Pharmacies, Community Pharmacies connect individuals to community-based wellbeing initiatives, support lifestyle and health promotion providing holistic patient centred care and mobilise community strengths and relationships to improve health outcomes. (NICE, 2018).</a:t>
            </a:r>
          </a:p>
          <a:p>
            <a:r>
              <a:rPr lang="en-GB" sz="1750"/>
              <a:t>Wider access to convenient care is a key enabler of </a:t>
            </a:r>
            <a:r>
              <a:rPr lang="en-GB" sz="1750" b="1"/>
              <a:t>economic  productivity</a:t>
            </a:r>
            <a:r>
              <a:rPr lang="en-GB" sz="1750"/>
              <a:t>. Pharmacies are uniquely      placed to serve working-age adults and parents who often cannot engage with traditional 9–5 healthcare. (APPG on Pharmacy, 2025)</a:t>
            </a:r>
          </a:p>
          <a:p>
            <a:r>
              <a:rPr lang="en-GB" sz="1750" b="1"/>
              <a:t>Supporting Health Inequalities</a:t>
            </a:r>
            <a:r>
              <a:rPr lang="en-GB" sz="1750"/>
              <a:t> Community pharmacies are more concentrated in areas of deprivation, ensuring that those with the greatest health need have </a:t>
            </a:r>
            <a:r>
              <a:rPr lang="en-GB" sz="1750" b="1"/>
              <a:t>better access to care where it’s needed the most</a:t>
            </a:r>
            <a:r>
              <a:rPr lang="en-GB" sz="1750"/>
              <a:t> in contrast to the inverse care law, where access to good care decreases with increasing need. Community pharmacies have historically shown a "positive pharmacy care law" by being more accessible in deprived areas. (BMJ Open, 2025). </a:t>
            </a:r>
          </a:p>
          <a:p>
            <a:r>
              <a:rPr lang="en-GB" sz="1750"/>
              <a:t>The </a:t>
            </a:r>
            <a:r>
              <a:rPr lang="en-GB" sz="1750" b="1"/>
              <a:t>positive pharmacy care law </a:t>
            </a:r>
            <a:r>
              <a:rPr lang="en-GB" sz="1750"/>
              <a:t>further supports the utilisation of community pharmacies to deliver          health and well-being interventions to local communities as Live well centres. (NICE, 2018)</a:t>
            </a:r>
          </a:p>
          <a:p>
            <a:endParaRPr lang="en-GB" sz="1800"/>
          </a:p>
        </p:txBody>
      </p:sp>
      <p:pic>
        <p:nvPicPr>
          <p:cNvPr id="4" name="Picture 3">
            <a:extLst>
              <a:ext uri="{FF2B5EF4-FFF2-40B4-BE49-F238E27FC236}">
                <a16:creationId xmlns:a16="http://schemas.microsoft.com/office/drawing/2014/main" id="{F14460C8-2450-9A9E-423A-723697417A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1297" y="6185721"/>
            <a:ext cx="1996472" cy="482546"/>
          </a:xfrm>
          <a:prstGeom prst="rect">
            <a:avLst/>
          </a:prstGeom>
        </p:spPr>
      </p:pic>
      <p:pic>
        <p:nvPicPr>
          <p:cNvPr id="5" name="Picture 4">
            <a:extLst>
              <a:ext uri="{FF2B5EF4-FFF2-40B4-BE49-F238E27FC236}">
                <a16:creationId xmlns:a16="http://schemas.microsoft.com/office/drawing/2014/main" id="{6A0E7C3E-7581-8854-FFB8-6AF0DEF627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0736" y="6176963"/>
            <a:ext cx="1529316" cy="641019"/>
          </a:xfrm>
          <a:prstGeom prst="rect">
            <a:avLst/>
          </a:prstGeom>
        </p:spPr>
      </p:pic>
    </p:spTree>
    <p:extLst>
      <p:ext uri="{BB962C8B-B14F-4D97-AF65-F5344CB8AC3E}">
        <p14:creationId xmlns:p14="http://schemas.microsoft.com/office/powerpoint/2010/main" val="1390360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BE345F-E1A9-B8CE-BF77-1825E5BEA7E7}"/>
              </a:ext>
            </a:extLst>
          </p:cNvPr>
          <p:cNvSpPr>
            <a:spLocks noGrp="1"/>
          </p:cNvSpPr>
          <p:nvPr>
            <p:ph type="title"/>
          </p:nvPr>
        </p:nvSpPr>
        <p:spPr>
          <a:xfrm>
            <a:off x="841248" y="256032"/>
            <a:ext cx="10506456" cy="1014984"/>
          </a:xfrm>
        </p:spPr>
        <p:txBody>
          <a:bodyPr anchor="b">
            <a:normAutofit/>
          </a:bodyPr>
          <a:lstStyle/>
          <a:p>
            <a:r>
              <a:rPr lang="en-GB"/>
              <a:t>The Future Vision </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D5150C22-587F-7DB6-1046-42DD98188570}"/>
              </a:ext>
            </a:extLst>
          </p:cNvPr>
          <p:cNvGraphicFramePr>
            <a:graphicFrameLocks noGrp="1"/>
          </p:cNvGraphicFramePr>
          <p:nvPr>
            <p:ph idx="1"/>
            <p:extLst>
              <p:ext uri="{D42A27DB-BD31-4B8C-83A1-F6EECF244321}">
                <p14:modId xmlns:p14="http://schemas.microsoft.com/office/powerpoint/2010/main" val="4291747429"/>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3FA4B5CD-A9C2-B749-B138-3F1FE0E5DF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0174" y="253700"/>
            <a:ext cx="1529316" cy="641019"/>
          </a:xfrm>
          <a:prstGeom prst="rect">
            <a:avLst/>
          </a:prstGeom>
        </p:spPr>
      </p:pic>
      <p:pic>
        <p:nvPicPr>
          <p:cNvPr id="6" name="Picture 5">
            <a:extLst>
              <a:ext uri="{FF2B5EF4-FFF2-40B4-BE49-F238E27FC236}">
                <a16:creationId xmlns:a16="http://schemas.microsoft.com/office/drawing/2014/main" id="{887ADF12-ACDB-4B32-DCE2-04D0C517DD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03078" y="394910"/>
            <a:ext cx="1996472" cy="482546"/>
          </a:xfrm>
          <a:prstGeom prst="rect">
            <a:avLst/>
          </a:prstGeom>
        </p:spPr>
      </p:pic>
    </p:spTree>
    <p:extLst>
      <p:ext uri="{BB962C8B-B14F-4D97-AF65-F5344CB8AC3E}">
        <p14:creationId xmlns:p14="http://schemas.microsoft.com/office/powerpoint/2010/main" val="850317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F2B199-C791-7BC5-75C7-E548E05EA29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CCAAEE-2D31-C3F5-BBCE-38B0075B0662}"/>
              </a:ext>
            </a:extLst>
          </p:cNvPr>
          <p:cNvSpPr>
            <a:spLocks noGrp="1"/>
          </p:cNvSpPr>
          <p:nvPr>
            <p:ph type="title"/>
          </p:nvPr>
        </p:nvSpPr>
        <p:spPr>
          <a:xfrm>
            <a:off x="841248" y="256032"/>
            <a:ext cx="10506456" cy="1014984"/>
          </a:xfrm>
        </p:spPr>
        <p:txBody>
          <a:bodyPr anchor="b">
            <a:normAutofit fontScale="90000"/>
          </a:bodyPr>
          <a:lstStyle/>
          <a:p>
            <a:r>
              <a:rPr lang="en-GB"/>
              <a:t>Opportunity 1 – Expanding Minor Illness Support  </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16CBE0F9-9963-5305-D03D-592154709F86}"/>
              </a:ext>
            </a:extLst>
          </p:cNvPr>
          <p:cNvGraphicFramePr>
            <a:graphicFrameLocks noGrp="1"/>
          </p:cNvGraphicFramePr>
          <p:nvPr>
            <p:ph idx="1"/>
            <p:extLst>
              <p:ext uri="{D42A27DB-BD31-4B8C-83A1-F6EECF244321}">
                <p14:modId xmlns:p14="http://schemas.microsoft.com/office/powerpoint/2010/main" val="2248890665"/>
              </p:ext>
            </p:extLst>
          </p:nvPr>
        </p:nvGraphicFramePr>
        <p:xfrm>
          <a:off x="838200" y="1744316"/>
          <a:ext cx="10506456" cy="4857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8388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749ECE-5584-31EC-D118-BF6141F5AB1F}"/>
              </a:ext>
            </a:extLst>
          </p:cNvPr>
          <p:cNvSpPr>
            <a:spLocks noGrp="1"/>
          </p:cNvSpPr>
          <p:nvPr>
            <p:ph type="title"/>
          </p:nvPr>
        </p:nvSpPr>
        <p:spPr>
          <a:xfrm>
            <a:off x="841248" y="256032"/>
            <a:ext cx="10506456" cy="1014984"/>
          </a:xfrm>
        </p:spPr>
        <p:txBody>
          <a:bodyPr anchor="b">
            <a:normAutofit/>
          </a:bodyPr>
          <a:lstStyle/>
          <a:p>
            <a:r>
              <a:rPr lang="en-GB"/>
              <a:t>Opportunity 2: CVD Prevention </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824AFB5F-DCCD-41A8-101F-723F473DC5C4}"/>
              </a:ext>
            </a:extLst>
          </p:cNvPr>
          <p:cNvGraphicFramePr>
            <a:graphicFrameLocks noGrp="1"/>
          </p:cNvGraphicFramePr>
          <p:nvPr>
            <p:ph idx="1"/>
            <p:extLst>
              <p:ext uri="{D42A27DB-BD31-4B8C-83A1-F6EECF244321}">
                <p14:modId xmlns:p14="http://schemas.microsoft.com/office/powerpoint/2010/main" val="3229482285"/>
              </p:ext>
            </p:extLst>
          </p:nvPr>
        </p:nvGraphicFramePr>
        <p:xfrm>
          <a:off x="838199" y="1926266"/>
          <a:ext cx="10613571" cy="4657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3220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901E46-97D1-1EC9-3798-072257FDB01E}"/>
              </a:ext>
            </a:extLst>
          </p:cNvPr>
          <p:cNvSpPr>
            <a:spLocks noGrp="1"/>
          </p:cNvSpPr>
          <p:nvPr>
            <p:ph type="title"/>
          </p:nvPr>
        </p:nvSpPr>
        <p:spPr>
          <a:xfrm>
            <a:off x="841248" y="256032"/>
            <a:ext cx="10506456" cy="1014984"/>
          </a:xfrm>
        </p:spPr>
        <p:txBody>
          <a:bodyPr anchor="b">
            <a:normAutofit/>
          </a:bodyPr>
          <a:lstStyle/>
          <a:p>
            <a:r>
              <a:rPr lang="en-GB" sz="4100"/>
              <a:t>Opportunity 3 – Expanding Vaccination Provision </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E14503ED-3AA3-BF4B-23AC-4C8EF362A274}"/>
              </a:ext>
            </a:extLst>
          </p:cNvPr>
          <p:cNvGraphicFramePr>
            <a:graphicFrameLocks noGrp="1"/>
          </p:cNvGraphicFramePr>
          <p:nvPr>
            <p:ph idx="1"/>
            <p:extLst>
              <p:ext uri="{D42A27DB-BD31-4B8C-83A1-F6EECF244321}">
                <p14:modId xmlns:p14="http://schemas.microsoft.com/office/powerpoint/2010/main" val="1090649879"/>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5970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048949-1F34-7563-D784-1F3F7D7C6609}"/>
              </a:ext>
            </a:extLst>
          </p:cNvPr>
          <p:cNvSpPr>
            <a:spLocks noGrp="1"/>
          </p:cNvSpPr>
          <p:nvPr>
            <p:ph type="title"/>
          </p:nvPr>
        </p:nvSpPr>
        <p:spPr>
          <a:xfrm>
            <a:off x="841248" y="256032"/>
            <a:ext cx="10506456" cy="1014984"/>
          </a:xfrm>
        </p:spPr>
        <p:txBody>
          <a:bodyPr anchor="b">
            <a:normAutofit/>
          </a:bodyPr>
          <a:lstStyle/>
          <a:p>
            <a:r>
              <a:rPr lang="en-GB"/>
              <a:t>Opportunity 4 – Weight Management  </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222D3AA5-9519-7FC8-C1D4-A9895DBF064B}"/>
              </a:ext>
            </a:extLst>
          </p:cNvPr>
          <p:cNvGraphicFramePr>
            <a:graphicFrameLocks noGrp="1"/>
          </p:cNvGraphicFramePr>
          <p:nvPr>
            <p:ph idx="1"/>
            <p:extLst>
              <p:ext uri="{D42A27DB-BD31-4B8C-83A1-F6EECF244321}">
                <p14:modId xmlns:p14="http://schemas.microsoft.com/office/powerpoint/2010/main" val="90933259"/>
              </p:ext>
            </p:extLst>
          </p:nvPr>
        </p:nvGraphicFramePr>
        <p:xfrm>
          <a:off x="751114" y="1744316"/>
          <a:ext cx="10593542" cy="4839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9108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CD6B0E-5D59-5AE8-1E9C-499FDEC875D6}"/>
              </a:ext>
            </a:extLst>
          </p:cNvPr>
          <p:cNvSpPr>
            <a:spLocks noGrp="1"/>
          </p:cNvSpPr>
          <p:nvPr>
            <p:ph type="title"/>
          </p:nvPr>
        </p:nvSpPr>
        <p:spPr>
          <a:xfrm>
            <a:off x="841248" y="256032"/>
            <a:ext cx="10506456" cy="1014984"/>
          </a:xfrm>
        </p:spPr>
        <p:txBody>
          <a:bodyPr anchor="b">
            <a:normAutofit/>
          </a:bodyPr>
          <a:lstStyle/>
          <a:p>
            <a:r>
              <a:rPr lang="en-GB"/>
              <a:t>Opportunity 5 – Supporting LTC Management </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75FEBEB8-3607-4C0E-6398-9137EF462C03}"/>
              </a:ext>
            </a:extLst>
          </p:cNvPr>
          <p:cNvGraphicFramePr>
            <a:graphicFrameLocks noGrp="1"/>
          </p:cNvGraphicFramePr>
          <p:nvPr>
            <p:ph idx="1"/>
            <p:extLst>
              <p:ext uri="{D42A27DB-BD31-4B8C-83A1-F6EECF244321}">
                <p14:modId xmlns:p14="http://schemas.microsoft.com/office/powerpoint/2010/main" val="96984617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7791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FB3C7E-481C-E57D-51EE-5A6F78CA0BFF}"/>
              </a:ext>
            </a:extLst>
          </p:cNvPr>
          <p:cNvSpPr>
            <a:spLocks noGrp="1"/>
          </p:cNvSpPr>
          <p:nvPr>
            <p:ph type="title"/>
          </p:nvPr>
        </p:nvSpPr>
        <p:spPr>
          <a:xfrm>
            <a:off x="841248" y="256032"/>
            <a:ext cx="10506456" cy="1014984"/>
          </a:xfrm>
        </p:spPr>
        <p:txBody>
          <a:bodyPr anchor="b">
            <a:normAutofit/>
          </a:bodyPr>
          <a:lstStyle/>
          <a:p>
            <a:r>
              <a:rPr lang="en-GB"/>
              <a:t>Next steps </a:t>
            </a:r>
          </a:p>
        </p:txBody>
      </p:sp>
      <p:sp>
        <p:nvSpPr>
          <p:cNvPr id="18" name="Rectangle 17">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0" name="Content Placeholder 2">
            <a:extLst>
              <a:ext uri="{FF2B5EF4-FFF2-40B4-BE49-F238E27FC236}">
                <a16:creationId xmlns:a16="http://schemas.microsoft.com/office/drawing/2014/main" id="{7F6AC280-7188-CAF6-6B03-1E013CB803DF}"/>
              </a:ext>
            </a:extLst>
          </p:cNvPr>
          <p:cNvGraphicFramePr>
            <a:graphicFrameLocks noGrp="1"/>
          </p:cNvGraphicFramePr>
          <p:nvPr>
            <p:ph idx="1"/>
            <p:extLst>
              <p:ext uri="{D42A27DB-BD31-4B8C-83A1-F6EECF244321}">
                <p14:modId xmlns:p14="http://schemas.microsoft.com/office/powerpoint/2010/main" val="1620292869"/>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B5F4CCB3-2C96-78DB-29C9-C6CF603B5A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5107" y="280978"/>
            <a:ext cx="1996472" cy="482546"/>
          </a:xfrm>
          <a:prstGeom prst="rect">
            <a:avLst/>
          </a:prstGeom>
        </p:spPr>
      </p:pic>
      <p:pic>
        <p:nvPicPr>
          <p:cNvPr id="6" name="Picture 5">
            <a:extLst>
              <a:ext uri="{FF2B5EF4-FFF2-40B4-BE49-F238E27FC236}">
                <a16:creationId xmlns:a16="http://schemas.microsoft.com/office/drawing/2014/main" id="{24673A54-CEC1-91E4-3674-3A00D6E58E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25993" y="201741"/>
            <a:ext cx="1529316" cy="641019"/>
          </a:xfrm>
          <a:prstGeom prst="rect">
            <a:avLst/>
          </a:prstGeom>
        </p:spPr>
      </p:pic>
    </p:spTree>
    <p:extLst>
      <p:ext uri="{BB962C8B-B14F-4D97-AF65-F5344CB8AC3E}">
        <p14:creationId xmlns:p14="http://schemas.microsoft.com/office/powerpoint/2010/main" val="18501941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PCPB_PPT" id="{5525522C-5151-4B9F-98A1-0409E6BB028D}" vid="{144B5D17-CB5B-4135-A711-8EF82B6E490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888062D4941D489E350C8C611B0593" ma:contentTypeVersion="18" ma:contentTypeDescription="Create a new document." ma:contentTypeScope="" ma:versionID="e47a6426e61610ddda134c135f963642">
  <xsd:schema xmlns:xsd="http://www.w3.org/2001/XMLSchema" xmlns:xs="http://www.w3.org/2001/XMLSchema" xmlns:p="http://schemas.microsoft.com/office/2006/metadata/properties" xmlns:ns2="e9bbddcc-be39-4214-a2f8-e8fb5fe88d0c" xmlns:ns3="c64df5f5-2f62-45a6-a223-7a2fbbd3cba1" targetNamespace="http://schemas.microsoft.com/office/2006/metadata/properties" ma:root="true" ma:fieldsID="dd8087559ff206da1b88e1b91777fb4f" ns2:_="" ns3:_="">
    <xsd:import namespace="e9bbddcc-be39-4214-a2f8-e8fb5fe88d0c"/>
    <xsd:import namespace="c64df5f5-2f62-45a6-a223-7a2fbbd3cba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bbddcc-be39-4214-a2f8-e8fb5fe88d0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5e10a57-7b26-4a27-8797-ba3bd5ef352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4df5f5-2f62-45a6-a223-7a2fbbd3cba1"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5ea6ffbf-1376-4059-8bd1-d0ab1ffa2757}" ma:internalName="TaxCatchAll" ma:showField="CatchAllData" ma:web="c64df5f5-2f62-45a6-a223-7a2fbbd3cb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9bbddcc-be39-4214-a2f8-e8fb5fe88d0c">
      <Terms xmlns="http://schemas.microsoft.com/office/infopath/2007/PartnerControls"/>
    </lcf76f155ced4ddcb4097134ff3c332f>
    <TaxCatchAll xmlns="c64df5f5-2f62-45a6-a223-7a2fbbd3cba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2F975A-11C3-4D1A-A2BA-940570A936C2}">
  <ds:schemaRefs>
    <ds:schemaRef ds:uri="c64df5f5-2f62-45a6-a223-7a2fbbd3cba1"/>
    <ds:schemaRef ds:uri="e9bbddcc-be39-4214-a2f8-e8fb5fe88d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38CE43E-3443-42FD-AD60-0BDA844934B0}">
  <ds:schemaRefs>
    <ds:schemaRef ds:uri="c64df5f5-2f62-45a6-a223-7a2fbbd3cba1"/>
    <ds:schemaRef ds:uri="e9bbddcc-be39-4214-a2f8-e8fb5fe88d0c"/>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49AA10F-1869-474D-B426-DC3725B87A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Widescreen</PresentationFormat>
  <Slides>16</Slides>
  <Notes>3</Notes>
  <HiddenSlides>0</HiddenSlide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Office Theme</vt:lpstr>
      <vt:lpstr>1_Office Theme</vt:lpstr>
      <vt:lpstr>Community Pharmacy Manifesto – A Vision for Greater Manchester   Luvjit Kandula  Director of Strategy and Transformation CPGM Chair GM PCB and CPPB     </vt:lpstr>
      <vt:lpstr>Community Pharmacies – The Beating Heart of Local Healthcare </vt:lpstr>
      <vt:lpstr>Community Pharmacies – The Beating Heart of Local Healthcare </vt:lpstr>
      <vt:lpstr>Why Community Pharmacy? </vt:lpstr>
      <vt:lpstr>Contribution of Greater Manchester Community Pharmacies </vt:lpstr>
      <vt:lpstr>Why Community Pharmacy?   </vt:lpstr>
      <vt:lpstr>Community Pharmacy – the front door to the NHS </vt:lpstr>
      <vt:lpstr>Community Pharmacy – the front door to the NHS </vt:lpstr>
      <vt:lpstr>Supporting GM Live Well, Neighbourhoods and Population Health </vt:lpstr>
      <vt:lpstr>The Future Vision </vt:lpstr>
      <vt:lpstr>Opportunity 1 – Expanding Minor Illness Support  </vt:lpstr>
      <vt:lpstr>Opportunity 2: CVD Prevention </vt:lpstr>
      <vt:lpstr>Opportunity 3 – Expanding Vaccination Provision </vt:lpstr>
      <vt:lpstr>Opportunity 4 – Weight Management  </vt:lpstr>
      <vt:lpstr>Opportunity 5 – Supporting LTC Management </vt:lpstr>
      <vt:lpstr>Next steps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Luvjit  Kandula</dc:creator>
  <cp:revision>1</cp:revision>
  <dcterms:created xsi:type="dcterms:W3CDTF">2025-12-16T10:36:36Z</dcterms:created>
  <dcterms:modified xsi:type="dcterms:W3CDTF">2026-05-28T12:13:30Z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0x01010056888062D4941D489E350C8C611B0593</vt:lpwstr>
  </property>
  <property fmtid="{D5CDD505-2E9C-101B-9397-08002B2CF9AE}" pid="3" name="MediaServiceImageTags">
    <vt:lpwstr/>
  </property>
</Properties>
</file>